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59" r:id="rId1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7330"/>
    <a:srgbClr val="CEA408"/>
    <a:srgbClr val="769EB6"/>
    <a:srgbClr val="55ACC7"/>
    <a:srgbClr val="8BD5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2022/3/3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19226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2022/3/3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35230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2022/3/3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97651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2022/3/3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48600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2022/3/3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09425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2022/3/3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07151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2022/3/3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73892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2022/3/3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20086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2022/3/3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43345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2022/3/3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78707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2022/3/3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54884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69EB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2022/3/3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30501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椭圆 3"/>
          <p:cNvSpPr/>
          <p:nvPr/>
        </p:nvSpPr>
        <p:spPr>
          <a:xfrm>
            <a:off x="107504" y="2636912"/>
            <a:ext cx="4320480" cy="3168352"/>
          </a:xfrm>
          <a:prstGeom prst="ellipse">
            <a:avLst/>
          </a:prstGeom>
          <a:solidFill>
            <a:srgbClr val="E073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652" y="619275"/>
            <a:ext cx="3036000" cy="23044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71872">
            <a:off x="5318113" y="4827111"/>
            <a:ext cx="2186318" cy="166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矩形 4"/>
          <p:cNvSpPr/>
          <p:nvPr/>
        </p:nvSpPr>
        <p:spPr>
          <a:xfrm>
            <a:off x="108166" y="157472"/>
            <a:ext cx="121058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ea"/>
                <a:ea typeface="+mj-ea"/>
              </a:rPr>
              <a:t>2021</a:t>
            </a:r>
            <a:endParaRPr lang="zh-CN" altLang="en-US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79304" y="1191490"/>
            <a:ext cx="62646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4800" b="1" dirty="0">
                <a:latin typeface="方正小标宋_GBK" pitchFamily="65" charset="-122"/>
                <a:ea typeface="方正小标宋_GBK" pitchFamily="65" charset="-122"/>
              </a:rPr>
              <a:t>济宁太白湖</a:t>
            </a:r>
            <a:r>
              <a:rPr lang="zh-CN" altLang="zh-CN" sz="4800" b="1" dirty="0" smtClean="0">
                <a:latin typeface="方正小标宋_GBK" pitchFamily="65" charset="-122"/>
                <a:ea typeface="方正小标宋_GBK" pitchFamily="65" charset="-122"/>
              </a:rPr>
              <a:t>新区</a:t>
            </a:r>
            <a:endParaRPr lang="en-US" altLang="zh-CN" sz="4800" b="1" dirty="0" smtClean="0">
              <a:latin typeface="方正小标宋_GBK" pitchFamily="65" charset="-122"/>
              <a:ea typeface="方正小标宋_GBK" pitchFamily="65" charset="-122"/>
            </a:endParaRPr>
          </a:p>
          <a:p>
            <a:r>
              <a:rPr lang="en-US" altLang="zh-CN" sz="4800" b="1" dirty="0">
                <a:latin typeface="方正小标宋_GBK" pitchFamily="65" charset="-122"/>
                <a:ea typeface="方正小标宋_GBK" pitchFamily="65" charset="-122"/>
              </a:rPr>
              <a:t> </a:t>
            </a:r>
            <a:r>
              <a:rPr lang="en-US" altLang="zh-CN" sz="4800" b="1" dirty="0" smtClean="0">
                <a:latin typeface="方正小标宋_GBK" pitchFamily="65" charset="-122"/>
                <a:ea typeface="方正小标宋_GBK" pitchFamily="65" charset="-122"/>
              </a:rPr>
              <a:t>            </a:t>
            </a:r>
            <a:r>
              <a:rPr lang="zh-CN" altLang="zh-CN" sz="4800" b="1" dirty="0" smtClean="0">
                <a:latin typeface="方正小标宋_GBK" pitchFamily="65" charset="-122"/>
                <a:ea typeface="方正小标宋_GBK" pitchFamily="65" charset="-122"/>
              </a:rPr>
              <a:t>投资</a:t>
            </a:r>
            <a:r>
              <a:rPr lang="zh-CN" altLang="zh-CN" sz="4800" b="1" dirty="0">
                <a:latin typeface="方正小标宋_GBK" pitchFamily="65" charset="-122"/>
                <a:ea typeface="方正小标宋_GBK" pitchFamily="65" charset="-122"/>
              </a:rPr>
              <a:t>促进</a:t>
            </a:r>
            <a:r>
              <a:rPr lang="zh-CN" altLang="zh-CN" sz="4800" b="1" dirty="0" smtClean="0">
                <a:latin typeface="方正小标宋_GBK" pitchFamily="65" charset="-122"/>
                <a:ea typeface="方正小标宋_GBK" pitchFamily="65" charset="-122"/>
              </a:rPr>
              <a:t>中心</a:t>
            </a:r>
            <a:endParaRPr lang="zh-CN" altLang="zh-CN" sz="4800" dirty="0">
              <a:latin typeface="方正小标宋_GBK" pitchFamily="65" charset="-122"/>
              <a:ea typeface="方正小标宋_GBK" pitchFamily="65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13312" y="4797152"/>
            <a:ext cx="6168348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b="1" dirty="0">
                <a:latin typeface="方正小标宋_GBK" pitchFamily="65" charset="-122"/>
                <a:ea typeface="方正小标宋_GBK" pitchFamily="65" charset="-122"/>
              </a:rPr>
              <a:t>2021</a:t>
            </a:r>
            <a:r>
              <a:rPr lang="zh-CN" altLang="zh-CN" sz="4800" b="1" dirty="0">
                <a:latin typeface="方正小标宋_GBK" pitchFamily="65" charset="-122"/>
                <a:ea typeface="方正小标宋_GBK" pitchFamily="65" charset="-122"/>
              </a:rPr>
              <a:t>年政府</a:t>
            </a:r>
            <a:r>
              <a:rPr lang="zh-CN" altLang="zh-CN" sz="4800" b="1" dirty="0">
                <a:latin typeface="方正小标宋_GBK" pitchFamily="65" charset="-122"/>
                <a:ea typeface="方正小标宋_GBK" pitchFamily="65" charset="-122"/>
              </a:rPr>
              <a:t>信息</a:t>
            </a:r>
            <a:endParaRPr lang="en-US" altLang="zh-CN" sz="4800" b="1" dirty="0">
              <a:latin typeface="方正小标宋_GBK" pitchFamily="65" charset="-122"/>
              <a:ea typeface="方正小标宋_GBK" pitchFamily="65" charset="-122"/>
            </a:endParaRPr>
          </a:p>
          <a:p>
            <a:r>
              <a:rPr lang="en-US" altLang="zh-CN" sz="4800" b="1" dirty="0">
                <a:latin typeface="方正小标宋_GBK" pitchFamily="65" charset="-122"/>
                <a:ea typeface="方正小标宋_GBK" pitchFamily="65" charset="-122"/>
              </a:rPr>
              <a:t> </a:t>
            </a:r>
            <a:r>
              <a:rPr lang="en-US" altLang="zh-CN" sz="4800" b="1" dirty="0">
                <a:latin typeface="方正小标宋_GBK" pitchFamily="65" charset="-122"/>
                <a:ea typeface="方正小标宋_GBK" pitchFamily="65" charset="-122"/>
              </a:rPr>
              <a:t>   </a:t>
            </a:r>
            <a:r>
              <a:rPr lang="en-US" altLang="zh-CN" sz="4800" b="1" dirty="0" smtClean="0">
                <a:latin typeface="方正小标宋_GBK" pitchFamily="65" charset="-122"/>
                <a:ea typeface="方正小标宋_GBK" pitchFamily="65" charset="-122"/>
              </a:rPr>
              <a:t>  </a:t>
            </a:r>
            <a:r>
              <a:rPr lang="zh-CN" altLang="zh-CN" sz="4800" b="1" dirty="0" smtClean="0">
                <a:latin typeface="方正小标宋_GBK" pitchFamily="65" charset="-122"/>
                <a:ea typeface="方正小标宋_GBK" pitchFamily="65" charset="-122"/>
              </a:rPr>
              <a:t>公开</a:t>
            </a:r>
            <a:r>
              <a:rPr lang="zh-CN" altLang="zh-CN" sz="4800" b="1" dirty="0">
                <a:latin typeface="方正小标宋_GBK" pitchFamily="65" charset="-122"/>
                <a:ea typeface="方正小标宋_GBK" pitchFamily="65" charset="-122"/>
              </a:rPr>
              <a:t>工作年度报告</a:t>
            </a:r>
          </a:p>
          <a:p>
            <a:endParaRPr lang="zh-CN" altLang="en-US" dirty="0"/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736" y="2059450"/>
            <a:ext cx="3090161" cy="2737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0065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饼形 3"/>
          <p:cNvSpPr/>
          <p:nvPr/>
        </p:nvSpPr>
        <p:spPr>
          <a:xfrm>
            <a:off x="395536" y="476672"/>
            <a:ext cx="864096" cy="864096"/>
          </a:xfrm>
          <a:prstGeom prst="pie">
            <a:avLst/>
          </a:prstGeom>
          <a:solidFill>
            <a:srgbClr val="E073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7584" y="506161"/>
            <a:ext cx="50405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latin typeface="方正小标宋_GBK" pitchFamily="65" charset="-122"/>
                <a:ea typeface="方正小标宋_GBK" pitchFamily="65" charset="-122"/>
              </a:rPr>
              <a:t>六、其他需要报告的事项</a:t>
            </a:r>
            <a:endParaRPr lang="zh-CN" altLang="zh-CN" sz="2000" dirty="0">
              <a:latin typeface="方正小标宋_GBK" pitchFamily="65" charset="-122"/>
              <a:ea typeface="方正小标宋_GBK" pitchFamily="65" charset="-122"/>
            </a:endParaRPr>
          </a:p>
        </p:txBody>
      </p:sp>
      <p:sp>
        <p:nvSpPr>
          <p:cNvPr id="7" name="圆角右箭头 6"/>
          <p:cNvSpPr/>
          <p:nvPr/>
        </p:nvSpPr>
        <p:spPr>
          <a:xfrm>
            <a:off x="683568" y="1988840"/>
            <a:ext cx="4392488" cy="371164"/>
          </a:xfrm>
          <a:prstGeom prst="bentArrow">
            <a:avLst/>
          </a:prstGeom>
          <a:solidFill>
            <a:srgbClr val="E073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8" name="圆角右箭头 7"/>
          <p:cNvSpPr/>
          <p:nvPr/>
        </p:nvSpPr>
        <p:spPr>
          <a:xfrm rot="10800000">
            <a:off x="4402559" y="4305530"/>
            <a:ext cx="3924436" cy="365263"/>
          </a:xfrm>
          <a:prstGeom prst="bentArrow">
            <a:avLst/>
          </a:prstGeom>
          <a:solidFill>
            <a:srgbClr val="E073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80610" y="3172798"/>
            <a:ext cx="6912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b="1" dirty="0">
                <a:latin typeface="方正小标宋简体" pitchFamily="2" charset="-122"/>
                <a:ea typeface="方正小标宋简体" pitchFamily="2" charset="-122"/>
              </a:rPr>
              <a:t>无其他需要说明的事项。</a:t>
            </a:r>
            <a:endParaRPr lang="zh-CN" altLang="en-US" dirty="0">
              <a:latin typeface="方正小标宋简体" pitchFamily="2" charset="-122"/>
              <a:ea typeface="方正小标宋简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57164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627784" y="1348212"/>
            <a:ext cx="3699941" cy="51125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饼形 3"/>
          <p:cNvSpPr/>
          <p:nvPr/>
        </p:nvSpPr>
        <p:spPr>
          <a:xfrm>
            <a:off x="395536" y="476672"/>
            <a:ext cx="864096" cy="864096"/>
          </a:xfrm>
          <a:prstGeom prst="pie">
            <a:avLst/>
          </a:prstGeom>
          <a:solidFill>
            <a:srgbClr val="E073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9632" y="485446"/>
            <a:ext cx="59766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latin typeface="方正小标宋_GBK" pitchFamily="65" charset="-122"/>
                <a:ea typeface="方正小标宋_GBK" pitchFamily="65" charset="-122"/>
              </a:rPr>
              <a:t>济宁太白湖新区投资促进中心</a:t>
            </a:r>
          </a:p>
          <a:p>
            <a:r>
              <a:rPr lang="en-US" altLang="zh-CN" sz="2000" b="1" dirty="0" smtClean="0">
                <a:latin typeface="方正小标宋_GBK" pitchFamily="65" charset="-122"/>
                <a:ea typeface="方正小标宋_GBK" pitchFamily="65" charset="-122"/>
              </a:rPr>
              <a:t>          2021</a:t>
            </a:r>
            <a:r>
              <a:rPr lang="zh-CN" altLang="en-US" sz="2000" b="1" dirty="0">
                <a:latin typeface="方正小标宋_GBK" pitchFamily="65" charset="-122"/>
                <a:ea typeface="方正小标宋_GBK" pitchFamily="65" charset="-122"/>
              </a:rPr>
              <a:t>年政府信息公开情况统计表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1" y="1348212"/>
            <a:ext cx="3555925" cy="51157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L 形 5"/>
          <p:cNvSpPr/>
          <p:nvPr/>
        </p:nvSpPr>
        <p:spPr>
          <a:xfrm>
            <a:off x="2195736" y="6093296"/>
            <a:ext cx="216024" cy="576064"/>
          </a:xfrm>
          <a:prstGeom prst="corner">
            <a:avLst/>
          </a:prstGeom>
          <a:solidFill>
            <a:srgbClr val="E073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516216" y="943095"/>
            <a:ext cx="219075" cy="573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24600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627784" y="1736812"/>
            <a:ext cx="3699941" cy="41764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饼形 3"/>
          <p:cNvSpPr/>
          <p:nvPr/>
        </p:nvSpPr>
        <p:spPr>
          <a:xfrm>
            <a:off x="395536" y="476672"/>
            <a:ext cx="864096" cy="864096"/>
          </a:xfrm>
          <a:prstGeom prst="pie">
            <a:avLst/>
          </a:prstGeom>
          <a:solidFill>
            <a:srgbClr val="E073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2729" y="476672"/>
            <a:ext cx="59766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latin typeface="方正小标宋_GBK" pitchFamily="65" charset="-122"/>
                <a:ea typeface="方正小标宋_GBK" pitchFamily="65" charset="-122"/>
              </a:rPr>
              <a:t>济宁太白湖新区投资促进中心</a:t>
            </a:r>
          </a:p>
          <a:p>
            <a:r>
              <a:rPr lang="en-US" altLang="zh-CN" sz="2000" b="1" dirty="0" smtClean="0">
                <a:latin typeface="方正小标宋_GBK" pitchFamily="65" charset="-122"/>
                <a:ea typeface="方正小标宋_GBK" pitchFamily="65" charset="-122"/>
              </a:rPr>
              <a:t>          2021</a:t>
            </a:r>
            <a:r>
              <a:rPr lang="zh-CN" altLang="en-US" sz="2000" b="1" dirty="0">
                <a:latin typeface="方正小标宋_GBK" pitchFamily="65" charset="-122"/>
                <a:ea typeface="方正小标宋_GBK" pitchFamily="65" charset="-122"/>
              </a:rPr>
              <a:t>年政府信息公开情况统计表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0271" y="1736812"/>
            <a:ext cx="3655844" cy="4176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4747" y="5626731"/>
            <a:ext cx="219075" cy="573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516216" y="1450268"/>
            <a:ext cx="219075" cy="573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57726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剪去对角的矩形 4"/>
          <p:cNvSpPr/>
          <p:nvPr/>
        </p:nvSpPr>
        <p:spPr>
          <a:xfrm>
            <a:off x="1907704" y="2204864"/>
            <a:ext cx="5184576" cy="2232248"/>
          </a:xfrm>
          <a:prstGeom prst="snip2DiagRect">
            <a:avLst/>
          </a:prstGeom>
          <a:solidFill>
            <a:srgbClr val="E073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TextBox 5"/>
          <p:cNvSpPr txBox="1"/>
          <p:nvPr/>
        </p:nvSpPr>
        <p:spPr>
          <a:xfrm>
            <a:off x="2483768" y="2967045"/>
            <a:ext cx="42484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000" dirty="0" smtClean="0">
                <a:latin typeface="方正小标宋_GBK" pitchFamily="65" charset="-122"/>
                <a:ea typeface="方正小标宋_GBK" pitchFamily="65" charset="-122"/>
              </a:rPr>
              <a:t>谢谢大家</a:t>
            </a:r>
            <a:endParaRPr lang="zh-CN" altLang="en-US" sz="4000" dirty="0">
              <a:latin typeface="方正小标宋_GBK" pitchFamily="65" charset="-122"/>
              <a:ea typeface="方正小标宋_GBK" pitchFamily="65" charset="-122"/>
            </a:endParaRPr>
          </a:p>
        </p:txBody>
      </p:sp>
      <p:sp>
        <p:nvSpPr>
          <p:cNvPr id="7" name="椭圆 6"/>
          <p:cNvSpPr/>
          <p:nvPr/>
        </p:nvSpPr>
        <p:spPr>
          <a:xfrm>
            <a:off x="467544" y="5373216"/>
            <a:ext cx="1368152" cy="1368152"/>
          </a:xfrm>
          <a:prstGeom prst="ellipse">
            <a:avLst/>
          </a:prstGeom>
          <a:solidFill>
            <a:srgbClr val="E073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17358"/>
            <a:ext cx="2028819" cy="2038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797152"/>
            <a:ext cx="864096" cy="8681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2593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同侧圆角矩形 3"/>
          <p:cNvSpPr/>
          <p:nvPr/>
        </p:nvSpPr>
        <p:spPr>
          <a:xfrm>
            <a:off x="935596" y="548680"/>
            <a:ext cx="7452828" cy="2016224"/>
          </a:xfrm>
          <a:prstGeom prst="round2SameRect">
            <a:avLst/>
          </a:prstGeom>
          <a:solidFill>
            <a:srgbClr val="E073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115616" y="956627"/>
            <a:ext cx="70567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zh-CN" altLang="en-US" b="1" dirty="0" smtClean="0"/>
              <a:t>• </a:t>
            </a:r>
            <a:r>
              <a:rPr lang="zh-CN" altLang="zh-CN" b="1" dirty="0" smtClean="0">
                <a:latin typeface="方正小标宋简体" pitchFamily="2" charset="-122"/>
                <a:ea typeface="方正小标宋简体" pitchFamily="2" charset="-122"/>
              </a:rPr>
              <a:t>本</a:t>
            </a:r>
            <a:r>
              <a:rPr lang="zh-CN" altLang="zh-CN" b="1" dirty="0">
                <a:latin typeface="方正小标宋简体" pitchFamily="2" charset="-122"/>
                <a:ea typeface="方正小标宋简体" pitchFamily="2" charset="-122"/>
              </a:rPr>
              <a:t>报告由山东省济宁市北湖省级旅游度假区投资促进中心按照《中华人民共和国政府信息公开条例》（以下简称《条例》）和《中华人民共和国政府信息公开工作年度报告格式》（国办公开办函〔</a:t>
            </a:r>
            <a:r>
              <a:rPr lang="en-US" altLang="zh-CN" b="1" dirty="0">
                <a:latin typeface="方正小标宋简体" pitchFamily="2" charset="-122"/>
                <a:ea typeface="方正小标宋简体" pitchFamily="2" charset="-122"/>
              </a:rPr>
              <a:t>2021</a:t>
            </a:r>
            <a:r>
              <a:rPr lang="zh-CN" altLang="zh-CN" b="1" dirty="0">
                <a:latin typeface="方正小标宋简体" pitchFamily="2" charset="-122"/>
                <a:ea typeface="方正小标宋简体" pitchFamily="2" charset="-122"/>
              </a:rPr>
              <a:t>〕</a:t>
            </a:r>
            <a:r>
              <a:rPr lang="en-US" altLang="zh-CN" b="1" dirty="0">
                <a:latin typeface="方正小标宋简体" pitchFamily="2" charset="-122"/>
                <a:ea typeface="方正小标宋简体" pitchFamily="2" charset="-122"/>
              </a:rPr>
              <a:t>30</a:t>
            </a:r>
            <a:r>
              <a:rPr lang="zh-CN" altLang="zh-CN" b="1" dirty="0">
                <a:latin typeface="方正小标宋简体" pitchFamily="2" charset="-122"/>
                <a:ea typeface="方正小标宋简体" pitchFamily="2" charset="-122"/>
              </a:rPr>
              <a:t>号）要求编制</a:t>
            </a:r>
            <a:r>
              <a:rPr lang="zh-CN" altLang="zh-CN" b="1" dirty="0" smtClean="0">
                <a:latin typeface="方正小标宋简体" pitchFamily="2" charset="-122"/>
                <a:ea typeface="方正小标宋简体" pitchFamily="2" charset="-122"/>
              </a:rPr>
              <a:t>。</a:t>
            </a:r>
            <a:endParaRPr lang="zh-CN" altLang="zh-CN" dirty="0">
              <a:latin typeface="方正小标宋简体" pitchFamily="2" charset="-122"/>
              <a:ea typeface="方正小标宋简体" pitchFamily="2" charset="-122"/>
            </a:endParaRPr>
          </a:p>
        </p:txBody>
      </p:sp>
      <p:sp>
        <p:nvSpPr>
          <p:cNvPr id="7" name="同侧圆角矩形 6"/>
          <p:cNvSpPr/>
          <p:nvPr/>
        </p:nvSpPr>
        <p:spPr>
          <a:xfrm>
            <a:off x="935596" y="2749986"/>
            <a:ext cx="7488832" cy="1849615"/>
          </a:xfrm>
          <a:prstGeom prst="round2SameRect">
            <a:avLst/>
          </a:prstGeom>
          <a:solidFill>
            <a:srgbClr val="E073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同侧圆角矩形 7"/>
          <p:cNvSpPr/>
          <p:nvPr/>
        </p:nvSpPr>
        <p:spPr>
          <a:xfrm>
            <a:off x="935596" y="4801199"/>
            <a:ext cx="7488832" cy="1800200"/>
          </a:xfrm>
          <a:prstGeom prst="round2SameRect">
            <a:avLst/>
          </a:prstGeom>
          <a:solidFill>
            <a:srgbClr val="E073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TextBox 8"/>
          <p:cNvSpPr txBox="1"/>
          <p:nvPr/>
        </p:nvSpPr>
        <p:spPr>
          <a:xfrm>
            <a:off x="1130696" y="3244069"/>
            <a:ext cx="69847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zh-CN" b="1" dirty="0" smtClean="0"/>
              <a:t>•• </a:t>
            </a:r>
            <a:r>
              <a:rPr lang="zh-CN" altLang="zh-CN" b="1" dirty="0">
                <a:latin typeface="方正小标宋简体" pitchFamily="2" charset="-122"/>
                <a:ea typeface="方正小标宋简体" pitchFamily="2" charset="-122"/>
              </a:rPr>
              <a:t>本</a:t>
            </a:r>
            <a:r>
              <a:rPr lang="zh-CN" altLang="zh-CN" b="1" dirty="0">
                <a:latin typeface="方正小标宋简体" pitchFamily="2" charset="-122"/>
                <a:ea typeface="方正小标宋简体" pitchFamily="2" charset="-122"/>
              </a:rPr>
              <a:t>报告内容包括总体情况、主动公开政府信息情况、收到和处理政府信息公开申请情况、政府信息公开行政复议和行政诉讼情况、存在的主要问题及改进情况、其他需要报告的事项等六部分内容</a:t>
            </a:r>
            <a:r>
              <a:rPr lang="zh-CN" altLang="zh-CN" b="1" dirty="0">
                <a:latin typeface="方正小标宋简体" pitchFamily="2" charset="-122"/>
                <a:ea typeface="方正小标宋简体" pitchFamily="2" charset="-122"/>
              </a:rPr>
              <a:t>。</a:t>
            </a:r>
            <a:endParaRPr lang="zh-CN" altLang="zh-CN" b="1" dirty="0">
              <a:latin typeface="方正小标宋简体" pitchFamily="2" charset="-122"/>
              <a:ea typeface="方正小标宋简体" pitchFamily="2" charset="-12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31195" y="5110035"/>
            <a:ext cx="70567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zh-CN" b="1" dirty="0" smtClean="0"/>
              <a:t>••• </a:t>
            </a:r>
            <a:r>
              <a:rPr lang="zh-CN" altLang="zh-CN" b="1" dirty="0">
                <a:latin typeface="方正小标宋简体" pitchFamily="2" charset="-122"/>
                <a:ea typeface="方正小标宋简体" pitchFamily="2" charset="-122"/>
              </a:rPr>
              <a:t>本</a:t>
            </a:r>
            <a:r>
              <a:rPr lang="zh-CN" altLang="zh-CN" b="1" dirty="0">
                <a:latin typeface="方正小标宋简体" pitchFamily="2" charset="-122"/>
                <a:ea typeface="方正小标宋简体" pitchFamily="2" charset="-122"/>
              </a:rPr>
              <a:t>报告所列数据的统计期限自</a:t>
            </a:r>
            <a:r>
              <a:rPr lang="en-US" altLang="zh-CN" b="1" dirty="0">
                <a:latin typeface="方正小标宋简体" pitchFamily="2" charset="-122"/>
                <a:ea typeface="方正小标宋简体" pitchFamily="2" charset="-122"/>
              </a:rPr>
              <a:t>2021</a:t>
            </a:r>
            <a:r>
              <a:rPr lang="zh-CN" altLang="zh-CN" b="1" dirty="0">
                <a:latin typeface="方正小标宋简体" pitchFamily="2" charset="-122"/>
                <a:ea typeface="方正小标宋简体" pitchFamily="2" charset="-122"/>
              </a:rPr>
              <a:t>年</a:t>
            </a:r>
            <a:r>
              <a:rPr lang="en-US" altLang="zh-CN" b="1" dirty="0">
                <a:latin typeface="方正小标宋简体" pitchFamily="2" charset="-122"/>
                <a:ea typeface="方正小标宋简体" pitchFamily="2" charset="-122"/>
              </a:rPr>
              <a:t>1</a:t>
            </a:r>
            <a:r>
              <a:rPr lang="zh-CN" altLang="zh-CN" b="1" dirty="0">
                <a:latin typeface="方正小标宋简体" pitchFamily="2" charset="-122"/>
                <a:ea typeface="方正小标宋简体" pitchFamily="2" charset="-122"/>
              </a:rPr>
              <a:t>月</a:t>
            </a:r>
            <a:r>
              <a:rPr lang="en-US" altLang="zh-CN" b="1" dirty="0">
                <a:latin typeface="方正小标宋简体" pitchFamily="2" charset="-122"/>
                <a:ea typeface="方正小标宋简体" pitchFamily="2" charset="-122"/>
              </a:rPr>
              <a:t>1</a:t>
            </a:r>
            <a:r>
              <a:rPr lang="zh-CN" altLang="zh-CN" b="1" dirty="0">
                <a:latin typeface="方正小标宋简体" pitchFamily="2" charset="-122"/>
                <a:ea typeface="方正小标宋简体" pitchFamily="2" charset="-122"/>
              </a:rPr>
              <a:t>日起至</a:t>
            </a:r>
            <a:r>
              <a:rPr lang="en-US" altLang="zh-CN" b="1" dirty="0">
                <a:latin typeface="方正小标宋简体" pitchFamily="2" charset="-122"/>
                <a:ea typeface="方正小标宋简体" pitchFamily="2" charset="-122"/>
              </a:rPr>
              <a:t>2021</a:t>
            </a:r>
            <a:r>
              <a:rPr lang="zh-CN" altLang="zh-CN" b="1" dirty="0">
                <a:latin typeface="方正小标宋简体" pitchFamily="2" charset="-122"/>
                <a:ea typeface="方正小标宋简体" pitchFamily="2" charset="-122"/>
              </a:rPr>
              <a:t>年</a:t>
            </a:r>
            <a:r>
              <a:rPr lang="en-US" altLang="zh-CN" b="1" dirty="0">
                <a:latin typeface="方正小标宋简体" pitchFamily="2" charset="-122"/>
                <a:ea typeface="方正小标宋简体" pitchFamily="2" charset="-122"/>
              </a:rPr>
              <a:t>12</a:t>
            </a:r>
            <a:r>
              <a:rPr lang="zh-CN" altLang="zh-CN" b="1" dirty="0">
                <a:latin typeface="方正小标宋简体" pitchFamily="2" charset="-122"/>
                <a:ea typeface="方正小标宋简体" pitchFamily="2" charset="-122"/>
              </a:rPr>
              <a:t>月</a:t>
            </a:r>
            <a:r>
              <a:rPr lang="en-US" altLang="zh-CN" b="1" dirty="0">
                <a:latin typeface="方正小标宋简体" pitchFamily="2" charset="-122"/>
                <a:ea typeface="方正小标宋简体" pitchFamily="2" charset="-122"/>
              </a:rPr>
              <a:t>31</a:t>
            </a:r>
            <a:r>
              <a:rPr lang="zh-CN" altLang="zh-CN" b="1" dirty="0">
                <a:latin typeface="方正小标宋简体" pitchFamily="2" charset="-122"/>
                <a:ea typeface="方正小标宋简体" pitchFamily="2" charset="-122"/>
              </a:rPr>
              <a:t>日止。如对本报告有疑问，请与北湖省级旅游度假区投资促进中心联系（地址：山东省济宁市太白湖新区许庄街道新城发展</a:t>
            </a:r>
            <a:r>
              <a:rPr lang="en-US" altLang="zh-CN" b="1" dirty="0">
                <a:latin typeface="方正小标宋简体" pitchFamily="2" charset="-122"/>
                <a:ea typeface="方正小标宋简体" pitchFamily="2" charset="-122"/>
              </a:rPr>
              <a:t>A</a:t>
            </a:r>
            <a:r>
              <a:rPr lang="zh-CN" altLang="zh-CN" b="1" dirty="0">
                <a:latin typeface="方正小标宋简体" pitchFamily="2" charset="-122"/>
                <a:ea typeface="方正小标宋简体" pitchFamily="2" charset="-122"/>
              </a:rPr>
              <a:t>座</a:t>
            </a:r>
            <a:r>
              <a:rPr lang="en-US" altLang="zh-CN" b="1" dirty="0">
                <a:latin typeface="方正小标宋简体" pitchFamily="2" charset="-122"/>
                <a:ea typeface="方正小标宋简体" pitchFamily="2" charset="-122"/>
              </a:rPr>
              <a:t>1026</a:t>
            </a:r>
            <a:r>
              <a:rPr lang="zh-CN" altLang="zh-CN" b="1" dirty="0">
                <a:latin typeface="方正小标宋简体" pitchFamily="2" charset="-122"/>
                <a:ea typeface="方正小标宋简体" pitchFamily="2" charset="-122"/>
              </a:rPr>
              <a:t>，联系电话：</a:t>
            </a:r>
            <a:r>
              <a:rPr lang="en-US" altLang="zh-CN" b="1" dirty="0">
                <a:latin typeface="方正小标宋简体" pitchFamily="2" charset="-122"/>
                <a:ea typeface="方正小标宋简体" pitchFamily="2" charset="-122"/>
              </a:rPr>
              <a:t>0537-6537068</a:t>
            </a:r>
            <a:r>
              <a:rPr lang="zh-CN" altLang="zh-CN" b="1" dirty="0">
                <a:latin typeface="方正小标宋简体" pitchFamily="2" charset="-122"/>
                <a:ea typeface="方正小标宋简体" pitchFamily="2" charset="-122"/>
              </a:rPr>
              <a:t>）</a:t>
            </a:r>
            <a:r>
              <a:rPr lang="zh-CN" altLang="zh-CN" b="1" dirty="0" smtClean="0">
                <a:latin typeface="方正小标宋简体" pitchFamily="2" charset="-122"/>
                <a:ea typeface="方正小标宋简体" pitchFamily="2" charset="-122"/>
              </a:rPr>
              <a:t>。</a:t>
            </a:r>
            <a:endParaRPr lang="zh-CN" altLang="zh-CN" b="1" dirty="0">
              <a:latin typeface="方正小标宋简体" pitchFamily="2" charset="-122"/>
              <a:ea typeface="方正小标宋简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54117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饼形 3"/>
          <p:cNvSpPr/>
          <p:nvPr/>
        </p:nvSpPr>
        <p:spPr>
          <a:xfrm>
            <a:off x="395536" y="476672"/>
            <a:ext cx="864096" cy="864096"/>
          </a:xfrm>
          <a:prstGeom prst="pie">
            <a:avLst/>
          </a:prstGeom>
          <a:solidFill>
            <a:srgbClr val="E073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7584" y="506161"/>
            <a:ext cx="20162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000" b="1" dirty="0">
                <a:latin typeface="方正小标宋_GBK" pitchFamily="65" charset="-122"/>
                <a:ea typeface="方正小标宋_GBK" pitchFamily="65" charset="-122"/>
              </a:rPr>
              <a:t>一、总体情况</a:t>
            </a:r>
            <a:endParaRPr lang="zh-CN" altLang="zh-CN" sz="2000" dirty="0">
              <a:latin typeface="方正小标宋_GBK" pitchFamily="65" charset="-122"/>
              <a:ea typeface="方正小标宋_GBK" pitchFamily="65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15616" y="2204864"/>
            <a:ext cx="66967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zh-CN" sz="2000" b="1" dirty="0">
                <a:latin typeface="方正小标宋简体" pitchFamily="2" charset="-122"/>
                <a:ea typeface="方正小标宋简体" pitchFamily="2" charset="-122"/>
              </a:rPr>
              <a:t>2021</a:t>
            </a:r>
            <a:r>
              <a:rPr lang="zh-CN" altLang="zh-CN" sz="2000" b="1" dirty="0">
                <a:latin typeface="方正小标宋简体" pitchFamily="2" charset="-122"/>
                <a:ea typeface="方正小标宋简体" pitchFamily="2" charset="-122"/>
              </a:rPr>
              <a:t>年，我中心政府信息公开工作坚持贯彻落实《条例》和区党工委、管委会的要求，紧紧围绕全区招商和商务工作，以</a:t>
            </a:r>
            <a:r>
              <a:rPr lang="en-US" altLang="zh-CN" sz="2000" b="1" dirty="0">
                <a:latin typeface="方正小标宋简体" pitchFamily="2" charset="-122"/>
                <a:ea typeface="方正小标宋简体" pitchFamily="2" charset="-122"/>
              </a:rPr>
              <a:t>“</a:t>
            </a:r>
            <a:r>
              <a:rPr lang="zh-CN" altLang="zh-CN" sz="2000" b="1" dirty="0">
                <a:latin typeface="方正小标宋简体" pitchFamily="2" charset="-122"/>
                <a:ea typeface="方正小标宋简体" pitchFamily="2" charset="-122"/>
              </a:rPr>
              <a:t>公开、透明、规范、廉洁、高效</a:t>
            </a:r>
            <a:r>
              <a:rPr lang="en-US" altLang="zh-CN" sz="2000" b="1" dirty="0">
                <a:latin typeface="方正小标宋简体" pitchFamily="2" charset="-122"/>
                <a:ea typeface="方正小标宋简体" pitchFamily="2" charset="-122"/>
              </a:rPr>
              <a:t>”</a:t>
            </a:r>
            <a:r>
              <a:rPr lang="zh-CN" altLang="zh-CN" sz="2000" b="1" dirty="0">
                <a:latin typeface="方正小标宋简体" pitchFamily="2" charset="-122"/>
                <a:ea typeface="方正小标宋简体" pitchFamily="2" charset="-122"/>
              </a:rPr>
              <a:t>为目标，以群众满意为最基本要求，健全机制，拓宽渠道，着力构建程序规范、运转协调、公开透明、便捷高效的政务公开长效机制，有效推动了中心整体工作提高</a:t>
            </a:r>
            <a:r>
              <a:rPr lang="zh-CN" altLang="zh-CN" sz="2000" b="1" dirty="0" smtClean="0">
                <a:latin typeface="方正小标宋简体" pitchFamily="2" charset="-122"/>
                <a:ea typeface="方正小标宋简体" pitchFamily="2" charset="-122"/>
              </a:rPr>
              <a:t>。</a:t>
            </a:r>
            <a:endParaRPr lang="zh-CN" altLang="zh-CN" sz="2000" dirty="0">
              <a:latin typeface="方正小标宋简体" pitchFamily="2" charset="-122"/>
              <a:ea typeface="方正小标宋简体" pitchFamily="2" charset="-122"/>
            </a:endParaRPr>
          </a:p>
        </p:txBody>
      </p:sp>
      <p:sp>
        <p:nvSpPr>
          <p:cNvPr id="7" name="圆角右箭头 6"/>
          <p:cNvSpPr/>
          <p:nvPr/>
        </p:nvSpPr>
        <p:spPr>
          <a:xfrm>
            <a:off x="539552" y="1844824"/>
            <a:ext cx="4392488" cy="371164"/>
          </a:xfrm>
          <a:prstGeom prst="bentArrow">
            <a:avLst/>
          </a:prstGeom>
          <a:solidFill>
            <a:srgbClr val="E073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8" name="圆角右箭头 7"/>
          <p:cNvSpPr/>
          <p:nvPr/>
        </p:nvSpPr>
        <p:spPr>
          <a:xfrm rot="10800000">
            <a:off x="4463988" y="4143856"/>
            <a:ext cx="3924436" cy="365263"/>
          </a:xfrm>
          <a:prstGeom prst="bentArrow">
            <a:avLst/>
          </a:prstGeom>
          <a:solidFill>
            <a:srgbClr val="E073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437112"/>
            <a:ext cx="3711045" cy="2224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7831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饼形 3"/>
          <p:cNvSpPr/>
          <p:nvPr/>
        </p:nvSpPr>
        <p:spPr>
          <a:xfrm>
            <a:off x="395536" y="476672"/>
            <a:ext cx="864096" cy="864096"/>
          </a:xfrm>
          <a:prstGeom prst="pie">
            <a:avLst/>
          </a:prstGeom>
          <a:solidFill>
            <a:srgbClr val="E073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7584" y="506161"/>
            <a:ext cx="20162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000" b="1" dirty="0">
                <a:latin typeface="方正小标宋_GBK" pitchFamily="65" charset="-122"/>
                <a:ea typeface="方正小标宋_GBK" pitchFamily="65" charset="-122"/>
              </a:rPr>
              <a:t>一、总体情况</a:t>
            </a:r>
            <a:endParaRPr lang="zh-CN" altLang="zh-CN" sz="2000" dirty="0">
              <a:latin typeface="方正小标宋_GBK" pitchFamily="65" charset="-122"/>
              <a:ea typeface="方正小标宋_GBK" pitchFamily="65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15616" y="2204864"/>
            <a:ext cx="669674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zh-CN" sz="2000" b="1" dirty="0">
                <a:latin typeface="方正小标宋简体" pitchFamily="2" charset="-122"/>
                <a:ea typeface="方正小标宋简体" pitchFamily="2" charset="-122"/>
              </a:rPr>
              <a:t>2021</a:t>
            </a:r>
            <a:r>
              <a:rPr lang="zh-CN" altLang="en-US" sz="2000" b="1" dirty="0">
                <a:latin typeface="方正小标宋简体" pitchFamily="2" charset="-122"/>
                <a:ea typeface="方正小标宋简体" pitchFamily="2" charset="-122"/>
              </a:rPr>
              <a:t>年全年太白湖新区投资促进中心共公开</a:t>
            </a:r>
            <a:r>
              <a:rPr lang="en-US" altLang="zh-CN" sz="2000" b="1" dirty="0">
                <a:latin typeface="方正小标宋简体" pitchFamily="2" charset="-122"/>
                <a:ea typeface="方正小标宋简体" pitchFamily="2" charset="-122"/>
              </a:rPr>
              <a:t>5</a:t>
            </a:r>
            <a:r>
              <a:rPr lang="zh-CN" altLang="en-US" sz="2000" b="1" dirty="0">
                <a:latin typeface="方正小标宋简体" pitchFamily="2" charset="-122"/>
                <a:ea typeface="方正小标宋简体" pitchFamily="2" charset="-122"/>
              </a:rPr>
              <a:t>条政务信息，其中包括</a:t>
            </a:r>
            <a:r>
              <a:rPr lang="en-US" altLang="zh-CN" sz="2000" b="1" dirty="0">
                <a:latin typeface="方正小标宋简体" pitchFamily="2" charset="-122"/>
                <a:ea typeface="方正小标宋简体" pitchFamily="2" charset="-122"/>
              </a:rPr>
              <a:t>2020</a:t>
            </a:r>
            <a:r>
              <a:rPr lang="zh-CN" altLang="en-US" sz="2000" b="1" dirty="0">
                <a:latin typeface="方正小标宋简体" pitchFamily="2" charset="-122"/>
                <a:ea typeface="方正小标宋简体" pitchFamily="2" charset="-122"/>
              </a:rPr>
              <a:t>年度济宁北湖省级旅游度假区投资促进中心部门决算、投资促进中心</a:t>
            </a:r>
            <a:r>
              <a:rPr lang="en-US" altLang="zh-CN" sz="2000" b="1" dirty="0">
                <a:latin typeface="方正小标宋简体" pitchFamily="2" charset="-122"/>
                <a:ea typeface="方正小标宋简体" pitchFamily="2" charset="-122"/>
              </a:rPr>
              <a:t>2021</a:t>
            </a:r>
            <a:r>
              <a:rPr lang="zh-CN" altLang="en-US" sz="2000" b="1" dirty="0">
                <a:latin typeface="方正小标宋简体" pitchFamily="2" charset="-122"/>
                <a:ea typeface="方正小标宋简体" pitchFamily="2" charset="-122"/>
              </a:rPr>
              <a:t>年绩效目标、</a:t>
            </a:r>
            <a:r>
              <a:rPr lang="en-US" altLang="zh-CN" sz="2000" b="1" dirty="0">
                <a:latin typeface="方正小标宋简体" pitchFamily="2" charset="-122"/>
                <a:ea typeface="方正小标宋简体" pitchFamily="2" charset="-122"/>
              </a:rPr>
              <a:t>2021</a:t>
            </a:r>
            <a:r>
              <a:rPr lang="zh-CN" altLang="en-US" sz="2000" b="1" dirty="0">
                <a:latin typeface="方正小标宋简体" pitchFamily="2" charset="-122"/>
                <a:ea typeface="方正小标宋简体" pitchFamily="2" charset="-122"/>
              </a:rPr>
              <a:t>年济宁北湖省级旅游度假区投资促进中心部门预算、太白湖新区投资促进中心责任清单、太白湖新区投资促进中心部门职责；不涉及依申请公开政府信息和不予公开政府信息的情况；不涉及政府信息公开的收费及减免情况；不涉及因政府信息公开申请行政复议、提起行政诉讼的情况；暂未发现政府信息公开工作存在的问题；无其他需要说明的情况。</a:t>
            </a:r>
            <a:endParaRPr lang="zh-CN" altLang="zh-CN" sz="2000" dirty="0">
              <a:latin typeface="方正小标宋简体" pitchFamily="2" charset="-122"/>
              <a:ea typeface="方正小标宋简体" pitchFamily="2" charset="-122"/>
            </a:endParaRPr>
          </a:p>
        </p:txBody>
      </p:sp>
      <p:sp>
        <p:nvSpPr>
          <p:cNvPr id="7" name="圆角右箭头 6"/>
          <p:cNvSpPr/>
          <p:nvPr/>
        </p:nvSpPr>
        <p:spPr>
          <a:xfrm>
            <a:off x="539552" y="1844824"/>
            <a:ext cx="4392488" cy="371164"/>
          </a:xfrm>
          <a:prstGeom prst="bentArrow">
            <a:avLst/>
          </a:prstGeom>
          <a:solidFill>
            <a:srgbClr val="E073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8" name="圆角右箭头 7"/>
          <p:cNvSpPr/>
          <p:nvPr/>
        </p:nvSpPr>
        <p:spPr>
          <a:xfrm rot="10800000">
            <a:off x="4424817" y="5045709"/>
            <a:ext cx="3924436" cy="365263"/>
          </a:xfrm>
          <a:prstGeom prst="bentArrow">
            <a:avLst/>
          </a:prstGeom>
          <a:solidFill>
            <a:srgbClr val="E073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256002"/>
            <a:ext cx="1910399" cy="1959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2790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饼形 3"/>
          <p:cNvSpPr/>
          <p:nvPr/>
        </p:nvSpPr>
        <p:spPr>
          <a:xfrm>
            <a:off x="395536" y="476672"/>
            <a:ext cx="864096" cy="864096"/>
          </a:xfrm>
          <a:prstGeom prst="pie">
            <a:avLst/>
          </a:prstGeom>
          <a:solidFill>
            <a:srgbClr val="E073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7584" y="506161"/>
            <a:ext cx="34563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latin typeface="方正小标宋_GBK" pitchFamily="65" charset="-122"/>
                <a:ea typeface="方正小标宋_GBK" pitchFamily="65" charset="-122"/>
              </a:rPr>
              <a:t>二、主动公开政府信息情况</a:t>
            </a:r>
            <a:endParaRPr lang="zh-CN" altLang="zh-CN" sz="2000" dirty="0">
              <a:latin typeface="方正小标宋_GBK" pitchFamily="65" charset="-122"/>
              <a:ea typeface="方正小标宋_GBK" pitchFamily="65" charset="-122"/>
            </a:endParaRPr>
          </a:p>
        </p:txBody>
      </p:sp>
      <p:sp>
        <p:nvSpPr>
          <p:cNvPr id="7" name="圆角右箭头 6"/>
          <p:cNvSpPr/>
          <p:nvPr/>
        </p:nvSpPr>
        <p:spPr>
          <a:xfrm>
            <a:off x="539552" y="1844824"/>
            <a:ext cx="4392488" cy="371164"/>
          </a:xfrm>
          <a:prstGeom prst="bentArrow">
            <a:avLst/>
          </a:prstGeom>
          <a:solidFill>
            <a:srgbClr val="E073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8" name="圆角右箭头 7"/>
          <p:cNvSpPr/>
          <p:nvPr/>
        </p:nvSpPr>
        <p:spPr>
          <a:xfrm rot="10800000">
            <a:off x="4424817" y="5346469"/>
            <a:ext cx="3924436" cy="365263"/>
          </a:xfrm>
          <a:prstGeom prst="bentArrow">
            <a:avLst/>
          </a:prstGeom>
          <a:solidFill>
            <a:srgbClr val="E073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8753" y="2215988"/>
            <a:ext cx="5572125" cy="3313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78732"/>
            <a:ext cx="2050498" cy="1966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413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1835696" y="1196752"/>
            <a:ext cx="4824536" cy="532859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饼形 3"/>
          <p:cNvSpPr/>
          <p:nvPr/>
        </p:nvSpPr>
        <p:spPr>
          <a:xfrm>
            <a:off x="395536" y="476672"/>
            <a:ext cx="864096" cy="864096"/>
          </a:xfrm>
          <a:prstGeom prst="pie">
            <a:avLst/>
          </a:prstGeom>
          <a:solidFill>
            <a:srgbClr val="E073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1812" y="520234"/>
            <a:ext cx="46762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latin typeface="方正小标宋_GBK" pitchFamily="65" charset="-122"/>
                <a:ea typeface="方正小标宋_GBK" pitchFamily="65" charset="-122"/>
              </a:rPr>
              <a:t>三、收到和处理政府信息公开申请情况</a:t>
            </a:r>
            <a:endParaRPr lang="zh-CN" altLang="zh-CN" sz="2000" dirty="0">
              <a:latin typeface="方正小标宋_GBK" pitchFamily="65" charset="-122"/>
              <a:ea typeface="方正小标宋_GBK" pitchFamily="65" charset="-122"/>
            </a:endParaRPr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185922"/>
            <a:ext cx="4680520" cy="53394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L 形 5"/>
          <p:cNvSpPr/>
          <p:nvPr/>
        </p:nvSpPr>
        <p:spPr>
          <a:xfrm>
            <a:off x="1547664" y="6021288"/>
            <a:ext cx="288032" cy="720080"/>
          </a:xfrm>
          <a:prstGeom prst="corner">
            <a:avLst/>
          </a:prstGeom>
          <a:solidFill>
            <a:srgbClr val="E073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L 形 10"/>
          <p:cNvSpPr/>
          <p:nvPr/>
        </p:nvSpPr>
        <p:spPr>
          <a:xfrm rot="10800000">
            <a:off x="6688950" y="825882"/>
            <a:ext cx="288032" cy="720080"/>
          </a:xfrm>
          <a:prstGeom prst="corner">
            <a:avLst/>
          </a:prstGeom>
          <a:solidFill>
            <a:srgbClr val="E073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4581128"/>
            <a:ext cx="1808735" cy="2041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2532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475656" y="2564904"/>
            <a:ext cx="5674295" cy="1872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饼形 3"/>
          <p:cNvSpPr/>
          <p:nvPr/>
        </p:nvSpPr>
        <p:spPr>
          <a:xfrm>
            <a:off x="395536" y="476672"/>
            <a:ext cx="864096" cy="864096"/>
          </a:xfrm>
          <a:prstGeom prst="pie">
            <a:avLst/>
          </a:prstGeom>
          <a:solidFill>
            <a:srgbClr val="E073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7584" y="506161"/>
            <a:ext cx="50405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latin typeface="方正小标宋_GBK" pitchFamily="65" charset="-122"/>
                <a:ea typeface="方正小标宋_GBK" pitchFamily="65" charset="-122"/>
              </a:rPr>
              <a:t>四、政府信息公开行政复议、行政诉讼情况</a:t>
            </a:r>
            <a:endParaRPr lang="zh-CN" altLang="zh-CN" sz="2000" dirty="0">
              <a:latin typeface="方正小标宋_GBK" pitchFamily="65" charset="-122"/>
              <a:ea typeface="方正小标宋_GBK" pitchFamily="65" charset="-122"/>
            </a:endParaRPr>
          </a:p>
        </p:txBody>
      </p:sp>
      <p:sp>
        <p:nvSpPr>
          <p:cNvPr id="7" name="圆角右箭头 6"/>
          <p:cNvSpPr/>
          <p:nvPr/>
        </p:nvSpPr>
        <p:spPr>
          <a:xfrm>
            <a:off x="539552" y="1844824"/>
            <a:ext cx="4392488" cy="371164"/>
          </a:xfrm>
          <a:prstGeom prst="bentArrow">
            <a:avLst/>
          </a:prstGeom>
          <a:solidFill>
            <a:srgbClr val="E073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8" name="圆角右箭头 7"/>
          <p:cNvSpPr/>
          <p:nvPr/>
        </p:nvSpPr>
        <p:spPr>
          <a:xfrm rot="10800000">
            <a:off x="4424817" y="4615444"/>
            <a:ext cx="3924436" cy="365263"/>
          </a:xfrm>
          <a:prstGeom prst="bentArrow">
            <a:avLst/>
          </a:prstGeom>
          <a:solidFill>
            <a:srgbClr val="E073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636912"/>
            <a:ext cx="5602287" cy="198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72" y="4836550"/>
            <a:ext cx="2996984" cy="2016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092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饼形 3"/>
          <p:cNvSpPr/>
          <p:nvPr/>
        </p:nvSpPr>
        <p:spPr>
          <a:xfrm>
            <a:off x="395536" y="476672"/>
            <a:ext cx="864096" cy="864096"/>
          </a:xfrm>
          <a:prstGeom prst="pie">
            <a:avLst/>
          </a:prstGeom>
          <a:solidFill>
            <a:srgbClr val="E073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7584" y="506161"/>
            <a:ext cx="50405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latin typeface="方正小标宋_GBK" pitchFamily="65" charset="-122"/>
                <a:ea typeface="方正小标宋_GBK" pitchFamily="65" charset="-122"/>
              </a:rPr>
              <a:t>五、存在的主要问题及改进情况</a:t>
            </a:r>
            <a:endParaRPr lang="zh-CN" altLang="zh-CN" sz="2000" dirty="0">
              <a:latin typeface="方正小标宋_GBK" pitchFamily="65" charset="-122"/>
              <a:ea typeface="方正小标宋_GBK" pitchFamily="65" charset="-122"/>
            </a:endParaRPr>
          </a:p>
        </p:txBody>
      </p:sp>
      <p:sp>
        <p:nvSpPr>
          <p:cNvPr id="7" name="圆角右箭头 6"/>
          <p:cNvSpPr/>
          <p:nvPr/>
        </p:nvSpPr>
        <p:spPr>
          <a:xfrm>
            <a:off x="539552" y="2841812"/>
            <a:ext cx="4392488" cy="371164"/>
          </a:xfrm>
          <a:prstGeom prst="bentArrow">
            <a:avLst/>
          </a:prstGeom>
          <a:solidFill>
            <a:srgbClr val="E073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8" name="圆角右箭头 7"/>
          <p:cNvSpPr/>
          <p:nvPr/>
        </p:nvSpPr>
        <p:spPr>
          <a:xfrm rot="10800000">
            <a:off x="4402559" y="5157192"/>
            <a:ext cx="3924436" cy="365263"/>
          </a:xfrm>
          <a:prstGeom prst="bentArrow">
            <a:avLst/>
          </a:prstGeom>
          <a:solidFill>
            <a:srgbClr val="E073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50012" y="3212976"/>
            <a:ext cx="691276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b="1" dirty="0">
                <a:latin typeface="方正小标宋简体" pitchFamily="2" charset="-122"/>
                <a:ea typeface="方正小标宋简体" pitchFamily="2" charset="-122"/>
              </a:rPr>
              <a:t>一是宣传工作力度还有待加强，社会公众对审计监督的职能和作用认识还不够深，依申请公开政府信息的意识还不够强；二是公开质量还不够高，仍存在公开不全面、公开但信息难以查找获取等问题；三是信息公开的深度、广度有待进一步延伸。由于单位人手较少，难以配备专职信息公开人员，信息公开不够及时，要保证政务信息公开的内容常换常新有一定难度。</a:t>
            </a:r>
            <a:endParaRPr lang="zh-CN" altLang="en-US" dirty="0">
              <a:latin typeface="方正小标宋简体" pitchFamily="2" charset="-122"/>
              <a:ea typeface="方正小标宋简体" pitchFamily="2" charset="-122"/>
            </a:endParaRPr>
          </a:p>
        </p:txBody>
      </p:sp>
      <p:sp>
        <p:nvSpPr>
          <p:cNvPr id="6" name="五边形 5"/>
          <p:cNvSpPr/>
          <p:nvPr/>
        </p:nvSpPr>
        <p:spPr>
          <a:xfrm>
            <a:off x="683568" y="2032466"/>
            <a:ext cx="2376264" cy="576064"/>
          </a:xfrm>
          <a:prstGeom prst="homePlate">
            <a:avLst/>
          </a:prstGeom>
          <a:solidFill>
            <a:srgbClr val="E073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TextBox 8"/>
          <p:cNvSpPr txBox="1"/>
          <p:nvPr/>
        </p:nvSpPr>
        <p:spPr>
          <a:xfrm>
            <a:off x="1037654" y="2126341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latin typeface="方正小标宋_GBK" pitchFamily="65" charset="-122"/>
                <a:ea typeface="方正小标宋_GBK" pitchFamily="65" charset="-122"/>
              </a:rPr>
              <a:t>存在问题</a:t>
            </a:r>
            <a:endParaRPr lang="zh-CN" altLang="en-US" sz="2000" b="1" dirty="0">
              <a:latin typeface="方正小标宋_GBK" pitchFamily="65" charset="-122"/>
              <a:ea typeface="方正小标宋_GBK" pitchFamily="65" charset="-122"/>
            </a:endParaRPr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787188"/>
            <a:ext cx="2083362" cy="2425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4329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饼形 3"/>
          <p:cNvSpPr/>
          <p:nvPr/>
        </p:nvSpPr>
        <p:spPr>
          <a:xfrm>
            <a:off x="395536" y="476672"/>
            <a:ext cx="864096" cy="864096"/>
          </a:xfrm>
          <a:prstGeom prst="pie">
            <a:avLst/>
          </a:prstGeom>
          <a:solidFill>
            <a:srgbClr val="E073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7584" y="506161"/>
            <a:ext cx="50405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latin typeface="方正小标宋_GBK" pitchFamily="65" charset="-122"/>
                <a:ea typeface="方正小标宋_GBK" pitchFamily="65" charset="-122"/>
              </a:rPr>
              <a:t>五、存在的主要问题及改进情况</a:t>
            </a:r>
            <a:endParaRPr lang="zh-CN" altLang="zh-CN" sz="2000" dirty="0">
              <a:latin typeface="方正小标宋_GBK" pitchFamily="65" charset="-122"/>
              <a:ea typeface="方正小标宋_GBK" pitchFamily="65" charset="-122"/>
            </a:endParaRPr>
          </a:p>
        </p:txBody>
      </p:sp>
      <p:sp>
        <p:nvSpPr>
          <p:cNvPr id="7" name="圆角右箭头 6"/>
          <p:cNvSpPr/>
          <p:nvPr/>
        </p:nvSpPr>
        <p:spPr>
          <a:xfrm>
            <a:off x="539552" y="2841812"/>
            <a:ext cx="4392488" cy="371164"/>
          </a:xfrm>
          <a:prstGeom prst="bentArrow">
            <a:avLst/>
          </a:prstGeom>
          <a:solidFill>
            <a:srgbClr val="E073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8" name="圆角右箭头 7"/>
          <p:cNvSpPr/>
          <p:nvPr/>
        </p:nvSpPr>
        <p:spPr>
          <a:xfrm rot="10800000">
            <a:off x="4402559" y="5157192"/>
            <a:ext cx="3924436" cy="365263"/>
          </a:xfrm>
          <a:prstGeom prst="bentArrow">
            <a:avLst/>
          </a:prstGeom>
          <a:solidFill>
            <a:srgbClr val="E073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50012" y="3212976"/>
            <a:ext cx="691276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zh-CN" altLang="en-US" b="1" dirty="0">
                <a:latin typeface="方正小标宋简体" pitchFamily="2" charset="-122"/>
                <a:ea typeface="方正小标宋简体" pitchFamily="2" charset="-122"/>
              </a:rPr>
              <a:t>一是深化政府信息公开内容。根据既定的政府信息公开指南认真整理有关内容，对各类公开的内容进行进一步规范和梳理，及时做好政府信息公开工作。二是进一步加强政府信息公开的宣传和业务培训，提高工作人员信息公开的意识和水平，确保政府信息公开准确、及时、规范，不断提升政府信息公开整体工作水平。三是落实好政府信息公开各项保障措施，进一步加强本单位政府信息公开的监督管理工作。</a:t>
            </a:r>
            <a:endParaRPr lang="zh-CN" altLang="en-US" dirty="0">
              <a:latin typeface="方正小标宋简体" pitchFamily="2" charset="-122"/>
              <a:ea typeface="方正小标宋简体" pitchFamily="2" charset="-122"/>
            </a:endParaRPr>
          </a:p>
        </p:txBody>
      </p:sp>
      <p:sp>
        <p:nvSpPr>
          <p:cNvPr id="6" name="五边形 5"/>
          <p:cNvSpPr/>
          <p:nvPr/>
        </p:nvSpPr>
        <p:spPr>
          <a:xfrm>
            <a:off x="683568" y="2032466"/>
            <a:ext cx="2376264" cy="576064"/>
          </a:xfrm>
          <a:prstGeom prst="homePlate">
            <a:avLst/>
          </a:prstGeom>
          <a:solidFill>
            <a:srgbClr val="E073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TextBox 8"/>
          <p:cNvSpPr txBox="1"/>
          <p:nvPr/>
        </p:nvSpPr>
        <p:spPr>
          <a:xfrm>
            <a:off x="1037654" y="2126341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latin typeface="方正小标宋_GBK" pitchFamily="65" charset="-122"/>
                <a:ea typeface="方正小标宋_GBK" pitchFamily="65" charset="-122"/>
              </a:rPr>
              <a:t>改进措施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4665" y="583110"/>
            <a:ext cx="3560222" cy="2629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0440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</TotalTime>
  <Words>706</Words>
  <Application>Microsoft Office PowerPoint</Application>
  <PresentationFormat>全屏显示(4:3)</PresentationFormat>
  <Paragraphs>28</Paragraphs>
  <Slides>13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4" baseType="lpstr"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lenovo</dc:creator>
  <cp:lastModifiedBy>lenovo</cp:lastModifiedBy>
  <cp:revision>33</cp:revision>
  <dcterms:created xsi:type="dcterms:W3CDTF">2022-03-03T07:46:51Z</dcterms:created>
  <dcterms:modified xsi:type="dcterms:W3CDTF">2022-03-03T09:17:09Z</dcterms:modified>
</cp:coreProperties>
</file>