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 id="2147483671" r:id="rId4"/>
  </p:sldMasterIdLst>
  <p:notesMasterIdLst>
    <p:notesMasterId r:id="rId8"/>
  </p:notesMasterIdLst>
  <p:sldIdLst>
    <p:sldId id="257" r:id="rId5"/>
    <p:sldId id="289" r:id="rId6"/>
    <p:sldId id="259" r:id="rId7"/>
    <p:sldId id="260" r:id="rId9"/>
    <p:sldId id="267" r:id="rId10"/>
    <p:sldId id="290" r:id="rId11"/>
    <p:sldId id="291" r:id="rId12"/>
    <p:sldId id="307" r:id="rId13"/>
    <p:sldId id="292" r:id="rId14"/>
    <p:sldId id="261" r:id="rId15"/>
    <p:sldId id="266" r:id="rId16"/>
    <p:sldId id="294" r:id="rId17"/>
    <p:sldId id="295" r:id="rId18"/>
    <p:sldId id="296" r:id="rId19"/>
    <p:sldId id="297" r:id="rId20"/>
    <p:sldId id="298" r:id="rId21"/>
    <p:sldId id="270" r:id="rId22"/>
    <p:sldId id="299" r:id="rId23"/>
    <p:sldId id="300" r:id="rId24"/>
    <p:sldId id="301" r:id="rId25"/>
    <p:sldId id="305" r:id="rId26"/>
    <p:sldId id="306" r:id="rId27"/>
    <p:sldId id="323" r:id="rId28"/>
    <p:sldId id="324" r:id="rId29"/>
    <p:sldId id="325"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84FF"/>
    <a:srgbClr val="F6C038"/>
    <a:srgbClr val="1352D1"/>
    <a:srgbClr val="5B7DEB"/>
    <a:srgbClr val="325DE6"/>
    <a:srgbClr val="83A9F4"/>
    <a:srgbClr val="4472C4"/>
    <a:srgbClr val="5A89EF"/>
    <a:srgbClr val="8BACF4"/>
    <a:srgbClr val="4B7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showGuides="1">
      <p:cViewPr varScale="1">
        <p:scale>
          <a:sx n="117" d="100"/>
          <a:sy n="117" d="100"/>
        </p:scale>
        <p:origin x="392" y="168"/>
      </p:cViewPr>
      <p:guideLst>
        <p:guide orient="horz" pos="2120"/>
        <p:guide pos="38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0068" name="AutoShape 225"/>
          <p:cNvSpPr>
            <a:spLocks noChangeAspect="1" noChangeArrowheads="1" noTextEdit="1"/>
          </p:cNvSpPr>
          <p:nvPr userDrawn="1"/>
        </p:nvSpPr>
        <p:spPr bwMode="auto">
          <a:xfrm>
            <a:off x="0"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5" name="任意多边形: 形状 24"/>
          <p:cNvSpPr>
            <a:spLocks noChangeArrowheads="1"/>
          </p:cNvSpPr>
          <p:nvPr userDrawn="1"/>
        </p:nvSpPr>
        <p:spPr bwMode="auto">
          <a:xfrm>
            <a:off x="1" y="-3020"/>
            <a:ext cx="12192001" cy="6861020"/>
          </a:xfrm>
          <a:custGeom>
            <a:avLst/>
            <a:gdLst>
              <a:gd name="connsiteX0" fmla="*/ 0 w 12192001"/>
              <a:gd name="connsiteY0" fmla="*/ 0 h 6861020"/>
              <a:gd name="connsiteX1" fmla="*/ 12192001 w 12192001"/>
              <a:gd name="connsiteY1" fmla="*/ 0 h 6861020"/>
              <a:gd name="connsiteX2" fmla="*/ 12192001 w 12192001"/>
              <a:gd name="connsiteY2" fmla="*/ 6861020 h 6861020"/>
              <a:gd name="connsiteX3" fmla="*/ 0 w 12192001"/>
              <a:gd name="connsiteY3" fmla="*/ 6861020 h 6861020"/>
            </a:gdLst>
            <a:ahLst/>
            <a:cxnLst>
              <a:cxn ang="0">
                <a:pos x="connsiteX0" y="connsiteY0"/>
              </a:cxn>
              <a:cxn ang="0">
                <a:pos x="connsiteX1" y="connsiteY1"/>
              </a:cxn>
              <a:cxn ang="0">
                <a:pos x="connsiteX2" y="connsiteY2"/>
              </a:cxn>
              <a:cxn ang="0">
                <a:pos x="connsiteX3" y="connsiteY3"/>
              </a:cxn>
            </a:cxnLst>
            <a:rect l="l" t="t" r="r" b="b"/>
            <a:pathLst>
              <a:path w="12192001" h="6861020">
                <a:moveTo>
                  <a:pt x="0" y="0"/>
                </a:moveTo>
                <a:lnTo>
                  <a:pt x="12192001" y="0"/>
                </a:lnTo>
                <a:lnTo>
                  <a:pt x="12192001" y="6861020"/>
                </a:lnTo>
                <a:lnTo>
                  <a:pt x="0" y="6861020"/>
                </a:lnTo>
                <a:close/>
              </a:path>
            </a:pathLst>
          </a:custGeom>
          <a:solidFill>
            <a:schemeClr val="accent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1" name="Freeform 229"/>
          <p:cNvSpPr/>
          <p:nvPr userDrawn="1"/>
        </p:nvSpPr>
        <p:spPr bwMode="auto">
          <a:xfrm>
            <a:off x="0" y="992188"/>
            <a:ext cx="12192000" cy="5861050"/>
          </a:xfrm>
          <a:custGeom>
            <a:avLst/>
            <a:gdLst>
              <a:gd name="T0" fmla="*/ 7680 w 7680"/>
              <a:gd name="T1" fmla="*/ 0 h 3692"/>
              <a:gd name="T2" fmla="*/ 0 w 7680"/>
              <a:gd name="T3" fmla="*/ 3130 h 3692"/>
              <a:gd name="T4" fmla="*/ 0 w 7680"/>
              <a:gd name="T5" fmla="*/ 3692 h 3692"/>
              <a:gd name="T6" fmla="*/ 2931 w 7680"/>
              <a:gd name="T7" fmla="*/ 3692 h 3692"/>
              <a:gd name="T8" fmla="*/ 7680 w 7680"/>
              <a:gd name="T9" fmla="*/ 1758 h 3692"/>
              <a:gd name="T10" fmla="*/ 7680 w 7680"/>
              <a:gd name="T11" fmla="*/ 0 h 3692"/>
            </a:gdLst>
            <a:ahLst/>
            <a:cxnLst>
              <a:cxn ang="0">
                <a:pos x="T0" y="T1"/>
              </a:cxn>
              <a:cxn ang="0">
                <a:pos x="T2" y="T3"/>
              </a:cxn>
              <a:cxn ang="0">
                <a:pos x="T4" y="T5"/>
              </a:cxn>
              <a:cxn ang="0">
                <a:pos x="T6" y="T7"/>
              </a:cxn>
              <a:cxn ang="0">
                <a:pos x="T8" y="T9"/>
              </a:cxn>
              <a:cxn ang="0">
                <a:pos x="T10" y="T11"/>
              </a:cxn>
            </a:cxnLst>
            <a:rect l="0" t="0" r="r" b="b"/>
            <a:pathLst>
              <a:path w="7680" h="3692">
                <a:moveTo>
                  <a:pt x="7680" y="0"/>
                </a:moveTo>
                <a:lnTo>
                  <a:pt x="0" y="3130"/>
                </a:lnTo>
                <a:lnTo>
                  <a:pt x="0" y="3692"/>
                </a:lnTo>
                <a:lnTo>
                  <a:pt x="2931" y="3692"/>
                </a:lnTo>
                <a:lnTo>
                  <a:pt x="7680" y="1758"/>
                </a:lnTo>
                <a:lnTo>
                  <a:pt x="7680" y="0"/>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p:txBody>
      </p:sp>
      <p:sp>
        <p:nvSpPr>
          <p:cNvPr id="10072" name="Freeform 230"/>
          <p:cNvSpPr/>
          <p:nvPr userDrawn="1"/>
        </p:nvSpPr>
        <p:spPr bwMode="auto">
          <a:xfrm>
            <a:off x="1498600" y="2497138"/>
            <a:ext cx="10693400" cy="4356100"/>
          </a:xfrm>
          <a:custGeom>
            <a:avLst/>
            <a:gdLst>
              <a:gd name="T0" fmla="*/ 6736 w 6736"/>
              <a:gd name="T1" fmla="*/ 1757 h 2744"/>
              <a:gd name="T2" fmla="*/ 6736 w 6736"/>
              <a:gd name="T3" fmla="*/ 0 h 2744"/>
              <a:gd name="T4" fmla="*/ 0 w 6736"/>
              <a:gd name="T5" fmla="*/ 2744 h 2744"/>
              <a:gd name="T6" fmla="*/ 4313 w 6736"/>
              <a:gd name="T7" fmla="*/ 2744 h 2744"/>
              <a:gd name="T8" fmla="*/ 6736 w 6736"/>
              <a:gd name="T9" fmla="*/ 1757 h 2744"/>
            </a:gdLst>
            <a:ahLst/>
            <a:cxnLst>
              <a:cxn ang="0">
                <a:pos x="T0" y="T1"/>
              </a:cxn>
              <a:cxn ang="0">
                <a:pos x="T2" y="T3"/>
              </a:cxn>
              <a:cxn ang="0">
                <a:pos x="T4" y="T5"/>
              </a:cxn>
              <a:cxn ang="0">
                <a:pos x="T6" y="T7"/>
              </a:cxn>
              <a:cxn ang="0">
                <a:pos x="T8" y="T9"/>
              </a:cxn>
            </a:cxnLst>
            <a:rect l="0" t="0" r="r" b="b"/>
            <a:pathLst>
              <a:path w="6736" h="2744">
                <a:moveTo>
                  <a:pt x="6736" y="1757"/>
                </a:moveTo>
                <a:lnTo>
                  <a:pt x="6736" y="0"/>
                </a:lnTo>
                <a:lnTo>
                  <a:pt x="0" y="2744"/>
                </a:lnTo>
                <a:lnTo>
                  <a:pt x="4313" y="2744"/>
                </a:lnTo>
                <a:lnTo>
                  <a:pt x="6736" y="175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3" name="Freeform 231"/>
          <p:cNvSpPr/>
          <p:nvPr userDrawn="1"/>
        </p:nvSpPr>
        <p:spPr bwMode="auto">
          <a:xfrm>
            <a:off x="4356100" y="3603626"/>
            <a:ext cx="7835900" cy="3249613"/>
          </a:xfrm>
          <a:custGeom>
            <a:avLst/>
            <a:gdLst>
              <a:gd name="T0" fmla="*/ 4936 w 4936"/>
              <a:gd name="T1" fmla="*/ 2047 h 2047"/>
              <a:gd name="T2" fmla="*/ 0 w 4936"/>
              <a:gd name="T3" fmla="*/ 2047 h 2047"/>
              <a:gd name="T4" fmla="*/ 4936 w 4936"/>
              <a:gd name="T5" fmla="*/ 0 h 2047"/>
              <a:gd name="T6" fmla="*/ 4936 w 4936"/>
              <a:gd name="T7" fmla="*/ 2047 h 2047"/>
            </a:gdLst>
            <a:ahLst/>
            <a:cxnLst>
              <a:cxn ang="0">
                <a:pos x="T0" y="T1"/>
              </a:cxn>
              <a:cxn ang="0">
                <a:pos x="T2" y="T3"/>
              </a:cxn>
              <a:cxn ang="0">
                <a:pos x="T4" y="T5"/>
              </a:cxn>
              <a:cxn ang="0">
                <a:pos x="T6" y="T7"/>
              </a:cxn>
            </a:cxnLst>
            <a:rect l="0" t="0" r="r" b="b"/>
            <a:pathLst>
              <a:path w="4936" h="2047">
                <a:moveTo>
                  <a:pt x="4936" y="2047"/>
                </a:moveTo>
                <a:lnTo>
                  <a:pt x="0" y="2047"/>
                </a:lnTo>
                <a:lnTo>
                  <a:pt x="4936" y="0"/>
                </a:lnTo>
                <a:lnTo>
                  <a:pt x="4936" y="2047"/>
                </a:lnTo>
                <a:close/>
              </a:path>
            </a:pathLst>
          </a:custGeom>
          <a:solidFill>
            <a:srgbClr val="FFF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4" name="Freeform 232"/>
          <p:cNvSpPr/>
          <p:nvPr userDrawn="1"/>
        </p:nvSpPr>
        <p:spPr bwMode="auto">
          <a:xfrm>
            <a:off x="7561263" y="4933951"/>
            <a:ext cx="4630738" cy="1919288"/>
          </a:xfrm>
          <a:custGeom>
            <a:avLst/>
            <a:gdLst>
              <a:gd name="T0" fmla="*/ 0 w 2917"/>
              <a:gd name="T1" fmla="*/ 1209 h 1209"/>
              <a:gd name="T2" fmla="*/ 2917 w 2917"/>
              <a:gd name="T3" fmla="*/ 1209 h 1209"/>
              <a:gd name="T4" fmla="*/ 2917 w 2917"/>
              <a:gd name="T5" fmla="*/ 0 h 1209"/>
              <a:gd name="T6" fmla="*/ 0 w 2917"/>
              <a:gd name="T7" fmla="*/ 1209 h 1209"/>
            </a:gdLst>
            <a:ahLst/>
            <a:cxnLst>
              <a:cxn ang="0">
                <a:pos x="T0" y="T1"/>
              </a:cxn>
              <a:cxn ang="0">
                <a:pos x="T2" y="T3"/>
              </a:cxn>
              <a:cxn ang="0">
                <a:pos x="T4" y="T5"/>
              </a:cxn>
              <a:cxn ang="0">
                <a:pos x="T6" y="T7"/>
              </a:cxn>
            </a:cxnLst>
            <a:rect l="0" t="0" r="r" b="b"/>
            <a:pathLst>
              <a:path w="2917" h="1209">
                <a:moveTo>
                  <a:pt x="0" y="1209"/>
                </a:moveTo>
                <a:lnTo>
                  <a:pt x="2917" y="1209"/>
                </a:lnTo>
                <a:lnTo>
                  <a:pt x="2917" y="0"/>
                </a:lnTo>
                <a:lnTo>
                  <a:pt x="0" y="1209"/>
                </a:lnTo>
                <a:close/>
              </a:path>
            </a:pathLst>
          </a:custGeom>
          <a:solidFill>
            <a:schemeClr val="accent1">
              <a:lumMod val="20000"/>
              <a:lumOff val="80000"/>
              <a:alpha val="7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0" name="Freeform 238"/>
          <p:cNvSpPr/>
          <p:nvPr userDrawn="1"/>
        </p:nvSpPr>
        <p:spPr bwMode="auto">
          <a:xfrm>
            <a:off x="1641475" y="4692651"/>
            <a:ext cx="2638425" cy="1527175"/>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1" name="Freeform 239"/>
          <p:cNvSpPr/>
          <p:nvPr userDrawn="1"/>
        </p:nvSpPr>
        <p:spPr bwMode="auto">
          <a:xfrm>
            <a:off x="2965450" y="5456238"/>
            <a:ext cx="1314450" cy="1397000"/>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2" name="Freeform 240"/>
          <p:cNvSpPr/>
          <p:nvPr userDrawn="1"/>
        </p:nvSpPr>
        <p:spPr bwMode="auto">
          <a:xfrm>
            <a:off x="1627620" y="5456238"/>
            <a:ext cx="1323975" cy="1397000"/>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3" name="Freeform 241"/>
          <p:cNvSpPr/>
          <p:nvPr userDrawn="1"/>
        </p:nvSpPr>
        <p:spPr bwMode="auto">
          <a:xfrm>
            <a:off x="0" y="4692651"/>
            <a:ext cx="1620838" cy="1527175"/>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4" name="Freeform 242"/>
          <p:cNvSpPr/>
          <p:nvPr userDrawn="1"/>
        </p:nvSpPr>
        <p:spPr bwMode="auto">
          <a:xfrm>
            <a:off x="314325" y="5441951"/>
            <a:ext cx="1320800" cy="1411288"/>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5" name="Freeform 243"/>
          <p:cNvSpPr/>
          <p:nvPr userDrawn="1"/>
        </p:nvSpPr>
        <p:spPr bwMode="auto">
          <a:xfrm>
            <a:off x="0" y="6042026"/>
            <a:ext cx="320675" cy="811213"/>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6" name="Freeform 244"/>
          <p:cNvSpPr/>
          <p:nvPr userDrawn="1"/>
        </p:nvSpPr>
        <p:spPr bwMode="auto">
          <a:xfrm>
            <a:off x="0" y="1239838"/>
            <a:ext cx="3240088" cy="2339975"/>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7" name="Freeform 245"/>
          <p:cNvSpPr/>
          <p:nvPr userDrawn="1"/>
        </p:nvSpPr>
        <p:spPr bwMode="auto">
          <a:xfrm>
            <a:off x="1222375" y="2409826"/>
            <a:ext cx="2017713" cy="328930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8" name="Freeform 246"/>
          <p:cNvSpPr/>
          <p:nvPr userDrawn="1"/>
        </p:nvSpPr>
        <p:spPr bwMode="auto">
          <a:xfrm>
            <a:off x="0" y="2874963"/>
            <a:ext cx="1223963" cy="2824163"/>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325DE6"/>
        </a:solidFill>
        <a:effectLst/>
      </p:bgPr>
    </p:bg>
    <p:spTree>
      <p:nvGrpSpPr>
        <p:cNvPr id="1" name=""/>
        <p:cNvGrpSpPr/>
        <p:nvPr/>
      </p:nvGrpSpPr>
      <p:grpSpPr>
        <a:xfrm>
          <a:off x="0" y="0"/>
          <a:ext cx="0" cy="0"/>
          <a:chOff x="0" y="0"/>
          <a:chExt cx="0" cy="0"/>
        </a:xfrm>
      </p:grpSpPr>
      <p:sp>
        <p:nvSpPr>
          <p:cNvPr id="7" name="矩形 6"/>
          <p:cNvSpPr/>
          <p:nvPr userDrawn="1"/>
        </p:nvSpPr>
        <p:spPr>
          <a:xfrm>
            <a:off x="344906" y="300790"/>
            <a:ext cx="11502189" cy="6256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8" name="Freeform 238"/>
          <p:cNvSpPr/>
          <p:nvPr userDrawn="1"/>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9" name="Freeform 239"/>
          <p:cNvSpPr/>
          <p:nvPr userDrawn="1"/>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10" name="Freeform 240"/>
          <p:cNvSpPr/>
          <p:nvPr userDrawn="1"/>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11" name="Freeform 241"/>
          <p:cNvSpPr/>
          <p:nvPr userDrawn="1"/>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12" name="Freeform 242"/>
          <p:cNvSpPr/>
          <p:nvPr userDrawn="1"/>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13" name="Freeform 243"/>
          <p:cNvSpPr/>
          <p:nvPr userDrawn="1"/>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14" name="Freeform 244"/>
          <p:cNvSpPr/>
          <p:nvPr userDrawn="1"/>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15" name="Freeform 245"/>
          <p:cNvSpPr/>
          <p:nvPr userDrawn="1"/>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16" name="Freeform 246"/>
          <p:cNvSpPr/>
          <p:nvPr userDrawn="1"/>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3_标题幻灯片">
    <p:spTree>
      <p:nvGrpSpPr>
        <p:cNvPr id="1" name=""/>
        <p:cNvGrpSpPr/>
        <p:nvPr/>
      </p:nvGrpSpPr>
      <p:grpSpPr>
        <a:xfrm>
          <a:off x="0" y="0"/>
          <a:ext cx="0" cy="0"/>
          <a:chOff x="0" y="0"/>
          <a:chExt cx="0" cy="0"/>
        </a:xfrm>
      </p:grpSpPr>
      <p:sp>
        <p:nvSpPr>
          <p:cNvPr id="10068" name="AutoShape 225"/>
          <p:cNvSpPr>
            <a:spLocks noChangeAspect="1" noChangeArrowheads="1" noTextEdit="1"/>
          </p:cNvSpPr>
          <p:nvPr userDrawn="1"/>
        </p:nvSpPr>
        <p:spPr bwMode="auto">
          <a:xfrm>
            <a:off x="0"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5" name="任意多边形: 形状 24"/>
          <p:cNvSpPr>
            <a:spLocks noChangeArrowheads="1"/>
          </p:cNvSpPr>
          <p:nvPr userDrawn="1"/>
        </p:nvSpPr>
        <p:spPr bwMode="auto">
          <a:xfrm>
            <a:off x="1" y="-3020"/>
            <a:ext cx="12192001" cy="6861020"/>
          </a:xfrm>
          <a:custGeom>
            <a:avLst/>
            <a:gdLst>
              <a:gd name="connsiteX0" fmla="*/ 0 w 12192001"/>
              <a:gd name="connsiteY0" fmla="*/ 0 h 6861020"/>
              <a:gd name="connsiteX1" fmla="*/ 12192001 w 12192001"/>
              <a:gd name="connsiteY1" fmla="*/ 0 h 6861020"/>
              <a:gd name="connsiteX2" fmla="*/ 12192001 w 12192001"/>
              <a:gd name="connsiteY2" fmla="*/ 6861020 h 6861020"/>
              <a:gd name="connsiteX3" fmla="*/ 0 w 12192001"/>
              <a:gd name="connsiteY3" fmla="*/ 6861020 h 6861020"/>
            </a:gdLst>
            <a:ahLst/>
            <a:cxnLst>
              <a:cxn ang="0">
                <a:pos x="connsiteX0" y="connsiteY0"/>
              </a:cxn>
              <a:cxn ang="0">
                <a:pos x="connsiteX1" y="connsiteY1"/>
              </a:cxn>
              <a:cxn ang="0">
                <a:pos x="connsiteX2" y="connsiteY2"/>
              </a:cxn>
              <a:cxn ang="0">
                <a:pos x="connsiteX3" y="connsiteY3"/>
              </a:cxn>
            </a:cxnLst>
            <a:rect l="l" t="t" r="r" b="b"/>
            <a:pathLst>
              <a:path w="12192001" h="6861020">
                <a:moveTo>
                  <a:pt x="0" y="0"/>
                </a:moveTo>
                <a:lnTo>
                  <a:pt x="12192001" y="0"/>
                </a:lnTo>
                <a:lnTo>
                  <a:pt x="12192001" y="6861020"/>
                </a:lnTo>
                <a:lnTo>
                  <a:pt x="0" y="6861020"/>
                </a:lnTo>
                <a:close/>
              </a:path>
            </a:pathLst>
          </a:custGeom>
          <a:solidFill>
            <a:schemeClr val="accent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1" name="Freeform 229"/>
          <p:cNvSpPr/>
          <p:nvPr userDrawn="1"/>
        </p:nvSpPr>
        <p:spPr bwMode="auto">
          <a:xfrm>
            <a:off x="0" y="992188"/>
            <a:ext cx="12192000" cy="5861050"/>
          </a:xfrm>
          <a:custGeom>
            <a:avLst/>
            <a:gdLst>
              <a:gd name="T0" fmla="*/ 7680 w 7680"/>
              <a:gd name="T1" fmla="*/ 0 h 3692"/>
              <a:gd name="T2" fmla="*/ 0 w 7680"/>
              <a:gd name="T3" fmla="*/ 3130 h 3692"/>
              <a:gd name="T4" fmla="*/ 0 w 7680"/>
              <a:gd name="T5" fmla="*/ 3692 h 3692"/>
              <a:gd name="T6" fmla="*/ 2931 w 7680"/>
              <a:gd name="T7" fmla="*/ 3692 h 3692"/>
              <a:gd name="T8" fmla="*/ 7680 w 7680"/>
              <a:gd name="T9" fmla="*/ 1758 h 3692"/>
              <a:gd name="T10" fmla="*/ 7680 w 7680"/>
              <a:gd name="T11" fmla="*/ 0 h 3692"/>
            </a:gdLst>
            <a:ahLst/>
            <a:cxnLst>
              <a:cxn ang="0">
                <a:pos x="T0" y="T1"/>
              </a:cxn>
              <a:cxn ang="0">
                <a:pos x="T2" y="T3"/>
              </a:cxn>
              <a:cxn ang="0">
                <a:pos x="T4" y="T5"/>
              </a:cxn>
              <a:cxn ang="0">
                <a:pos x="T6" y="T7"/>
              </a:cxn>
              <a:cxn ang="0">
                <a:pos x="T8" y="T9"/>
              </a:cxn>
              <a:cxn ang="0">
                <a:pos x="T10" y="T11"/>
              </a:cxn>
            </a:cxnLst>
            <a:rect l="0" t="0" r="r" b="b"/>
            <a:pathLst>
              <a:path w="7680" h="3692">
                <a:moveTo>
                  <a:pt x="7680" y="0"/>
                </a:moveTo>
                <a:lnTo>
                  <a:pt x="0" y="3130"/>
                </a:lnTo>
                <a:lnTo>
                  <a:pt x="0" y="3692"/>
                </a:lnTo>
                <a:lnTo>
                  <a:pt x="2931" y="3692"/>
                </a:lnTo>
                <a:lnTo>
                  <a:pt x="7680" y="1758"/>
                </a:lnTo>
                <a:lnTo>
                  <a:pt x="7680" y="0"/>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p:txBody>
      </p:sp>
      <p:sp>
        <p:nvSpPr>
          <p:cNvPr id="10072" name="Freeform 230"/>
          <p:cNvSpPr/>
          <p:nvPr userDrawn="1"/>
        </p:nvSpPr>
        <p:spPr bwMode="auto">
          <a:xfrm>
            <a:off x="1498600" y="2497138"/>
            <a:ext cx="10693400" cy="4356100"/>
          </a:xfrm>
          <a:custGeom>
            <a:avLst/>
            <a:gdLst>
              <a:gd name="T0" fmla="*/ 6736 w 6736"/>
              <a:gd name="T1" fmla="*/ 1757 h 2744"/>
              <a:gd name="T2" fmla="*/ 6736 w 6736"/>
              <a:gd name="T3" fmla="*/ 0 h 2744"/>
              <a:gd name="T4" fmla="*/ 0 w 6736"/>
              <a:gd name="T5" fmla="*/ 2744 h 2744"/>
              <a:gd name="T6" fmla="*/ 4313 w 6736"/>
              <a:gd name="T7" fmla="*/ 2744 h 2744"/>
              <a:gd name="T8" fmla="*/ 6736 w 6736"/>
              <a:gd name="T9" fmla="*/ 1757 h 2744"/>
            </a:gdLst>
            <a:ahLst/>
            <a:cxnLst>
              <a:cxn ang="0">
                <a:pos x="T0" y="T1"/>
              </a:cxn>
              <a:cxn ang="0">
                <a:pos x="T2" y="T3"/>
              </a:cxn>
              <a:cxn ang="0">
                <a:pos x="T4" y="T5"/>
              </a:cxn>
              <a:cxn ang="0">
                <a:pos x="T6" y="T7"/>
              </a:cxn>
              <a:cxn ang="0">
                <a:pos x="T8" y="T9"/>
              </a:cxn>
            </a:cxnLst>
            <a:rect l="0" t="0" r="r" b="b"/>
            <a:pathLst>
              <a:path w="6736" h="2744">
                <a:moveTo>
                  <a:pt x="6736" y="1757"/>
                </a:moveTo>
                <a:lnTo>
                  <a:pt x="6736" y="0"/>
                </a:lnTo>
                <a:lnTo>
                  <a:pt x="0" y="2744"/>
                </a:lnTo>
                <a:lnTo>
                  <a:pt x="4313" y="2744"/>
                </a:lnTo>
                <a:lnTo>
                  <a:pt x="6736" y="175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3" name="Freeform 231"/>
          <p:cNvSpPr/>
          <p:nvPr userDrawn="1"/>
        </p:nvSpPr>
        <p:spPr bwMode="auto">
          <a:xfrm>
            <a:off x="4356100" y="3603626"/>
            <a:ext cx="7835900" cy="3249613"/>
          </a:xfrm>
          <a:custGeom>
            <a:avLst/>
            <a:gdLst>
              <a:gd name="T0" fmla="*/ 4936 w 4936"/>
              <a:gd name="T1" fmla="*/ 2047 h 2047"/>
              <a:gd name="T2" fmla="*/ 0 w 4936"/>
              <a:gd name="T3" fmla="*/ 2047 h 2047"/>
              <a:gd name="T4" fmla="*/ 4936 w 4936"/>
              <a:gd name="T5" fmla="*/ 0 h 2047"/>
              <a:gd name="T6" fmla="*/ 4936 w 4936"/>
              <a:gd name="T7" fmla="*/ 2047 h 2047"/>
            </a:gdLst>
            <a:ahLst/>
            <a:cxnLst>
              <a:cxn ang="0">
                <a:pos x="T0" y="T1"/>
              </a:cxn>
              <a:cxn ang="0">
                <a:pos x="T2" y="T3"/>
              </a:cxn>
              <a:cxn ang="0">
                <a:pos x="T4" y="T5"/>
              </a:cxn>
              <a:cxn ang="0">
                <a:pos x="T6" y="T7"/>
              </a:cxn>
            </a:cxnLst>
            <a:rect l="0" t="0" r="r" b="b"/>
            <a:pathLst>
              <a:path w="4936" h="2047">
                <a:moveTo>
                  <a:pt x="4936" y="2047"/>
                </a:moveTo>
                <a:lnTo>
                  <a:pt x="0" y="2047"/>
                </a:lnTo>
                <a:lnTo>
                  <a:pt x="4936" y="0"/>
                </a:lnTo>
                <a:lnTo>
                  <a:pt x="4936" y="2047"/>
                </a:lnTo>
                <a:close/>
              </a:path>
            </a:pathLst>
          </a:custGeom>
          <a:solidFill>
            <a:srgbClr val="FFF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4" name="Freeform 232"/>
          <p:cNvSpPr/>
          <p:nvPr userDrawn="1"/>
        </p:nvSpPr>
        <p:spPr bwMode="auto">
          <a:xfrm>
            <a:off x="7561263" y="4933951"/>
            <a:ext cx="4630738" cy="1919288"/>
          </a:xfrm>
          <a:custGeom>
            <a:avLst/>
            <a:gdLst>
              <a:gd name="T0" fmla="*/ 0 w 2917"/>
              <a:gd name="T1" fmla="*/ 1209 h 1209"/>
              <a:gd name="T2" fmla="*/ 2917 w 2917"/>
              <a:gd name="T3" fmla="*/ 1209 h 1209"/>
              <a:gd name="T4" fmla="*/ 2917 w 2917"/>
              <a:gd name="T5" fmla="*/ 0 h 1209"/>
              <a:gd name="T6" fmla="*/ 0 w 2917"/>
              <a:gd name="T7" fmla="*/ 1209 h 1209"/>
            </a:gdLst>
            <a:ahLst/>
            <a:cxnLst>
              <a:cxn ang="0">
                <a:pos x="T0" y="T1"/>
              </a:cxn>
              <a:cxn ang="0">
                <a:pos x="T2" y="T3"/>
              </a:cxn>
              <a:cxn ang="0">
                <a:pos x="T4" y="T5"/>
              </a:cxn>
              <a:cxn ang="0">
                <a:pos x="T6" y="T7"/>
              </a:cxn>
            </a:cxnLst>
            <a:rect l="0" t="0" r="r" b="b"/>
            <a:pathLst>
              <a:path w="2917" h="1209">
                <a:moveTo>
                  <a:pt x="0" y="1209"/>
                </a:moveTo>
                <a:lnTo>
                  <a:pt x="2917" y="1209"/>
                </a:lnTo>
                <a:lnTo>
                  <a:pt x="2917" y="0"/>
                </a:lnTo>
                <a:lnTo>
                  <a:pt x="0" y="1209"/>
                </a:lnTo>
                <a:close/>
              </a:path>
            </a:pathLst>
          </a:custGeom>
          <a:solidFill>
            <a:schemeClr val="accent1">
              <a:lumMod val="20000"/>
              <a:lumOff val="80000"/>
              <a:alpha val="7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5" name="Freeform 233"/>
          <p:cNvSpPr/>
          <p:nvPr userDrawn="1"/>
        </p:nvSpPr>
        <p:spPr bwMode="auto">
          <a:xfrm>
            <a:off x="9717088" y="4763"/>
            <a:ext cx="1117600" cy="647700"/>
          </a:xfrm>
          <a:custGeom>
            <a:avLst/>
            <a:gdLst>
              <a:gd name="T0" fmla="*/ 0 w 704"/>
              <a:gd name="T1" fmla="*/ 0 h 408"/>
              <a:gd name="T2" fmla="*/ 0 w 704"/>
              <a:gd name="T3" fmla="*/ 408 h 408"/>
              <a:gd name="T4" fmla="*/ 704 w 704"/>
              <a:gd name="T5" fmla="*/ 0 h 408"/>
              <a:gd name="T6" fmla="*/ 0 w 704"/>
              <a:gd name="T7" fmla="*/ 0 h 408"/>
            </a:gdLst>
            <a:ahLst/>
            <a:cxnLst>
              <a:cxn ang="0">
                <a:pos x="T0" y="T1"/>
              </a:cxn>
              <a:cxn ang="0">
                <a:pos x="T2" y="T3"/>
              </a:cxn>
              <a:cxn ang="0">
                <a:pos x="T4" y="T5"/>
              </a:cxn>
              <a:cxn ang="0">
                <a:pos x="T6" y="T7"/>
              </a:cxn>
            </a:cxnLst>
            <a:rect l="0" t="0" r="r" b="b"/>
            <a:pathLst>
              <a:path w="704" h="408">
                <a:moveTo>
                  <a:pt x="0" y="0"/>
                </a:moveTo>
                <a:lnTo>
                  <a:pt x="0" y="408"/>
                </a:lnTo>
                <a:lnTo>
                  <a:pt x="704" y="0"/>
                </a:lnTo>
                <a:lnTo>
                  <a:pt x="0" y="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6" name="Freeform 234"/>
          <p:cNvSpPr/>
          <p:nvPr userDrawn="1"/>
        </p:nvSpPr>
        <p:spPr bwMode="auto">
          <a:xfrm>
            <a:off x="8591550" y="4763"/>
            <a:ext cx="1125538" cy="647700"/>
          </a:xfrm>
          <a:custGeom>
            <a:avLst/>
            <a:gdLst>
              <a:gd name="T0" fmla="*/ 709 w 709"/>
              <a:gd name="T1" fmla="*/ 0 h 408"/>
              <a:gd name="T2" fmla="*/ 0 w 709"/>
              <a:gd name="T3" fmla="*/ 0 h 408"/>
              <a:gd name="T4" fmla="*/ 709 w 709"/>
              <a:gd name="T5" fmla="*/ 408 h 408"/>
              <a:gd name="T6" fmla="*/ 709 w 709"/>
              <a:gd name="T7" fmla="*/ 0 h 408"/>
            </a:gdLst>
            <a:ahLst/>
            <a:cxnLst>
              <a:cxn ang="0">
                <a:pos x="T0" y="T1"/>
              </a:cxn>
              <a:cxn ang="0">
                <a:pos x="T2" y="T3"/>
              </a:cxn>
              <a:cxn ang="0">
                <a:pos x="T4" y="T5"/>
              </a:cxn>
              <a:cxn ang="0">
                <a:pos x="T6" y="T7"/>
              </a:cxn>
            </a:cxnLst>
            <a:rect l="0" t="0" r="r" b="b"/>
            <a:pathLst>
              <a:path w="709" h="408">
                <a:moveTo>
                  <a:pt x="709" y="0"/>
                </a:moveTo>
                <a:lnTo>
                  <a:pt x="0" y="0"/>
                </a:lnTo>
                <a:lnTo>
                  <a:pt x="709" y="408"/>
                </a:lnTo>
                <a:lnTo>
                  <a:pt x="709" y="0"/>
                </a:ln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7" name="Freeform 235"/>
          <p:cNvSpPr/>
          <p:nvPr userDrawn="1"/>
        </p:nvSpPr>
        <p:spPr bwMode="auto">
          <a:xfrm>
            <a:off x="11539538" y="4763"/>
            <a:ext cx="368300" cy="106363"/>
          </a:xfrm>
          <a:custGeom>
            <a:avLst/>
            <a:gdLst>
              <a:gd name="T0" fmla="*/ 116 w 232"/>
              <a:gd name="T1" fmla="*/ 67 h 67"/>
              <a:gd name="T2" fmla="*/ 232 w 232"/>
              <a:gd name="T3" fmla="*/ 0 h 67"/>
              <a:gd name="T4" fmla="*/ 0 w 232"/>
              <a:gd name="T5" fmla="*/ 0 h 67"/>
              <a:gd name="T6" fmla="*/ 116 w 232"/>
              <a:gd name="T7" fmla="*/ 67 h 67"/>
            </a:gdLst>
            <a:ahLst/>
            <a:cxnLst>
              <a:cxn ang="0">
                <a:pos x="T0" y="T1"/>
              </a:cxn>
              <a:cxn ang="0">
                <a:pos x="T2" y="T3"/>
              </a:cxn>
              <a:cxn ang="0">
                <a:pos x="T4" y="T5"/>
              </a:cxn>
              <a:cxn ang="0">
                <a:pos x="T6" y="T7"/>
              </a:cxn>
            </a:cxnLst>
            <a:rect l="0" t="0" r="r" b="b"/>
            <a:pathLst>
              <a:path w="232" h="67">
                <a:moveTo>
                  <a:pt x="116" y="67"/>
                </a:moveTo>
                <a:lnTo>
                  <a:pt x="232" y="0"/>
                </a:lnTo>
                <a:lnTo>
                  <a:pt x="0" y="0"/>
                </a:lnTo>
                <a:lnTo>
                  <a:pt x="116" y="67"/>
                </a:lnTo>
                <a:close/>
              </a:path>
            </a:pathLst>
          </a:custGeom>
          <a:solidFill>
            <a:schemeClr val="accent4">
              <a:lumMod val="60000"/>
              <a:lumOff val="40000"/>
              <a:alpha val="7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8" name="Freeform 236"/>
          <p:cNvSpPr/>
          <p:nvPr userDrawn="1"/>
        </p:nvSpPr>
        <p:spPr bwMode="auto">
          <a:xfrm>
            <a:off x="11723688" y="4763"/>
            <a:ext cx="468313" cy="1489075"/>
          </a:xfrm>
          <a:custGeom>
            <a:avLst/>
            <a:gdLst>
              <a:gd name="T0" fmla="*/ 0 w 295"/>
              <a:gd name="T1" fmla="*/ 938 h 938"/>
              <a:gd name="T2" fmla="*/ 295 w 295"/>
              <a:gd name="T3" fmla="*/ 767 h 938"/>
              <a:gd name="T4" fmla="*/ 295 w 295"/>
              <a:gd name="T5" fmla="*/ 0 h 938"/>
              <a:gd name="T6" fmla="*/ 116 w 295"/>
              <a:gd name="T7" fmla="*/ 0 h 938"/>
              <a:gd name="T8" fmla="*/ 0 w 295"/>
              <a:gd name="T9" fmla="*/ 67 h 938"/>
              <a:gd name="T10" fmla="*/ 0 w 295"/>
              <a:gd name="T11" fmla="*/ 938 h 938"/>
            </a:gdLst>
            <a:ahLst/>
            <a:cxnLst>
              <a:cxn ang="0">
                <a:pos x="T0" y="T1"/>
              </a:cxn>
              <a:cxn ang="0">
                <a:pos x="T2" y="T3"/>
              </a:cxn>
              <a:cxn ang="0">
                <a:pos x="T4" y="T5"/>
              </a:cxn>
              <a:cxn ang="0">
                <a:pos x="T6" y="T7"/>
              </a:cxn>
              <a:cxn ang="0">
                <a:pos x="T8" y="T9"/>
              </a:cxn>
              <a:cxn ang="0">
                <a:pos x="T10" y="T11"/>
              </a:cxn>
            </a:cxnLst>
            <a:rect l="0" t="0" r="r" b="b"/>
            <a:pathLst>
              <a:path w="295" h="938">
                <a:moveTo>
                  <a:pt x="0" y="938"/>
                </a:moveTo>
                <a:lnTo>
                  <a:pt x="295" y="767"/>
                </a:lnTo>
                <a:lnTo>
                  <a:pt x="295" y="0"/>
                </a:lnTo>
                <a:lnTo>
                  <a:pt x="116" y="0"/>
                </a:lnTo>
                <a:lnTo>
                  <a:pt x="0" y="67"/>
                </a:lnTo>
                <a:lnTo>
                  <a:pt x="0" y="938"/>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9" name="Freeform 237"/>
          <p:cNvSpPr/>
          <p:nvPr userDrawn="1"/>
        </p:nvSpPr>
        <p:spPr bwMode="auto">
          <a:xfrm>
            <a:off x="10399713" y="4763"/>
            <a:ext cx="1323975" cy="1489075"/>
          </a:xfrm>
          <a:custGeom>
            <a:avLst/>
            <a:gdLst>
              <a:gd name="T0" fmla="*/ 0 w 834"/>
              <a:gd name="T1" fmla="*/ 457 h 938"/>
              <a:gd name="T2" fmla="*/ 834 w 834"/>
              <a:gd name="T3" fmla="*/ 938 h 938"/>
              <a:gd name="T4" fmla="*/ 834 w 834"/>
              <a:gd name="T5" fmla="*/ 67 h 938"/>
              <a:gd name="T6" fmla="*/ 718 w 834"/>
              <a:gd name="T7" fmla="*/ 0 h 938"/>
              <a:gd name="T8" fmla="*/ 1 w 834"/>
              <a:gd name="T9" fmla="*/ 0 h 938"/>
              <a:gd name="T10" fmla="*/ 0 w 834"/>
              <a:gd name="T11" fmla="*/ 457 h 938"/>
            </a:gdLst>
            <a:ahLst/>
            <a:cxnLst>
              <a:cxn ang="0">
                <a:pos x="T0" y="T1"/>
              </a:cxn>
              <a:cxn ang="0">
                <a:pos x="T2" y="T3"/>
              </a:cxn>
              <a:cxn ang="0">
                <a:pos x="T4" y="T5"/>
              </a:cxn>
              <a:cxn ang="0">
                <a:pos x="T6" y="T7"/>
              </a:cxn>
              <a:cxn ang="0">
                <a:pos x="T8" y="T9"/>
              </a:cxn>
              <a:cxn ang="0">
                <a:pos x="T10" y="T11"/>
              </a:cxn>
            </a:cxnLst>
            <a:rect l="0" t="0" r="r" b="b"/>
            <a:pathLst>
              <a:path w="834" h="938">
                <a:moveTo>
                  <a:pt x="0" y="457"/>
                </a:moveTo>
                <a:lnTo>
                  <a:pt x="834" y="938"/>
                </a:lnTo>
                <a:lnTo>
                  <a:pt x="834" y="67"/>
                </a:lnTo>
                <a:lnTo>
                  <a:pt x="718" y="0"/>
                </a:lnTo>
                <a:lnTo>
                  <a:pt x="1" y="0"/>
                </a:lnTo>
                <a:lnTo>
                  <a:pt x="0" y="457"/>
                </a:ln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0" name="Freeform 238"/>
          <p:cNvSpPr/>
          <p:nvPr userDrawn="1"/>
        </p:nvSpPr>
        <p:spPr bwMode="auto">
          <a:xfrm>
            <a:off x="1641475" y="4692651"/>
            <a:ext cx="2638425" cy="1527175"/>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1" name="Freeform 239"/>
          <p:cNvSpPr/>
          <p:nvPr userDrawn="1"/>
        </p:nvSpPr>
        <p:spPr bwMode="auto">
          <a:xfrm>
            <a:off x="2965450" y="5456238"/>
            <a:ext cx="1314450" cy="1397000"/>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2" name="Freeform 240"/>
          <p:cNvSpPr/>
          <p:nvPr userDrawn="1"/>
        </p:nvSpPr>
        <p:spPr bwMode="auto">
          <a:xfrm>
            <a:off x="1627620" y="5456238"/>
            <a:ext cx="1323975" cy="1397000"/>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3" name="Freeform 241"/>
          <p:cNvSpPr/>
          <p:nvPr userDrawn="1"/>
        </p:nvSpPr>
        <p:spPr bwMode="auto">
          <a:xfrm>
            <a:off x="0" y="4692651"/>
            <a:ext cx="1620838" cy="1527175"/>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4" name="Freeform 242"/>
          <p:cNvSpPr/>
          <p:nvPr userDrawn="1"/>
        </p:nvSpPr>
        <p:spPr bwMode="auto">
          <a:xfrm>
            <a:off x="314325" y="5441951"/>
            <a:ext cx="1320800" cy="1411288"/>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5" name="Freeform 243"/>
          <p:cNvSpPr/>
          <p:nvPr userDrawn="1"/>
        </p:nvSpPr>
        <p:spPr bwMode="auto">
          <a:xfrm>
            <a:off x="0" y="6042026"/>
            <a:ext cx="320675" cy="811213"/>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6" name="Freeform 244"/>
          <p:cNvSpPr/>
          <p:nvPr userDrawn="1"/>
        </p:nvSpPr>
        <p:spPr bwMode="auto">
          <a:xfrm>
            <a:off x="0" y="1239838"/>
            <a:ext cx="3240088" cy="2339975"/>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7" name="Freeform 245"/>
          <p:cNvSpPr/>
          <p:nvPr userDrawn="1"/>
        </p:nvSpPr>
        <p:spPr bwMode="auto">
          <a:xfrm>
            <a:off x="1222375" y="2409826"/>
            <a:ext cx="2017713" cy="328930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8" name="Freeform 246"/>
          <p:cNvSpPr/>
          <p:nvPr userDrawn="1"/>
        </p:nvSpPr>
        <p:spPr bwMode="auto">
          <a:xfrm>
            <a:off x="0" y="2874963"/>
            <a:ext cx="1223963" cy="2824163"/>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0068" name="AutoShape 225"/>
          <p:cNvSpPr>
            <a:spLocks noChangeAspect="1" noChangeArrowheads="1" noTextEdit="1"/>
          </p:cNvSpPr>
          <p:nvPr userDrawn="1"/>
        </p:nvSpPr>
        <p:spPr bwMode="auto">
          <a:xfrm>
            <a:off x="0"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5" name="任意多边形: 形状 24"/>
          <p:cNvSpPr>
            <a:spLocks noChangeArrowheads="1"/>
          </p:cNvSpPr>
          <p:nvPr userDrawn="1"/>
        </p:nvSpPr>
        <p:spPr bwMode="auto">
          <a:xfrm>
            <a:off x="1" y="-3020"/>
            <a:ext cx="12192001" cy="6861020"/>
          </a:xfrm>
          <a:custGeom>
            <a:avLst/>
            <a:gdLst>
              <a:gd name="connsiteX0" fmla="*/ 0 w 12192001"/>
              <a:gd name="connsiteY0" fmla="*/ 0 h 6861020"/>
              <a:gd name="connsiteX1" fmla="*/ 12192001 w 12192001"/>
              <a:gd name="connsiteY1" fmla="*/ 0 h 6861020"/>
              <a:gd name="connsiteX2" fmla="*/ 12192001 w 12192001"/>
              <a:gd name="connsiteY2" fmla="*/ 6861020 h 6861020"/>
              <a:gd name="connsiteX3" fmla="*/ 0 w 12192001"/>
              <a:gd name="connsiteY3" fmla="*/ 6861020 h 6861020"/>
            </a:gdLst>
            <a:ahLst/>
            <a:cxnLst>
              <a:cxn ang="0">
                <a:pos x="connsiteX0" y="connsiteY0"/>
              </a:cxn>
              <a:cxn ang="0">
                <a:pos x="connsiteX1" y="connsiteY1"/>
              </a:cxn>
              <a:cxn ang="0">
                <a:pos x="connsiteX2" y="connsiteY2"/>
              </a:cxn>
              <a:cxn ang="0">
                <a:pos x="connsiteX3" y="connsiteY3"/>
              </a:cxn>
            </a:cxnLst>
            <a:rect l="l" t="t" r="r" b="b"/>
            <a:pathLst>
              <a:path w="12192001" h="6861020">
                <a:moveTo>
                  <a:pt x="0" y="0"/>
                </a:moveTo>
                <a:lnTo>
                  <a:pt x="12192001" y="0"/>
                </a:lnTo>
                <a:lnTo>
                  <a:pt x="12192001" y="6861020"/>
                </a:lnTo>
                <a:lnTo>
                  <a:pt x="0" y="6861020"/>
                </a:lnTo>
                <a:close/>
              </a:path>
            </a:pathLst>
          </a:custGeom>
          <a:solidFill>
            <a:schemeClr val="accent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1" name="Freeform 229"/>
          <p:cNvSpPr/>
          <p:nvPr userDrawn="1"/>
        </p:nvSpPr>
        <p:spPr bwMode="auto">
          <a:xfrm>
            <a:off x="0" y="992188"/>
            <a:ext cx="12192000" cy="5861050"/>
          </a:xfrm>
          <a:custGeom>
            <a:avLst/>
            <a:gdLst>
              <a:gd name="T0" fmla="*/ 7680 w 7680"/>
              <a:gd name="T1" fmla="*/ 0 h 3692"/>
              <a:gd name="T2" fmla="*/ 0 w 7680"/>
              <a:gd name="T3" fmla="*/ 3130 h 3692"/>
              <a:gd name="T4" fmla="*/ 0 w 7680"/>
              <a:gd name="T5" fmla="*/ 3692 h 3692"/>
              <a:gd name="T6" fmla="*/ 2931 w 7680"/>
              <a:gd name="T7" fmla="*/ 3692 h 3692"/>
              <a:gd name="T8" fmla="*/ 7680 w 7680"/>
              <a:gd name="T9" fmla="*/ 1758 h 3692"/>
              <a:gd name="T10" fmla="*/ 7680 w 7680"/>
              <a:gd name="T11" fmla="*/ 0 h 3692"/>
            </a:gdLst>
            <a:ahLst/>
            <a:cxnLst>
              <a:cxn ang="0">
                <a:pos x="T0" y="T1"/>
              </a:cxn>
              <a:cxn ang="0">
                <a:pos x="T2" y="T3"/>
              </a:cxn>
              <a:cxn ang="0">
                <a:pos x="T4" y="T5"/>
              </a:cxn>
              <a:cxn ang="0">
                <a:pos x="T6" y="T7"/>
              </a:cxn>
              <a:cxn ang="0">
                <a:pos x="T8" y="T9"/>
              </a:cxn>
              <a:cxn ang="0">
                <a:pos x="T10" y="T11"/>
              </a:cxn>
            </a:cxnLst>
            <a:rect l="0" t="0" r="r" b="b"/>
            <a:pathLst>
              <a:path w="7680" h="3692">
                <a:moveTo>
                  <a:pt x="7680" y="0"/>
                </a:moveTo>
                <a:lnTo>
                  <a:pt x="0" y="3130"/>
                </a:lnTo>
                <a:lnTo>
                  <a:pt x="0" y="3692"/>
                </a:lnTo>
                <a:lnTo>
                  <a:pt x="2931" y="3692"/>
                </a:lnTo>
                <a:lnTo>
                  <a:pt x="7680" y="1758"/>
                </a:lnTo>
                <a:lnTo>
                  <a:pt x="7680" y="0"/>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p:txBody>
      </p:sp>
      <p:sp>
        <p:nvSpPr>
          <p:cNvPr id="10072" name="Freeform 230"/>
          <p:cNvSpPr/>
          <p:nvPr userDrawn="1"/>
        </p:nvSpPr>
        <p:spPr bwMode="auto">
          <a:xfrm>
            <a:off x="1498600" y="2497138"/>
            <a:ext cx="10693400" cy="4356100"/>
          </a:xfrm>
          <a:custGeom>
            <a:avLst/>
            <a:gdLst>
              <a:gd name="T0" fmla="*/ 6736 w 6736"/>
              <a:gd name="T1" fmla="*/ 1757 h 2744"/>
              <a:gd name="T2" fmla="*/ 6736 w 6736"/>
              <a:gd name="T3" fmla="*/ 0 h 2744"/>
              <a:gd name="T4" fmla="*/ 0 w 6736"/>
              <a:gd name="T5" fmla="*/ 2744 h 2744"/>
              <a:gd name="T6" fmla="*/ 4313 w 6736"/>
              <a:gd name="T7" fmla="*/ 2744 h 2744"/>
              <a:gd name="T8" fmla="*/ 6736 w 6736"/>
              <a:gd name="T9" fmla="*/ 1757 h 2744"/>
            </a:gdLst>
            <a:ahLst/>
            <a:cxnLst>
              <a:cxn ang="0">
                <a:pos x="T0" y="T1"/>
              </a:cxn>
              <a:cxn ang="0">
                <a:pos x="T2" y="T3"/>
              </a:cxn>
              <a:cxn ang="0">
                <a:pos x="T4" y="T5"/>
              </a:cxn>
              <a:cxn ang="0">
                <a:pos x="T6" y="T7"/>
              </a:cxn>
              <a:cxn ang="0">
                <a:pos x="T8" y="T9"/>
              </a:cxn>
            </a:cxnLst>
            <a:rect l="0" t="0" r="r" b="b"/>
            <a:pathLst>
              <a:path w="6736" h="2744">
                <a:moveTo>
                  <a:pt x="6736" y="1757"/>
                </a:moveTo>
                <a:lnTo>
                  <a:pt x="6736" y="0"/>
                </a:lnTo>
                <a:lnTo>
                  <a:pt x="0" y="2744"/>
                </a:lnTo>
                <a:lnTo>
                  <a:pt x="4313" y="2744"/>
                </a:lnTo>
                <a:lnTo>
                  <a:pt x="6736" y="175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3" name="Freeform 231"/>
          <p:cNvSpPr/>
          <p:nvPr userDrawn="1"/>
        </p:nvSpPr>
        <p:spPr bwMode="auto">
          <a:xfrm>
            <a:off x="4356100" y="3603626"/>
            <a:ext cx="7835900" cy="3249613"/>
          </a:xfrm>
          <a:custGeom>
            <a:avLst/>
            <a:gdLst>
              <a:gd name="T0" fmla="*/ 4936 w 4936"/>
              <a:gd name="T1" fmla="*/ 2047 h 2047"/>
              <a:gd name="T2" fmla="*/ 0 w 4936"/>
              <a:gd name="T3" fmla="*/ 2047 h 2047"/>
              <a:gd name="T4" fmla="*/ 4936 w 4936"/>
              <a:gd name="T5" fmla="*/ 0 h 2047"/>
              <a:gd name="T6" fmla="*/ 4936 w 4936"/>
              <a:gd name="T7" fmla="*/ 2047 h 2047"/>
            </a:gdLst>
            <a:ahLst/>
            <a:cxnLst>
              <a:cxn ang="0">
                <a:pos x="T0" y="T1"/>
              </a:cxn>
              <a:cxn ang="0">
                <a:pos x="T2" y="T3"/>
              </a:cxn>
              <a:cxn ang="0">
                <a:pos x="T4" y="T5"/>
              </a:cxn>
              <a:cxn ang="0">
                <a:pos x="T6" y="T7"/>
              </a:cxn>
            </a:cxnLst>
            <a:rect l="0" t="0" r="r" b="b"/>
            <a:pathLst>
              <a:path w="4936" h="2047">
                <a:moveTo>
                  <a:pt x="4936" y="2047"/>
                </a:moveTo>
                <a:lnTo>
                  <a:pt x="0" y="2047"/>
                </a:lnTo>
                <a:lnTo>
                  <a:pt x="4936" y="0"/>
                </a:lnTo>
                <a:lnTo>
                  <a:pt x="4936" y="2047"/>
                </a:lnTo>
                <a:close/>
              </a:path>
            </a:pathLst>
          </a:custGeom>
          <a:solidFill>
            <a:srgbClr val="FFF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4" name="Freeform 232"/>
          <p:cNvSpPr/>
          <p:nvPr userDrawn="1"/>
        </p:nvSpPr>
        <p:spPr bwMode="auto">
          <a:xfrm>
            <a:off x="7561263" y="4933951"/>
            <a:ext cx="4630738" cy="1919288"/>
          </a:xfrm>
          <a:custGeom>
            <a:avLst/>
            <a:gdLst>
              <a:gd name="T0" fmla="*/ 0 w 2917"/>
              <a:gd name="T1" fmla="*/ 1209 h 1209"/>
              <a:gd name="T2" fmla="*/ 2917 w 2917"/>
              <a:gd name="T3" fmla="*/ 1209 h 1209"/>
              <a:gd name="T4" fmla="*/ 2917 w 2917"/>
              <a:gd name="T5" fmla="*/ 0 h 1209"/>
              <a:gd name="T6" fmla="*/ 0 w 2917"/>
              <a:gd name="T7" fmla="*/ 1209 h 1209"/>
            </a:gdLst>
            <a:ahLst/>
            <a:cxnLst>
              <a:cxn ang="0">
                <a:pos x="T0" y="T1"/>
              </a:cxn>
              <a:cxn ang="0">
                <a:pos x="T2" y="T3"/>
              </a:cxn>
              <a:cxn ang="0">
                <a:pos x="T4" y="T5"/>
              </a:cxn>
              <a:cxn ang="0">
                <a:pos x="T6" y="T7"/>
              </a:cxn>
            </a:cxnLst>
            <a:rect l="0" t="0" r="r" b="b"/>
            <a:pathLst>
              <a:path w="2917" h="1209">
                <a:moveTo>
                  <a:pt x="0" y="1209"/>
                </a:moveTo>
                <a:lnTo>
                  <a:pt x="2917" y="1209"/>
                </a:lnTo>
                <a:lnTo>
                  <a:pt x="2917" y="0"/>
                </a:lnTo>
                <a:lnTo>
                  <a:pt x="0" y="1209"/>
                </a:lnTo>
                <a:close/>
              </a:path>
            </a:pathLst>
          </a:custGeom>
          <a:solidFill>
            <a:schemeClr val="accent1">
              <a:lumMod val="20000"/>
              <a:lumOff val="80000"/>
              <a:alpha val="7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0" name="Freeform 238"/>
          <p:cNvSpPr/>
          <p:nvPr userDrawn="1"/>
        </p:nvSpPr>
        <p:spPr bwMode="auto">
          <a:xfrm>
            <a:off x="1641475" y="4692651"/>
            <a:ext cx="2638425" cy="1527175"/>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1" name="Freeform 239"/>
          <p:cNvSpPr/>
          <p:nvPr userDrawn="1"/>
        </p:nvSpPr>
        <p:spPr bwMode="auto">
          <a:xfrm>
            <a:off x="2965450" y="5456238"/>
            <a:ext cx="1314450" cy="1397000"/>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2" name="Freeform 240"/>
          <p:cNvSpPr/>
          <p:nvPr userDrawn="1"/>
        </p:nvSpPr>
        <p:spPr bwMode="auto">
          <a:xfrm>
            <a:off x="1627620" y="5456238"/>
            <a:ext cx="1323975" cy="1397000"/>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3" name="Freeform 241"/>
          <p:cNvSpPr/>
          <p:nvPr userDrawn="1"/>
        </p:nvSpPr>
        <p:spPr bwMode="auto">
          <a:xfrm>
            <a:off x="0" y="4692651"/>
            <a:ext cx="1620838" cy="1527175"/>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4" name="Freeform 242"/>
          <p:cNvSpPr/>
          <p:nvPr userDrawn="1"/>
        </p:nvSpPr>
        <p:spPr bwMode="auto">
          <a:xfrm>
            <a:off x="314325" y="5441951"/>
            <a:ext cx="1320800" cy="1411288"/>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5" name="Freeform 243"/>
          <p:cNvSpPr/>
          <p:nvPr userDrawn="1"/>
        </p:nvSpPr>
        <p:spPr bwMode="auto">
          <a:xfrm>
            <a:off x="0" y="6042026"/>
            <a:ext cx="320675" cy="811213"/>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6" name="Freeform 244"/>
          <p:cNvSpPr/>
          <p:nvPr userDrawn="1"/>
        </p:nvSpPr>
        <p:spPr bwMode="auto">
          <a:xfrm>
            <a:off x="0" y="1239838"/>
            <a:ext cx="3240088" cy="2339975"/>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7" name="Freeform 245"/>
          <p:cNvSpPr/>
          <p:nvPr userDrawn="1"/>
        </p:nvSpPr>
        <p:spPr bwMode="auto">
          <a:xfrm>
            <a:off x="1222375" y="2409826"/>
            <a:ext cx="2017713" cy="328930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8" name="Freeform 246"/>
          <p:cNvSpPr/>
          <p:nvPr userDrawn="1"/>
        </p:nvSpPr>
        <p:spPr bwMode="auto">
          <a:xfrm>
            <a:off x="0" y="2874963"/>
            <a:ext cx="1223963" cy="2824163"/>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325DE6"/>
        </a:solidFill>
        <a:effectLst/>
      </p:bgPr>
    </p:bg>
    <p:spTree>
      <p:nvGrpSpPr>
        <p:cNvPr id="1" name=""/>
        <p:cNvGrpSpPr/>
        <p:nvPr/>
      </p:nvGrpSpPr>
      <p:grpSpPr>
        <a:xfrm>
          <a:off x="0" y="0"/>
          <a:ext cx="0" cy="0"/>
          <a:chOff x="0" y="0"/>
          <a:chExt cx="0" cy="0"/>
        </a:xfrm>
      </p:grpSpPr>
      <p:sp>
        <p:nvSpPr>
          <p:cNvPr id="7" name="矩形 6"/>
          <p:cNvSpPr/>
          <p:nvPr userDrawn="1"/>
        </p:nvSpPr>
        <p:spPr>
          <a:xfrm>
            <a:off x="344906" y="300790"/>
            <a:ext cx="11502189" cy="6256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8" name="Freeform 238"/>
          <p:cNvSpPr/>
          <p:nvPr userDrawn="1"/>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9" name="Freeform 239"/>
          <p:cNvSpPr/>
          <p:nvPr userDrawn="1"/>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10" name="Freeform 240"/>
          <p:cNvSpPr/>
          <p:nvPr userDrawn="1"/>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11" name="Freeform 241"/>
          <p:cNvSpPr/>
          <p:nvPr userDrawn="1"/>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12" name="Freeform 242"/>
          <p:cNvSpPr/>
          <p:nvPr userDrawn="1"/>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13" name="Freeform 243"/>
          <p:cNvSpPr/>
          <p:nvPr userDrawn="1"/>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14" name="Freeform 244"/>
          <p:cNvSpPr/>
          <p:nvPr userDrawn="1"/>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15" name="Freeform 245"/>
          <p:cNvSpPr/>
          <p:nvPr userDrawn="1"/>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
        <p:nvSpPr>
          <p:cNvPr id="16" name="Freeform 246"/>
          <p:cNvSpPr/>
          <p:nvPr userDrawn="1"/>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25" name="任意多边形: 形状 24"/>
          <p:cNvSpPr>
            <a:spLocks noChangeArrowheads="1"/>
          </p:cNvSpPr>
          <p:nvPr userDrawn="1"/>
        </p:nvSpPr>
        <p:spPr bwMode="auto">
          <a:xfrm>
            <a:off x="1" y="-3020"/>
            <a:ext cx="12192001" cy="6861020"/>
          </a:xfrm>
          <a:custGeom>
            <a:avLst/>
            <a:gdLst>
              <a:gd name="connsiteX0" fmla="*/ 0 w 12192001"/>
              <a:gd name="connsiteY0" fmla="*/ 0 h 6861020"/>
              <a:gd name="connsiteX1" fmla="*/ 12192001 w 12192001"/>
              <a:gd name="connsiteY1" fmla="*/ 0 h 6861020"/>
              <a:gd name="connsiteX2" fmla="*/ 12192001 w 12192001"/>
              <a:gd name="connsiteY2" fmla="*/ 6861020 h 6861020"/>
              <a:gd name="connsiteX3" fmla="*/ 0 w 12192001"/>
              <a:gd name="connsiteY3" fmla="*/ 6861020 h 6861020"/>
            </a:gdLst>
            <a:ahLst/>
            <a:cxnLst>
              <a:cxn ang="0">
                <a:pos x="connsiteX0" y="connsiteY0"/>
              </a:cxn>
              <a:cxn ang="0">
                <a:pos x="connsiteX1" y="connsiteY1"/>
              </a:cxn>
              <a:cxn ang="0">
                <a:pos x="connsiteX2" y="connsiteY2"/>
              </a:cxn>
              <a:cxn ang="0">
                <a:pos x="connsiteX3" y="connsiteY3"/>
              </a:cxn>
            </a:cxnLst>
            <a:rect l="l" t="t" r="r" b="b"/>
            <a:pathLst>
              <a:path w="12192001" h="6861020">
                <a:moveTo>
                  <a:pt x="0" y="0"/>
                </a:moveTo>
                <a:lnTo>
                  <a:pt x="12192001" y="0"/>
                </a:lnTo>
                <a:lnTo>
                  <a:pt x="12192001" y="6861020"/>
                </a:lnTo>
                <a:lnTo>
                  <a:pt x="0" y="6861020"/>
                </a:lnTo>
                <a:close/>
              </a:path>
            </a:pathLst>
          </a:custGeom>
          <a:solidFill>
            <a:schemeClr val="accent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nvGrpSpPr>
          <p:cNvPr id="3" name="组合 2"/>
          <p:cNvGrpSpPr/>
          <p:nvPr userDrawn="1"/>
        </p:nvGrpSpPr>
        <p:grpSpPr>
          <a:xfrm>
            <a:off x="-1" y="678364"/>
            <a:ext cx="3610047" cy="4968457"/>
            <a:chOff x="0" y="678365"/>
            <a:chExt cx="3240088" cy="4459288"/>
          </a:xfrm>
        </p:grpSpPr>
        <p:sp>
          <p:nvSpPr>
            <p:cNvPr id="10086" name="Freeform 244"/>
            <p:cNvSpPr/>
            <p:nvPr userDrawn="1"/>
          </p:nvSpPr>
          <p:spPr bwMode="auto">
            <a:xfrm>
              <a:off x="0" y="678365"/>
              <a:ext cx="3240088" cy="2339975"/>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7" name="Freeform 245"/>
            <p:cNvSpPr/>
            <p:nvPr userDrawn="1"/>
          </p:nvSpPr>
          <p:spPr bwMode="auto">
            <a:xfrm>
              <a:off x="1222375" y="1848353"/>
              <a:ext cx="2017713" cy="328930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8" name="Freeform 246"/>
            <p:cNvSpPr/>
            <p:nvPr userDrawn="1"/>
          </p:nvSpPr>
          <p:spPr bwMode="auto">
            <a:xfrm>
              <a:off x="0" y="2313490"/>
              <a:ext cx="1223963" cy="2824163"/>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sp>
        <p:nvSpPr>
          <p:cNvPr id="10068" name="AutoShape 225"/>
          <p:cNvSpPr>
            <a:spLocks noChangeAspect="1" noChangeArrowheads="1" noTextEdit="1"/>
          </p:cNvSpPr>
          <p:nvPr userDrawn="1"/>
        </p:nvSpPr>
        <p:spPr bwMode="auto">
          <a:xfrm>
            <a:off x="0"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2" name="Freeform 230"/>
          <p:cNvSpPr/>
          <p:nvPr userDrawn="1"/>
        </p:nvSpPr>
        <p:spPr bwMode="auto">
          <a:xfrm>
            <a:off x="1498600" y="2497138"/>
            <a:ext cx="10693400" cy="4356100"/>
          </a:xfrm>
          <a:custGeom>
            <a:avLst/>
            <a:gdLst>
              <a:gd name="T0" fmla="*/ 6736 w 6736"/>
              <a:gd name="T1" fmla="*/ 1757 h 2744"/>
              <a:gd name="T2" fmla="*/ 6736 w 6736"/>
              <a:gd name="T3" fmla="*/ 0 h 2744"/>
              <a:gd name="T4" fmla="*/ 0 w 6736"/>
              <a:gd name="T5" fmla="*/ 2744 h 2744"/>
              <a:gd name="T6" fmla="*/ 4313 w 6736"/>
              <a:gd name="T7" fmla="*/ 2744 h 2744"/>
              <a:gd name="T8" fmla="*/ 6736 w 6736"/>
              <a:gd name="T9" fmla="*/ 1757 h 2744"/>
            </a:gdLst>
            <a:ahLst/>
            <a:cxnLst>
              <a:cxn ang="0">
                <a:pos x="T0" y="T1"/>
              </a:cxn>
              <a:cxn ang="0">
                <a:pos x="T2" y="T3"/>
              </a:cxn>
              <a:cxn ang="0">
                <a:pos x="T4" y="T5"/>
              </a:cxn>
              <a:cxn ang="0">
                <a:pos x="T6" y="T7"/>
              </a:cxn>
              <a:cxn ang="0">
                <a:pos x="T8" y="T9"/>
              </a:cxn>
            </a:cxnLst>
            <a:rect l="0" t="0" r="r" b="b"/>
            <a:pathLst>
              <a:path w="6736" h="2744">
                <a:moveTo>
                  <a:pt x="6736" y="1757"/>
                </a:moveTo>
                <a:lnTo>
                  <a:pt x="6736" y="0"/>
                </a:lnTo>
                <a:lnTo>
                  <a:pt x="0" y="2744"/>
                </a:lnTo>
                <a:lnTo>
                  <a:pt x="4313" y="2744"/>
                </a:lnTo>
                <a:lnTo>
                  <a:pt x="6736" y="175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3" name="Freeform 231"/>
          <p:cNvSpPr/>
          <p:nvPr userDrawn="1"/>
        </p:nvSpPr>
        <p:spPr bwMode="auto">
          <a:xfrm>
            <a:off x="4356100" y="3603626"/>
            <a:ext cx="7835900" cy="3249613"/>
          </a:xfrm>
          <a:custGeom>
            <a:avLst/>
            <a:gdLst>
              <a:gd name="T0" fmla="*/ 4936 w 4936"/>
              <a:gd name="T1" fmla="*/ 2047 h 2047"/>
              <a:gd name="T2" fmla="*/ 0 w 4936"/>
              <a:gd name="T3" fmla="*/ 2047 h 2047"/>
              <a:gd name="T4" fmla="*/ 4936 w 4936"/>
              <a:gd name="T5" fmla="*/ 0 h 2047"/>
              <a:gd name="T6" fmla="*/ 4936 w 4936"/>
              <a:gd name="T7" fmla="*/ 2047 h 2047"/>
            </a:gdLst>
            <a:ahLst/>
            <a:cxnLst>
              <a:cxn ang="0">
                <a:pos x="T0" y="T1"/>
              </a:cxn>
              <a:cxn ang="0">
                <a:pos x="T2" y="T3"/>
              </a:cxn>
              <a:cxn ang="0">
                <a:pos x="T4" y="T5"/>
              </a:cxn>
              <a:cxn ang="0">
                <a:pos x="T6" y="T7"/>
              </a:cxn>
            </a:cxnLst>
            <a:rect l="0" t="0" r="r" b="b"/>
            <a:pathLst>
              <a:path w="4936" h="2047">
                <a:moveTo>
                  <a:pt x="4936" y="2047"/>
                </a:moveTo>
                <a:lnTo>
                  <a:pt x="0" y="2047"/>
                </a:lnTo>
                <a:lnTo>
                  <a:pt x="4936" y="0"/>
                </a:lnTo>
                <a:lnTo>
                  <a:pt x="4936" y="204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4" name="Freeform 232"/>
          <p:cNvSpPr/>
          <p:nvPr userDrawn="1"/>
        </p:nvSpPr>
        <p:spPr bwMode="auto">
          <a:xfrm>
            <a:off x="7561263" y="4933951"/>
            <a:ext cx="4630738" cy="1919288"/>
          </a:xfrm>
          <a:custGeom>
            <a:avLst/>
            <a:gdLst>
              <a:gd name="T0" fmla="*/ 0 w 2917"/>
              <a:gd name="T1" fmla="*/ 1209 h 1209"/>
              <a:gd name="T2" fmla="*/ 2917 w 2917"/>
              <a:gd name="T3" fmla="*/ 1209 h 1209"/>
              <a:gd name="T4" fmla="*/ 2917 w 2917"/>
              <a:gd name="T5" fmla="*/ 0 h 1209"/>
              <a:gd name="T6" fmla="*/ 0 w 2917"/>
              <a:gd name="T7" fmla="*/ 1209 h 1209"/>
            </a:gdLst>
            <a:ahLst/>
            <a:cxnLst>
              <a:cxn ang="0">
                <a:pos x="T0" y="T1"/>
              </a:cxn>
              <a:cxn ang="0">
                <a:pos x="T2" y="T3"/>
              </a:cxn>
              <a:cxn ang="0">
                <a:pos x="T4" y="T5"/>
              </a:cxn>
              <a:cxn ang="0">
                <a:pos x="T6" y="T7"/>
              </a:cxn>
            </a:cxnLst>
            <a:rect l="0" t="0" r="r" b="b"/>
            <a:pathLst>
              <a:path w="2917" h="1209">
                <a:moveTo>
                  <a:pt x="0" y="1209"/>
                </a:moveTo>
                <a:lnTo>
                  <a:pt x="2917" y="1209"/>
                </a:lnTo>
                <a:lnTo>
                  <a:pt x="2917" y="0"/>
                </a:lnTo>
                <a:lnTo>
                  <a:pt x="0" y="1209"/>
                </a:lnTo>
                <a:close/>
              </a:path>
            </a:pathLst>
          </a:custGeom>
          <a:solidFill>
            <a:srgbClr val="8BACF4">
              <a:alpha val="3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nvGrpSpPr>
          <p:cNvPr id="2" name="组合 1"/>
          <p:cNvGrpSpPr/>
          <p:nvPr userDrawn="1"/>
        </p:nvGrpSpPr>
        <p:grpSpPr>
          <a:xfrm>
            <a:off x="0" y="3801978"/>
            <a:ext cx="6044230" cy="3051261"/>
            <a:chOff x="0" y="4692651"/>
            <a:chExt cx="4279900" cy="2160588"/>
          </a:xfrm>
        </p:grpSpPr>
        <p:sp>
          <p:nvSpPr>
            <p:cNvPr id="10080" name="Freeform 238"/>
            <p:cNvSpPr/>
            <p:nvPr userDrawn="1"/>
          </p:nvSpPr>
          <p:spPr bwMode="auto">
            <a:xfrm>
              <a:off x="1641475" y="4692651"/>
              <a:ext cx="2638425" cy="1527175"/>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1" name="Freeform 239"/>
            <p:cNvSpPr/>
            <p:nvPr userDrawn="1"/>
          </p:nvSpPr>
          <p:spPr bwMode="auto">
            <a:xfrm>
              <a:off x="2965450" y="5456238"/>
              <a:ext cx="1314450" cy="1397000"/>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2" name="Freeform 240"/>
            <p:cNvSpPr/>
            <p:nvPr userDrawn="1"/>
          </p:nvSpPr>
          <p:spPr bwMode="auto">
            <a:xfrm>
              <a:off x="1627620" y="5456238"/>
              <a:ext cx="1323975" cy="1397000"/>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3" name="Freeform 241"/>
            <p:cNvSpPr/>
            <p:nvPr userDrawn="1"/>
          </p:nvSpPr>
          <p:spPr bwMode="auto">
            <a:xfrm>
              <a:off x="0" y="4692651"/>
              <a:ext cx="1620838" cy="1527175"/>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4" name="Freeform 242"/>
            <p:cNvSpPr/>
            <p:nvPr userDrawn="1"/>
          </p:nvSpPr>
          <p:spPr bwMode="auto">
            <a:xfrm>
              <a:off x="314325" y="5441951"/>
              <a:ext cx="1320800" cy="1411288"/>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5" name="Freeform 243"/>
            <p:cNvSpPr/>
            <p:nvPr userDrawn="1"/>
          </p:nvSpPr>
          <p:spPr bwMode="auto">
            <a:xfrm>
              <a:off x="0" y="6042026"/>
              <a:ext cx="320675" cy="811213"/>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1178108-5303-4E47-975E-CA5A9F85B17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0CB45-C0B5-44B3-8694-9F2E1529F7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0068" name="AutoShape 225"/>
          <p:cNvSpPr>
            <a:spLocks noChangeAspect="1" noChangeArrowheads="1" noTextEdit="1"/>
          </p:cNvSpPr>
          <p:nvPr userDrawn="1"/>
        </p:nvSpPr>
        <p:spPr bwMode="auto">
          <a:xfrm>
            <a:off x="0"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5" name="任意多边形: 形状 24"/>
          <p:cNvSpPr>
            <a:spLocks noChangeArrowheads="1"/>
          </p:cNvSpPr>
          <p:nvPr userDrawn="1"/>
        </p:nvSpPr>
        <p:spPr bwMode="auto">
          <a:xfrm>
            <a:off x="1" y="-3020"/>
            <a:ext cx="12192001" cy="6861020"/>
          </a:xfrm>
          <a:custGeom>
            <a:avLst/>
            <a:gdLst>
              <a:gd name="connsiteX0" fmla="*/ 0 w 12192001"/>
              <a:gd name="connsiteY0" fmla="*/ 0 h 6861020"/>
              <a:gd name="connsiteX1" fmla="*/ 12192001 w 12192001"/>
              <a:gd name="connsiteY1" fmla="*/ 0 h 6861020"/>
              <a:gd name="connsiteX2" fmla="*/ 12192001 w 12192001"/>
              <a:gd name="connsiteY2" fmla="*/ 6861020 h 6861020"/>
              <a:gd name="connsiteX3" fmla="*/ 0 w 12192001"/>
              <a:gd name="connsiteY3" fmla="*/ 6861020 h 6861020"/>
            </a:gdLst>
            <a:ahLst/>
            <a:cxnLst>
              <a:cxn ang="0">
                <a:pos x="connsiteX0" y="connsiteY0"/>
              </a:cxn>
              <a:cxn ang="0">
                <a:pos x="connsiteX1" y="connsiteY1"/>
              </a:cxn>
              <a:cxn ang="0">
                <a:pos x="connsiteX2" y="connsiteY2"/>
              </a:cxn>
              <a:cxn ang="0">
                <a:pos x="connsiteX3" y="connsiteY3"/>
              </a:cxn>
            </a:cxnLst>
            <a:rect l="l" t="t" r="r" b="b"/>
            <a:pathLst>
              <a:path w="12192001" h="6861020">
                <a:moveTo>
                  <a:pt x="0" y="0"/>
                </a:moveTo>
                <a:lnTo>
                  <a:pt x="12192001" y="0"/>
                </a:lnTo>
                <a:lnTo>
                  <a:pt x="12192001" y="6861020"/>
                </a:lnTo>
                <a:lnTo>
                  <a:pt x="0" y="6861020"/>
                </a:lnTo>
                <a:close/>
              </a:path>
            </a:pathLst>
          </a:custGeom>
          <a:solidFill>
            <a:schemeClr val="accent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1" name="Freeform 229"/>
          <p:cNvSpPr/>
          <p:nvPr userDrawn="1"/>
        </p:nvSpPr>
        <p:spPr bwMode="auto">
          <a:xfrm>
            <a:off x="0" y="992188"/>
            <a:ext cx="12192000" cy="5861050"/>
          </a:xfrm>
          <a:custGeom>
            <a:avLst/>
            <a:gdLst>
              <a:gd name="T0" fmla="*/ 7680 w 7680"/>
              <a:gd name="T1" fmla="*/ 0 h 3692"/>
              <a:gd name="T2" fmla="*/ 0 w 7680"/>
              <a:gd name="T3" fmla="*/ 3130 h 3692"/>
              <a:gd name="T4" fmla="*/ 0 w 7680"/>
              <a:gd name="T5" fmla="*/ 3692 h 3692"/>
              <a:gd name="T6" fmla="*/ 2931 w 7680"/>
              <a:gd name="T7" fmla="*/ 3692 h 3692"/>
              <a:gd name="T8" fmla="*/ 7680 w 7680"/>
              <a:gd name="T9" fmla="*/ 1758 h 3692"/>
              <a:gd name="T10" fmla="*/ 7680 w 7680"/>
              <a:gd name="T11" fmla="*/ 0 h 3692"/>
            </a:gdLst>
            <a:ahLst/>
            <a:cxnLst>
              <a:cxn ang="0">
                <a:pos x="T0" y="T1"/>
              </a:cxn>
              <a:cxn ang="0">
                <a:pos x="T2" y="T3"/>
              </a:cxn>
              <a:cxn ang="0">
                <a:pos x="T4" y="T5"/>
              </a:cxn>
              <a:cxn ang="0">
                <a:pos x="T6" y="T7"/>
              </a:cxn>
              <a:cxn ang="0">
                <a:pos x="T8" y="T9"/>
              </a:cxn>
              <a:cxn ang="0">
                <a:pos x="T10" y="T11"/>
              </a:cxn>
            </a:cxnLst>
            <a:rect l="0" t="0" r="r" b="b"/>
            <a:pathLst>
              <a:path w="7680" h="3692">
                <a:moveTo>
                  <a:pt x="7680" y="0"/>
                </a:moveTo>
                <a:lnTo>
                  <a:pt x="0" y="3130"/>
                </a:lnTo>
                <a:lnTo>
                  <a:pt x="0" y="3692"/>
                </a:lnTo>
                <a:lnTo>
                  <a:pt x="2931" y="3692"/>
                </a:lnTo>
                <a:lnTo>
                  <a:pt x="7680" y="1758"/>
                </a:lnTo>
                <a:lnTo>
                  <a:pt x="7680" y="0"/>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p:txBody>
      </p:sp>
      <p:sp>
        <p:nvSpPr>
          <p:cNvPr id="10072" name="Freeform 230"/>
          <p:cNvSpPr/>
          <p:nvPr userDrawn="1"/>
        </p:nvSpPr>
        <p:spPr bwMode="auto">
          <a:xfrm>
            <a:off x="1498600" y="2497138"/>
            <a:ext cx="10693400" cy="4356100"/>
          </a:xfrm>
          <a:custGeom>
            <a:avLst/>
            <a:gdLst>
              <a:gd name="T0" fmla="*/ 6736 w 6736"/>
              <a:gd name="T1" fmla="*/ 1757 h 2744"/>
              <a:gd name="T2" fmla="*/ 6736 w 6736"/>
              <a:gd name="T3" fmla="*/ 0 h 2744"/>
              <a:gd name="T4" fmla="*/ 0 w 6736"/>
              <a:gd name="T5" fmla="*/ 2744 h 2744"/>
              <a:gd name="T6" fmla="*/ 4313 w 6736"/>
              <a:gd name="T7" fmla="*/ 2744 h 2744"/>
              <a:gd name="T8" fmla="*/ 6736 w 6736"/>
              <a:gd name="T9" fmla="*/ 1757 h 2744"/>
            </a:gdLst>
            <a:ahLst/>
            <a:cxnLst>
              <a:cxn ang="0">
                <a:pos x="T0" y="T1"/>
              </a:cxn>
              <a:cxn ang="0">
                <a:pos x="T2" y="T3"/>
              </a:cxn>
              <a:cxn ang="0">
                <a:pos x="T4" y="T5"/>
              </a:cxn>
              <a:cxn ang="0">
                <a:pos x="T6" y="T7"/>
              </a:cxn>
              <a:cxn ang="0">
                <a:pos x="T8" y="T9"/>
              </a:cxn>
            </a:cxnLst>
            <a:rect l="0" t="0" r="r" b="b"/>
            <a:pathLst>
              <a:path w="6736" h="2744">
                <a:moveTo>
                  <a:pt x="6736" y="1757"/>
                </a:moveTo>
                <a:lnTo>
                  <a:pt x="6736" y="0"/>
                </a:lnTo>
                <a:lnTo>
                  <a:pt x="0" y="2744"/>
                </a:lnTo>
                <a:lnTo>
                  <a:pt x="4313" y="2744"/>
                </a:lnTo>
                <a:lnTo>
                  <a:pt x="6736" y="175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3" name="Freeform 231"/>
          <p:cNvSpPr/>
          <p:nvPr userDrawn="1"/>
        </p:nvSpPr>
        <p:spPr bwMode="auto">
          <a:xfrm>
            <a:off x="4356100" y="3603626"/>
            <a:ext cx="7835900" cy="3249613"/>
          </a:xfrm>
          <a:custGeom>
            <a:avLst/>
            <a:gdLst>
              <a:gd name="T0" fmla="*/ 4936 w 4936"/>
              <a:gd name="T1" fmla="*/ 2047 h 2047"/>
              <a:gd name="T2" fmla="*/ 0 w 4936"/>
              <a:gd name="T3" fmla="*/ 2047 h 2047"/>
              <a:gd name="T4" fmla="*/ 4936 w 4936"/>
              <a:gd name="T5" fmla="*/ 0 h 2047"/>
              <a:gd name="T6" fmla="*/ 4936 w 4936"/>
              <a:gd name="T7" fmla="*/ 2047 h 2047"/>
            </a:gdLst>
            <a:ahLst/>
            <a:cxnLst>
              <a:cxn ang="0">
                <a:pos x="T0" y="T1"/>
              </a:cxn>
              <a:cxn ang="0">
                <a:pos x="T2" y="T3"/>
              </a:cxn>
              <a:cxn ang="0">
                <a:pos x="T4" y="T5"/>
              </a:cxn>
              <a:cxn ang="0">
                <a:pos x="T6" y="T7"/>
              </a:cxn>
            </a:cxnLst>
            <a:rect l="0" t="0" r="r" b="b"/>
            <a:pathLst>
              <a:path w="4936" h="2047">
                <a:moveTo>
                  <a:pt x="4936" y="2047"/>
                </a:moveTo>
                <a:lnTo>
                  <a:pt x="0" y="2047"/>
                </a:lnTo>
                <a:lnTo>
                  <a:pt x="4936" y="0"/>
                </a:lnTo>
                <a:lnTo>
                  <a:pt x="4936" y="2047"/>
                </a:lnTo>
                <a:close/>
              </a:path>
            </a:pathLst>
          </a:custGeom>
          <a:solidFill>
            <a:srgbClr val="FFF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4" name="Freeform 232"/>
          <p:cNvSpPr/>
          <p:nvPr userDrawn="1"/>
        </p:nvSpPr>
        <p:spPr bwMode="auto">
          <a:xfrm>
            <a:off x="7561263" y="4933951"/>
            <a:ext cx="4630738" cy="1919288"/>
          </a:xfrm>
          <a:custGeom>
            <a:avLst/>
            <a:gdLst>
              <a:gd name="T0" fmla="*/ 0 w 2917"/>
              <a:gd name="T1" fmla="*/ 1209 h 1209"/>
              <a:gd name="T2" fmla="*/ 2917 w 2917"/>
              <a:gd name="T3" fmla="*/ 1209 h 1209"/>
              <a:gd name="T4" fmla="*/ 2917 w 2917"/>
              <a:gd name="T5" fmla="*/ 0 h 1209"/>
              <a:gd name="T6" fmla="*/ 0 w 2917"/>
              <a:gd name="T7" fmla="*/ 1209 h 1209"/>
            </a:gdLst>
            <a:ahLst/>
            <a:cxnLst>
              <a:cxn ang="0">
                <a:pos x="T0" y="T1"/>
              </a:cxn>
              <a:cxn ang="0">
                <a:pos x="T2" y="T3"/>
              </a:cxn>
              <a:cxn ang="0">
                <a:pos x="T4" y="T5"/>
              </a:cxn>
              <a:cxn ang="0">
                <a:pos x="T6" y="T7"/>
              </a:cxn>
            </a:cxnLst>
            <a:rect l="0" t="0" r="r" b="b"/>
            <a:pathLst>
              <a:path w="2917" h="1209">
                <a:moveTo>
                  <a:pt x="0" y="1209"/>
                </a:moveTo>
                <a:lnTo>
                  <a:pt x="2917" y="1209"/>
                </a:lnTo>
                <a:lnTo>
                  <a:pt x="2917" y="0"/>
                </a:lnTo>
                <a:lnTo>
                  <a:pt x="0" y="1209"/>
                </a:lnTo>
                <a:close/>
              </a:path>
            </a:pathLst>
          </a:custGeom>
          <a:solidFill>
            <a:schemeClr val="accent1">
              <a:lumMod val="20000"/>
              <a:lumOff val="80000"/>
              <a:alpha val="7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0" name="Freeform 238"/>
          <p:cNvSpPr/>
          <p:nvPr userDrawn="1"/>
        </p:nvSpPr>
        <p:spPr bwMode="auto">
          <a:xfrm>
            <a:off x="1641475" y="4692651"/>
            <a:ext cx="2638425" cy="1527175"/>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1" name="Freeform 239"/>
          <p:cNvSpPr/>
          <p:nvPr userDrawn="1"/>
        </p:nvSpPr>
        <p:spPr bwMode="auto">
          <a:xfrm>
            <a:off x="2965450" y="5456238"/>
            <a:ext cx="1314450" cy="1397000"/>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2" name="Freeform 240"/>
          <p:cNvSpPr/>
          <p:nvPr userDrawn="1"/>
        </p:nvSpPr>
        <p:spPr bwMode="auto">
          <a:xfrm>
            <a:off x="1627620" y="5456238"/>
            <a:ext cx="1323975" cy="1397000"/>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3" name="Freeform 241"/>
          <p:cNvSpPr/>
          <p:nvPr userDrawn="1"/>
        </p:nvSpPr>
        <p:spPr bwMode="auto">
          <a:xfrm>
            <a:off x="0" y="4692651"/>
            <a:ext cx="1620838" cy="1527175"/>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4" name="Freeform 242"/>
          <p:cNvSpPr/>
          <p:nvPr userDrawn="1"/>
        </p:nvSpPr>
        <p:spPr bwMode="auto">
          <a:xfrm>
            <a:off x="314325" y="5441951"/>
            <a:ext cx="1320800" cy="1411288"/>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5" name="Freeform 243"/>
          <p:cNvSpPr/>
          <p:nvPr userDrawn="1"/>
        </p:nvSpPr>
        <p:spPr bwMode="auto">
          <a:xfrm>
            <a:off x="0" y="6042026"/>
            <a:ext cx="320675" cy="811213"/>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6" name="Freeform 244"/>
          <p:cNvSpPr/>
          <p:nvPr userDrawn="1"/>
        </p:nvSpPr>
        <p:spPr bwMode="auto">
          <a:xfrm>
            <a:off x="0" y="1239838"/>
            <a:ext cx="3240088" cy="2339975"/>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7" name="Freeform 245"/>
          <p:cNvSpPr/>
          <p:nvPr userDrawn="1"/>
        </p:nvSpPr>
        <p:spPr bwMode="auto">
          <a:xfrm>
            <a:off x="1222375" y="2409826"/>
            <a:ext cx="2017713" cy="328930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8" name="Freeform 246"/>
          <p:cNvSpPr/>
          <p:nvPr userDrawn="1"/>
        </p:nvSpPr>
        <p:spPr bwMode="auto">
          <a:xfrm>
            <a:off x="0" y="2874963"/>
            <a:ext cx="1223963" cy="2824163"/>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2_标题幻灯片">
    <p:spTree>
      <p:nvGrpSpPr>
        <p:cNvPr id="1" name=""/>
        <p:cNvGrpSpPr/>
        <p:nvPr/>
      </p:nvGrpSpPr>
      <p:grpSpPr>
        <a:xfrm>
          <a:off x="0" y="0"/>
          <a:ext cx="0" cy="0"/>
          <a:chOff x="0" y="0"/>
          <a:chExt cx="0" cy="0"/>
        </a:xfrm>
      </p:grpSpPr>
      <p:sp>
        <p:nvSpPr>
          <p:cNvPr id="25" name="任意多边形: 形状 24"/>
          <p:cNvSpPr>
            <a:spLocks noChangeArrowheads="1"/>
          </p:cNvSpPr>
          <p:nvPr userDrawn="1"/>
        </p:nvSpPr>
        <p:spPr bwMode="auto">
          <a:xfrm>
            <a:off x="1" y="-3020"/>
            <a:ext cx="12192001" cy="6861020"/>
          </a:xfrm>
          <a:custGeom>
            <a:avLst/>
            <a:gdLst>
              <a:gd name="connsiteX0" fmla="*/ 0 w 12192001"/>
              <a:gd name="connsiteY0" fmla="*/ 0 h 6861020"/>
              <a:gd name="connsiteX1" fmla="*/ 12192001 w 12192001"/>
              <a:gd name="connsiteY1" fmla="*/ 0 h 6861020"/>
              <a:gd name="connsiteX2" fmla="*/ 12192001 w 12192001"/>
              <a:gd name="connsiteY2" fmla="*/ 6861020 h 6861020"/>
              <a:gd name="connsiteX3" fmla="*/ 0 w 12192001"/>
              <a:gd name="connsiteY3" fmla="*/ 6861020 h 6861020"/>
            </a:gdLst>
            <a:ahLst/>
            <a:cxnLst>
              <a:cxn ang="0">
                <a:pos x="connsiteX0" y="connsiteY0"/>
              </a:cxn>
              <a:cxn ang="0">
                <a:pos x="connsiteX1" y="connsiteY1"/>
              </a:cxn>
              <a:cxn ang="0">
                <a:pos x="connsiteX2" y="connsiteY2"/>
              </a:cxn>
              <a:cxn ang="0">
                <a:pos x="connsiteX3" y="connsiteY3"/>
              </a:cxn>
            </a:cxnLst>
            <a:rect l="l" t="t" r="r" b="b"/>
            <a:pathLst>
              <a:path w="12192001" h="6861020">
                <a:moveTo>
                  <a:pt x="0" y="0"/>
                </a:moveTo>
                <a:lnTo>
                  <a:pt x="12192001" y="0"/>
                </a:lnTo>
                <a:lnTo>
                  <a:pt x="12192001" y="6861020"/>
                </a:lnTo>
                <a:lnTo>
                  <a:pt x="0" y="6861020"/>
                </a:lnTo>
                <a:close/>
              </a:path>
            </a:pathLst>
          </a:custGeom>
          <a:solidFill>
            <a:schemeClr val="accent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68" name="AutoShape 225"/>
          <p:cNvSpPr>
            <a:spLocks noChangeAspect="1" noChangeArrowheads="1" noTextEdit="1"/>
          </p:cNvSpPr>
          <p:nvPr userDrawn="1"/>
        </p:nvSpPr>
        <p:spPr bwMode="auto">
          <a:xfrm>
            <a:off x="0"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2" name="Freeform 230"/>
          <p:cNvSpPr/>
          <p:nvPr userDrawn="1"/>
        </p:nvSpPr>
        <p:spPr bwMode="auto">
          <a:xfrm>
            <a:off x="1498600" y="2497138"/>
            <a:ext cx="10693400" cy="4356100"/>
          </a:xfrm>
          <a:custGeom>
            <a:avLst/>
            <a:gdLst>
              <a:gd name="T0" fmla="*/ 6736 w 6736"/>
              <a:gd name="T1" fmla="*/ 1757 h 2744"/>
              <a:gd name="T2" fmla="*/ 6736 w 6736"/>
              <a:gd name="T3" fmla="*/ 0 h 2744"/>
              <a:gd name="T4" fmla="*/ 0 w 6736"/>
              <a:gd name="T5" fmla="*/ 2744 h 2744"/>
              <a:gd name="T6" fmla="*/ 4313 w 6736"/>
              <a:gd name="T7" fmla="*/ 2744 h 2744"/>
              <a:gd name="T8" fmla="*/ 6736 w 6736"/>
              <a:gd name="T9" fmla="*/ 1757 h 2744"/>
            </a:gdLst>
            <a:ahLst/>
            <a:cxnLst>
              <a:cxn ang="0">
                <a:pos x="T0" y="T1"/>
              </a:cxn>
              <a:cxn ang="0">
                <a:pos x="T2" y="T3"/>
              </a:cxn>
              <a:cxn ang="0">
                <a:pos x="T4" y="T5"/>
              </a:cxn>
              <a:cxn ang="0">
                <a:pos x="T6" y="T7"/>
              </a:cxn>
              <a:cxn ang="0">
                <a:pos x="T8" y="T9"/>
              </a:cxn>
            </a:cxnLst>
            <a:rect l="0" t="0" r="r" b="b"/>
            <a:pathLst>
              <a:path w="6736" h="2744">
                <a:moveTo>
                  <a:pt x="6736" y="1757"/>
                </a:moveTo>
                <a:lnTo>
                  <a:pt x="6736" y="0"/>
                </a:lnTo>
                <a:lnTo>
                  <a:pt x="0" y="2744"/>
                </a:lnTo>
                <a:lnTo>
                  <a:pt x="4313" y="2744"/>
                </a:lnTo>
                <a:lnTo>
                  <a:pt x="6736" y="175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3" name="Freeform 231"/>
          <p:cNvSpPr/>
          <p:nvPr userDrawn="1"/>
        </p:nvSpPr>
        <p:spPr bwMode="auto">
          <a:xfrm>
            <a:off x="4356100" y="3603626"/>
            <a:ext cx="7835900" cy="3249613"/>
          </a:xfrm>
          <a:custGeom>
            <a:avLst/>
            <a:gdLst>
              <a:gd name="T0" fmla="*/ 4936 w 4936"/>
              <a:gd name="T1" fmla="*/ 2047 h 2047"/>
              <a:gd name="T2" fmla="*/ 0 w 4936"/>
              <a:gd name="T3" fmla="*/ 2047 h 2047"/>
              <a:gd name="T4" fmla="*/ 4936 w 4936"/>
              <a:gd name="T5" fmla="*/ 0 h 2047"/>
              <a:gd name="T6" fmla="*/ 4936 w 4936"/>
              <a:gd name="T7" fmla="*/ 2047 h 2047"/>
            </a:gdLst>
            <a:ahLst/>
            <a:cxnLst>
              <a:cxn ang="0">
                <a:pos x="T0" y="T1"/>
              </a:cxn>
              <a:cxn ang="0">
                <a:pos x="T2" y="T3"/>
              </a:cxn>
              <a:cxn ang="0">
                <a:pos x="T4" y="T5"/>
              </a:cxn>
              <a:cxn ang="0">
                <a:pos x="T6" y="T7"/>
              </a:cxn>
            </a:cxnLst>
            <a:rect l="0" t="0" r="r" b="b"/>
            <a:pathLst>
              <a:path w="4936" h="2047">
                <a:moveTo>
                  <a:pt x="4936" y="2047"/>
                </a:moveTo>
                <a:lnTo>
                  <a:pt x="0" y="2047"/>
                </a:lnTo>
                <a:lnTo>
                  <a:pt x="4936" y="0"/>
                </a:lnTo>
                <a:lnTo>
                  <a:pt x="4936" y="204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4" name="Freeform 232"/>
          <p:cNvSpPr/>
          <p:nvPr userDrawn="1"/>
        </p:nvSpPr>
        <p:spPr bwMode="auto">
          <a:xfrm>
            <a:off x="7561263" y="4933951"/>
            <a:ext cx="4630738" cy="1919288"/>
          </a:xfrm>
          <a:custGeom>
            <a:avLst/>
            <a:gdLst>
              <a:gd name="T0" fmla="*/ 0 w 2917"/>
              <a:gd name="T1" fmla="*/ 1209 h 1209"/>
              <a:gd name="T2" fmla="*/ 2917 w 2917"/>
              <a:gd name="T3" fmla="*/ 1209 h 1209"/>
              <a:gd name="T4" fmla="*/ 2917 w 2917"/>
              <a:gd name="T5" fmla="*/ 0 h 1209"/>
              <a:gd name="T6" fmla="*/ 0 w 2917"/>
              <a:gd name="T7" fmla="*/ 1209 h 1209"/>
            </a:gdLst>
            <a:ahLst/>
            <a:cxnLst>
              <a:cxn ang="0">
                <a:pos x="T0" y="T1"/>
              </a:cxn>
              <a:cxn ang="0">
                <a:pos x="T2" y="T3"/>
              </a:cxn>
              <a:cxn ang="0">
                <a:pos x="T4" y="T5"/>
              </a:cxn>
              <a:cxn ang="0">
                <a:pos x="T6" y="T7"/>
              </a:cxn>
            </a:cxnLst>
            <a:rect l="0" t="0" r="r" b="b"/>
            <a:pathLst>
              <a:path w="2917" h="1209">
                <a:moveTo>
                  <a:pt x="0" y="1209"/>
                </a:moveTo>
                <a:lnTo>
                  <a:pt x="2917" y="1209"/>
                </a:lnTo>
                <a:lnTo>
                  <a:pt x="2917" y="0"/>
                </a:lnTo>
                <a:lnTo>
                  <a:pt x="0" y="1209"/>
                </a:lnTo>
                <a:close/>
              </a:path>
            </a:pathLst>
          </a:custGeom>
          <a:solidFill>
            <a:srgbClr val="8BACF4">
              <a:alpha val="3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nvGrpSpPr>
          <p:cNvPr id="5" name="组合 4"/>
          <p:cNvGrpSpPr/>
          <p:nvPr userDrawn="1"/>
        </p:nvGrpSpPr>
        <p:grpSpPr>
          <a:xfrm>
            <a:off x="0" y="1894156"/>
            <a:ext cx="6076350" cy="4963843"/>
            <a:chOff x="-559544" y="1333501"/>
            <a:chExt cx="6762663" cy="5524499"/>
          </a:xfrm>
        </p:grpSpPr>
        <p:sp>
          <p:nvSpPr>
            <p:cNvPr id="10080" name="Freeform 238"/>
            <p:cNvSpPr/>
            <p:nvPr userDrawn="1"/>
          </p:nvSpPr>
          <p:spPr bwMode="auto">
            <a:xfrm>
              <a:off x="-543184" y="1333501"/>
              <a:ext cx="6746303" cy="3904901"/>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1" name="Freeform 239"/>
            <p:cNvSpPr/>
            <p:nvPr userDrawn="1"/>
          </p:nvSpPr>
          <p:spPr bwMode="auto">
            <a:xfrm>
              <a:off x="2842145" y="3285950"/>
              <a:ext cx="3360974" cy="3572050"/>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2" name="Freeform 240"/>
            <p:cNvSpPr/>
            <p:nvPr userDrawn="1"/>
          </p:nvSpPr>
          <p:spPr bwMode="auto">
            <a:xfrm>
              <a:off x="-559544" y="3266884"/>
              <a:ext cx="3385329" cy="3572050"/>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4_标题幻灯片">
    <p:spTree>
      <p:nvGrpSpPr>
        <p:cNvPr id="1" name=""/>
        <p:cNvGrpSpPr/>
        <p:nvPr/>
      </p:nvGrpSpPr>
      <p:grpSpPr>
        <a:xfrm>
          <a:off x="0" y="0"/>
          <a:ext cx="0" cy="0"/>
          <a:chOff x="0" y="0"/>
          <a:chExt cx="0" cy="0"/>
        </a:xfrm>
      </p:grpSpPr>
      <p:sp>
        <p:nvSpPr>
          <p:cNvPr id="25" name="任意多边形: 形状 24"/>
          <p:cNvSpPr>
            <a:spLocks noChangeArrowheads="1"/>
          </p:cNvSpPr>
          <p:nvPr userDrawn="1"/>
        </p:nvSpPr>
        <p:spPr bwMode="auto">
          <a:xfrm>
            <a:off x="1" y="-3020"/>
            <a:ext cx="12192001" cy="6861020"/>
          </a:xfrm>
          <a:custGeom>
            <a:avLst/>
            <a:gdLst>
              <a:gd name="connsiteX0" fmla="*/ 0 w 12192001"/>
              <a:gd name="connsiteY0" fmla="*/ 0 h 6861020"/>
              <a:gd name="connsiteX1" fmla="*/ 12192001 w 12192001"/>
              <a:gd name="connsiteY1" fmla="*/ 0 h 6861020"/>
              <a:gd name="connsiteX2" fmla="*/ 12192001 w 12192001"/>
              <a:gd name="connsiteY2" fmla="*/ 6861020 h 6861020"/>
              <a:gd name="connsiteX3" fmla="*/ 0 w 12192001"/>
              <a:gd name="connsiteY3" fmla="*/ 6861020 h 6861020"/>
            </a:gdLst>
            <a:ahLst/>
            <a:cxnLst>
              <a:cxn ang="0">
                <a:pos x="connsiteX0" y="connsiteY0"/>
              </a:cxn>
              <a:cxn ang="0">
                <a:pos x="connsiteX1" y="connsiteY1"/>
              </a:cxn>
              <a:cxn ang="0">
                <a:pos x="connsiteX2" y="connsiteY2"/>
              </a:cxn>
              <a:cxn ang="0">
                <a:pos x="connsiteX3" y="connsiteY3"/>
              </a:cxn>
            </a:cxnLst>
            <a:rect l="l" t="t" r="r" b="b"/>
            <a:pathLst>
              <a:path w="12192001" h="6861020">
                <a:moveTo>
                  <a:pt x="0" y="0"/>
                </a:moveTo>
                <a:lnTo>
                  <a:pt x="12192001" y="0"/>
                </a:lnTo>
                <a:lnTo>
                  <a:pt x="12192001" y="6861020"/>
                </a:lnTo>
                <a:lnTo>
                  <a:pt x="0" y="6861020"/>
                </a:lnTo>
                <a:close/>
              </a:path>
            </a:pathLst>
          </a:custGeom>
          <a:solidFill>
            <a:schemeClr val="accent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nvGrpSpPr>
          <p:cNvPr id="3" name="组合 2"/>
          <p:cNvGrpSpPr/>
          <p:nvPr userDrawn="1"/>
        </p:nvGrpSpPr>
        <p:grpSpPr>
          <a:xfrm>
            <a:off x="-1" y="678364"/>
            <a:ext cx="3610047" cy="4968457"/>
            <a:chOff x="0" y="678365"/>
            <a:chExt cx="3240088" cy="4459288"/>
          </a:xfrm>
        </p:grpSpPr>
        <p:sp>
          <p:nvSpPr>
            <p:cNvPr id="10086" name="Freeform 244"/>
            <p:cNvSpPr/>
            <p:nvPr userDrawn="1"/>
          </p:nvSpPr>
          <p:spPr bwMode="auto">
            <a:xfrm>
              <a:off x="0" y="678365"/>
              <a:ext cx="3240088" cy="2339975"/>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7" name="Freeform 245"/>
            <p:cNvSpPr/>
            <p:nvPr userDrawn="1"/>
          </p:nvSpPr>
          <p:spPr bwMode="auto">
            <a:xfrm>
              <a:off x="1222375" y="1848353"/>
              <a:ext cx="2017713" cy="328930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8" name="Freeform 246"/>
            <p:cNvSpPr/>
            <p:nvPr userDrawn="1"/>
          </p:nvSpPr>
          <p:spPr bwMode="auto">
            <a:xfrm>
              <a:off x="0" y="2313490"/>
              <a:ext cx="1223963" cy="2824163"/>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sp>
        <p:nvSpPr>
          <p:cNvPr id="10068" name="AutoShape 225"/>
          <p:cNvSpPr>
            <a:spLocks noChangeAspect="1" noChangeArrowheads="1" noTextEdit="1"/>
          </p:cNvSpPr>
          <p:nvPr userDrawn="1"/>
        </p:nvSpPr>
        <p:spPr bwMode="auto">
          <a:xfrm>
            <a:off x="0"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2" name="Freeform 230"/>
          <p:cNvSpPr/>
          <p:nvPr userDrawn="1"/>
        </p:nvSpPr>
        <p:spPr bwMode="auto">
          <a:xfrm>
            <a:off x="1498600" y="2497138"/>
            <a:ext cx="10693400" cy="4356100"/>
          </a:xfrm>
          <a:custGeom>
            <a:avLst/>
            <a:gdLst>
              <a:gd name="T0" fmla="*/ 6736 w 6736"/>
              <a:gd name="T1" fmla="*/ 1757 h 2744"/>
              <a:gd name="T2" fmla="*/ 6736 w 6736"/>
              <a:gd name="T3" fmla="*/ 0 h 2744"/>
              <a:gd name="T4" fmla="*/ 0 w 6736"/>
              <a:gd name="T5" fmla="*/ 2744 h 2744"/>
              <a:gd name="T6" fmla="*/ 4313 w 6736"/>
              <a:gd name="T7" fmla="*/ 2744 h 2744"/>
              <a:gd name="T8" fmla="*/ 6736 w 6736"/>
              <a:gd name="T9" fmla="*/ 1757 h 2744"/>
            </a:gdLst>
            <a:ahLst/>
            <a:cxnLst>
              <a:cxn ang="0">
                <a:pos x="T0" y="T1"/>
              </a:cxn>
              <a:cxn ang="0">
                <a:pos x="T2" y="T3"/>
              </a:cxn>
              <a:cxn ang="0">
                <a:pos x="T4" y="T5"/>
              </a:cxn>
              <a:cxn ang="0">
                <a:pos x="T6" y="T7"/>
              </a:cxn>
              <a:cxn ang="0">
                <a:pos x="T8" y="T9"/>
              </a:cxn>
            </a:cxnLst>
            <a:rect l="0" t="0" r="r" b="b"/>
            <a:pathLst>
              <a:path w="6736" h="2744">
                <a:moveTo>
                  <a:pt x="6736" y="1757"/>
                </a:moveTo>
                <a:lnTo>
                  <a:pt x="6736" y="0"/>
                </a:lnTo>
                <a:lnTo>
                  <a:pt x="0" y="2744"/>
                </a:lnTo>
                <a:lnTo>
                  <a:pt x="4313" y="2744"/>
                </a:lnTo>
                <a:lnTo>
                  <a:pt x="6736" y="175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3" name="Freeform 231"/>
          <p:cNvSpPr/>
          <p:nvPr userDrawn="1"/>
        </p:nvSpPr>
        <p:spPr bwMode="auto">
          <a:xfrm>
            <a:off x="4356100" y="3603626"/>
            <a:ext cx="7835900" cy="3249613"/>
          </a:xfrm>
          <a:custGeom>
            <a:avLst/>
            <a:gdLst>
              <a:gd name="T0" fmla="*/ 4936 w 4936"/>
              <a:gd name="T1" fmla="*/ 2047 h 2047"/>
              <a:gd name="T2" fmla="*/ 0 w 4936"/>
              <a:gd name="T3" fmla="*/ 2047 h 2047"/>
              <a:gd name="T4" fmla="*/ 4936 w 4936"/>
              <a:gd name="T5" fmla="*/ 0 h 2047"/>
              <a:gd name="T6" fmla="*/ 4936 w 4936"/>
              <a:gd name="T7" fmla="*/ 2047 h 2047"/>
            </a:gdLst>
            <a:ahLst/>
            <a:cxnLst>
              <a:cxn ang="0">
                <a:pos x="T0" y="T1"/>
              </a:cxn>
              <a:cxn ang="0">
                <a:pos x="T2" y="T3"/>
              </a:cxn>
              <a:cxn ang="0">
                <a:pos x="T4" y="T5"/>
              </a:cxn>
              <a:cxn ang="0">
                <a:pos x="T6" y="T7"/>
              </a:cxn>
            </a:cxnLst>
            <a:rect l="0" t="0" r="r" b="b"/>
            <a:pathLst>
              <a:path w="4936" h="2047">
                <a:moveTo>
                  <a:pt x="4936" y="2047"/>
                </a:moveTo>
                <a:lnTo>
                  <a:pt x="0" y="2047"/>
                </a:lnTo>
                <a:lnTo>
                  <a:pt x="4936" y="0"/>
                </a:lnTo>
                <a:lnTo>
                  <a:pt x="4936" y="204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4" name="Freeform 232"/>
          <p:cNvSpPr/>
          <p:nvPr userDrawn="1"/>
        </p:nvSpPr>
        <p:spPr bwMode="auto">
          <a:xfrm>
            <a:off x="7561263" y="4933951"/>
            <a:ext cx="4630738" cy="1919288"/>
          </a:xfrm>
          <a:custGeom>
            <a:avLst/>
            <a:gdLst>
              <a:gd name="T0" fmla="*/ 0 w 2917"/>
              <a:gd name="T1" fmla="*/ 1209 h 1209"/>
              <a:gd name="T2" fmla="*/ 2917 w 2917"/>
              <a:gd name="T3" fmla="*/ 1209 h 1209"/>
              <a:gd name="T4" fmla="*/ 2917 w 2917"/>
              <a:gd name="T5" fmla="*/ 0 h 1209"/>
              <a:gd name="T6" fmla="*/ 0 w 2917"/>
              <a:gd name="T7" fmla="*/ 1209 h 1209"/>
            </a:gdLst>
            <a:ahLst/>
            <a:cxnLst>
              <a:cxn ang="0">
                <a:pos x="T0" y="T1"/>
              </a:cxn>
              <a:cxn ang="0">
                <a:pos x="T2" y="T3"/>
              </a:cxn>
              <a:cxn ang="0">
                <a:pos x="T4" y="T5"/>
              </a:cxn>
              <a:cxn ang="0">
                <a:pos x="T6" y="T7"/>
              </a:cxn>
            </a:cxnLst>
            <a:rect l="0" t="0" r="r" b="b"/>
            <a:pathLst>
              <a:path w="2917" h="1209">
                <a:moveTo>
                  <a:pt x="0" y="1209"/>
                </a:moveTo>
                <a:lnTo>
                  <a:pt x="2917" y="1209"/>
                </a:lnTo>
                <a:lnTo>
                  <a:pt x="2917" y="0"/>
                </a:lnTo>
                <a:lnTo>
                  <a:pt x="0" y="1209"/>
                </a:lnTo>
                <a:close/>
              </a:path>
            </a:pathLst>
          </a:custGeom>
          <a:solidFill>
            <a:srgbClr val="8BACF4">
              <a:alpha val="3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nvGrpSpPr>
          <p:cNvPr id="2" name="组合 1"/>
          <p:cNvGrpSpPr/>
          <p:nvPr userDrawn="1"/>
        </p:nvGrpSpPr>
        <p:grpSpPr>
          <a:xfrm>
            <a:off x="0" y="3801978"/>
            <a:ext cx="6044230" cy="3051261"/>
            <a:chOff x="0" y="4692651"/>
            <a:chExt cx="4279900" cy="2160588"/>
          </a:xfrm>
        </p:grpSpPr>
        <p:sp>
          <p:nvSpPr>
            <p:cNvPr id="10080" name="Freeform 238"/>
            <p:cNvSpPr/>
            <p:nvPr userDrawn="1"/>
          </p:nvSpPr>
          <p:spPr bwMode="auto">
            <a:xfrm>
              <a:off x="1641475" y="4692651"/>
              <a:ext cx="2638425" cy="1527175"/>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1" name="Freeform 239"/>
            <p:cNvSpPr/>
            <p:nvPr userDrawn="1"/>
          </p:nvSpPr>
          <p:spPr bwMode="auto">
            <a:xfrm>
              <a:off x="2965450" y="5456238"/>
              <a:ext cx="1314450" cy="1397000"/>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2" name="Freeform 240"/>
            <p:cNvSpPr/>
            <p:nvPr userDrawn="1"/>
          </p:nvSpPr>
          <p:spPr bwMode="auto">
            <a:xfrm>
              <a:off x="1627620" y="5456238"/>
              <a:ext cx="1323975" cy="1397000"/>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3" name="Freeform 241"/>
            <p:cNvSpPr/>
            <p:nvPr userDrawn="1"/>
          </p:nvSpPr>
          <p:spPr bwMode="auto">
            <a:xfrm>
              <a:off x="0" y="4692651"/>
              <a:ext cx="1620838" cy="1527175"/>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4" name="Freeform 242"/>
            <p:cNvSpPr/>
            <p:nvPr userDrawn="1"/>
          </p:nvSpPr>
          <p:spPr bwMode="auto">
            <a:xfrm>
              <a:off x="314325" y="5441951"/>
              <a:ext cx="1320800" cy="1411288"/>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5" name="Freeform 243"/>
            <p:cNvSpPr/>
            <p:nvPr userDrawn="1"/>
          </p:nvSpPr>
          <p:spPr bwMode="auto">
            <a:xfrm>
              <a:off x="0" y="6042026"/>
              <a:ext cx="320675" cy="811213"/>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5_标题幻灯片">
    <p:spTree>
      <p:nvGrpSpPr>
        <p:cNvPr id="1" name=""/>
        <p:cNvGrpSpPr/>
        <p:nvPr/>
      </p:nvGrpSpPr>
      <p:grpSpPr>
        <a:xfrm>
          <a:off x="0" y="0"/>
          <a:ext cx="0" cy="0"/>
          <a:chOff x="0" y="0"/>
          <a:chExt cx="0" cy="0"/>
        </a:xfrm>
      </p:grpSpPr>
      <p:sp>
        <p:nvSpPr>
          <p:cNvPr id="25" name="任意多边形: 形状 24"/>
          <p:cNvSpPr>
            <a:spLocks noChangeArrowheads="1"/>
          </p:cNvSpPr>
          <p:nvPr userDrawn="1"/>
        </p:nvSpPr>
        <p:spPr bwMode="auto">
          <a:xfrm>
            <a:off x="1" y="-3020"/>
            <a:ext cx="12192001" cy="6861020"/>
          </a:xfrm>
          <a:custGeom>
            <a:avLst/>
            <a:gdLst>
              <a:gd name="connsiteX0" fmla="*/ 0 w 12192001"/>
              <a:gd name="connsiteY0" fmla="*/ 0 h 6861020"/>
              <a:gd name="connsiteX1" fmla="*/ 12192001 w 12192001"/>
              <a:gd name="connsiteY1" fmla="*/ 0 h 6861020"/>
              <a:gd name="connsiteX2" fmla="*/ 12192001 w 12192001"/>
              <a:gd name="connsiteY2" fmla="*/ 6861020 h 6861020"/>
              <a:gd name="connsiteX3" fmla="*/ 0 w 12192001"/>
              <a:gd name="connsiteY3" fmla="*/ 6861020 h 6861020"/>
            </a:gdLst>
            <a:ahLst/>
            <a:cxnLst>
              <a:cxn ang="0">
                <a:pos x="connsiteX0" y="connsiteY0"/>
              </a:cxn>
              <a:cxn ang="0">
                <a:pos x="connsiteX1" y="connsiteY1"/>
              </a:cxn>
              <a:cxn ang="0">
                <a:pos x="connsiteX2" y="connsiteY2"/>
              </a:cxn>
              <a:cxn ang="0">
                <a:pos x="connsiteX3" y="connsiteY3"/>
              </a:cxn>
            </a:cxnLst>
            <a:rect l="l" t="t" r="r" b="b"/>
            <a:pathLst>
              <a:path w="12192001" h="6861020">
                <a:moveTo>
                  <a:pt x="0" y="0"/>
                </a:moveTo>
                <a:lnTo>
                  <a:pt x="12192001" y="0"/>
                </a:lnTo>
                <a:lnTo>
                  <a:pt x="12192001" y="6861020"/>
                </a:lnTo>
                <a:lnTo>
                  <a:pt x="0" y="6861020"/>
                </a:lnTo>
                <a:close/>
              </a:path>
            </a:pathLst>
          </a:custGeom>
          <a:solidFill>
            <a:schemeClr val="accent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nvGrpSpPr>
          <p:cNvPr id="3" name="组合 2"/>
          <p:cNvGrpSpPr/>
          <p:nvPr userDrawn="1"/>
        </p:nvGrpSpPr>
        <p:grpSpPr>
          <a:xfrm>
            <a:off x="-1" y="678364"/>
            <a:ext cx="3610047" cy="4968457"/>
            <a:chOff x="0" y="678365"/>
            <a:chExt cx="3240088" cy="4459288"/>
          </a:xfrm>
        </p:grpSpPr>
        <p:sp>
          <p:nvSpPr>
            <p:cNvPr id="10086" name="Freeform 244"/>
            <p:cNvSpPr/>
            <p:nvPr userDrawn="1"/>
          </p:nvSpPr>
          <p:spPr bwMode="auto">
            <a:xfrm>
              <a:off x="0" y="678365"/>
              <a:ext cx="3240088" cy="2339975"/>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7" name="Freeform 245"/>
            <p:cNvSpPr/>
            <p:nvPr userDrawn="1"/>
          </p:nvSpPr>
          <p:spPr bwMode="auto">
            <a:xfrm>
              <a:off x="1222375" y="1848353"/>
              <a:ext cx="2017713" cy="328930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8" name="Freeform 246"/>
            <p:cNvSpPr/>
            <p:nvPr userDrawn="1"/>
          </p:nvSpPr>
          <p:spPr bwMode="auto">
            <a:xfrm>
              <a:off x="0" y="2313490"/>
              <a:ext cx="1223963" cy="2824163"/>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sp>
        <p:nvSpPr>
          <p:cNvPr id="10068" name="AutoShape 225"/>
          <p:cNvSpPr>
            <a:spLocks noChangeAspect="1" noChangeArrowheads="1" noTextEdit="1"/>
          </p:cNvSpPr>
          <p:nvPr userDrawn="1"/>
        </p:nvSpPr>
        <p:spPr bwMode="auto">
          <a:xfrm>
            <a:off x="0"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2" name="Freeform 230"/>
          <p:cNvSpPr/>
          <p:nvPr userDrawn="1"/>
        </p:nvSpPr>
        <p:spPr bwMode="auto">
          <a:xfrm>
            <a:off x="1498600" y="2497138"/>
            <a:ext cx="10693400" cy="4356100"/>
          </a:xfrm>
          <a:custGeom>
            <a:avLst/>
            <a:gdLst>
              <a:gd name="T0" fmla="*/ 6736 w 6736"/>
              <a:gd name="T1" fmla="*/ 1757 h 2744"/>
              <a:gd name="T2" fmla="*/ 6736 w 6736"/>
              <a:gd name="T3" fmla="*/ 0 h 2744"/>
              <a:gd name="T4" fmla="*/ 0 w 6736"/>
              <a:gd name="T5" fmla="*/ 2744 h 2744"/>
              <a:gd name="T6" fmla="*/ 4313 w 6736"/>
              <a:gd name="T7" fmla="*/ 2744 h 2744"/>
              <a:gd name="T8" fmla="*/ 6736 w 6736"/>
              <a:gd name="T9" fmla="*/ 1757 h 2744"/>
            </a:gdLst>
            <a:ahLst/>
            <a:cxnLst>
              <a:cxn ang="0">
                <a:pos x="T0" y="T1"/>
              </a:cxn>
              <a:cxn ang="0">
                <a:pos x="T2" y="T3"/>
              </a:cxn>
              <a:cxn ang="0">
                <a:pos x="T4" y="T5"/>
              </a:cxn>
              <a:cxn ang="0">
                <a:pos x="T6" y="T7"/>
              </a:cxn>
              <a:cxn ang="0">
                <a:pos x="T8" y="T9"/>
              </a:cxn>
            </a:cxnLst>
            <a:rect l="0" t="0" r="r" b="b"/>
            <a:pathLst>
              <a:path w="6736" h="2744">
                <a:moveTo>
                  <a:pt x="6736" y="1757"/>
                </a:moveTo>
                <a:lnTo>
                  <a:pt x="6736" y="0"/>
                </a:lnTo>
                <a:lnTo>
                  <a:pt x="0" y="2744"/>
                </a:lnTo>
                <a:lnTo>
                  <a:pt x="4313" y="2744"/>
                </a:lnTo>
                <a:lnTo>
                  <a:pt x="6736" y="175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3" name="Freeform 231"/>
          <p:cNvSpPr/>
          <p:nvPr userDrawn="1"/>
        </p:nvSpPr>
        <p:spPr bwMode="auto">
          <a:xfrm>
            <a:off x="4356100" y="3603626"/>
            <a:ext cx="7835900" cy="3249613"/>
          </a:xfrm>
          <a:custGeom>
            <a:avLst/>
            <a:gdLst>
              <a:gd name="T0" fmla="*/ 4936 w 4936"/>
              <a:gd name="T1" fmla="*/ 2047 h 2047"/>
              <a:gd name="T2" fmla="*/ 0 w 4936"/>
              <a:gd name="T3" fmla="*/ 2047 h 2047"/>
              <a:gd name="T4" fmla="*/ 4936 w 4936"/>
              <a:gd name="T5" fmla="*/ 0 h 2047"/>
              <a:gd name="T6" fmla="*/ 4936 w 4936"/>
              <a:gd name="T7" fmla="*/ 2047 h 2047"/>
            </a:gdLst>
            <a:ahLst/>
            <a:cxnLst>
              <a:cxn ang="0">
                <a:pos x="T0" y="T1"/>
              </a:cxn>
              <a:cxn ang="0">
                <a:pos x="T2" y="T3"/>
              </a:cxn>
              <a:cxn ang="0">
                <a:pos x="T4" y="T5"/>
              </a:cxn>
              <a:cxn ang="0">
                <a:pos x="T6" y="T7"/>
              </a:cxn>
            </a:cxnLst>
            <a:rect l="0" t="0" r="r" b="b"/>
            <a:pathLst>
              <a:path w="4936" h="2047">
                <a:moveTo>
                  <a:pt x="4936" y="2047"/>
                </a:moveTo>
                <a:lnTo>
                  <a:pt x="0" y="2047"/>
                </a:lnTo>
                <a:lnTo>
                  <a:pt x="4936" y="0"/>
                </a:lnTo>
                <a:lnTo>
                  <a:pt x="4936" y="204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74" name="Freeform 232"/>
          <p:cNvSpPr/>
          <p:nvPr userDrawn="1"/>
        </p:nvSpPr>
        <p:spPr bwMode="auto">
          <a:xfrm>
            <a:off x="7561263" y="4933951"/>
            <a:ext cx="4630738" cy="1919288"/>
          </a:xfrm>
          <a:custGeom>
            <a:avLst/>
            <a:gdLst>
              <a:gd name="T0" fmla="*/ 0 w 2917"/>
              <a:gd name="T1" fmla="*/ 1209 h 1209"/>
              <a:gd name="T2" fmla="*/ 2917 w 2917"/>
              <a:gd name="T3" fmla="*/ 1209 h 1209"/>
              <a:gd name="T4" fmla="*/ 2917 w 2917"/>
              <a:gd name="T5" fmla="*/ 0 h 1209"/>
              <a:gd name="T6" fmla="*/ 0 w 2917"/>
              <a:gd name="T7" fmla="*/ 1209 h 1209"/>
            </a:gdLst>
            <a:ahLst/>
            <a:cxnLst>
              <a:cxn ang="0">
                <a:pos x="T0" y="T1"/>
              </a:cxn>
              <a:cxn ang="0">
                <a:pos x="T2" y="T3"/>
              </a:cxn>
              <a:cxn ang="0">
                <a:pos x="T4" y="T5"/>
              </a:cxn>
              <a:cxn ang="0">
                <a:pos x="T6" y="T7"/>
              </a:cxn>
            </a:cxnLst>
            <a:rect l="0" t="0" r="r" b="b"/>
            <a:pathLst>
              <a:path w="2917" h="1209">
                <a:moveTo>
                  <a:pt x="0" y="1209"/>
                </a:moveTo>
                <a:lnTo>
                  <a:pt x="2917" y="1209"/>
                </a:lnTo>
                <a:lnTo>
                  <a:pt x="2917" y="0"/>
                </a:lnTo>
                <a:lnTo>
                  <a:pt x="0" y="1209"/>
                </a:lnTo>
                <a:close/>
              </a:path>
            </a:pathLst>
          </a:custGeom>
          <a:solidFill>
            <a:srgbClr val="8BACF4">
              <a:alpha val="3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nvGrpSpPr>
          <p:cNvPr id="2" name="组合 1"/>
          <p:cNvGrpSpPr/>
          <p:nvPr userDrawn="1"/>
        </p:nvGrpSpPr>
        <p:grpSpPr>
          <a:xfrm>
            <a:off x="0" y="3801978"/>
            <a:ext cx="6044230" cy="3051261"/>
            <a:chOff x="0" y="4692651"/>
            <a:chExt cx="4279900" cy="2160588"/>
          </a:xfrm>
        </p:grpSpPr>
        <p:sp>
          <p:nvSpPr>
            <p:cNvPr id="10080" name="Freeform 238"/>
            <p:cNvSpPr/>
            <p:nvPr userDrawn="1"/>
          </p:nvSpPr>
          <p:spPr bwMode="auto">
            <a:xfrm>
              <a:off x="1641475" y="4692651"/>
              <a:ext cx="2638425" cy="1527175"/>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1" name="Freeform 239"/>
            <p:cNvSpPr/>
            <p:nvPr userDrawn="1"/>
          </p:nvSpPr>
          <p:spPr bwMode="auto">
            <a:xfrm>
              <a:off x="2965450" y="5456238"/>
              <a:ext cx="1314450" cy="1397000"/>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2" name="Freeform 240"/>
            <p:cNvSpPr/>
            <p:nvPr userDrawn="1"/>
          </p:nvSpPr>
          <p:spPr bwMode="auto">
            <a:xfrm>
              <a:off x="1627620" y="5456238"/>
              <a:ext cx="1323975" cy="1397000"/>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3" name="Freeform 241"/>
            <p:cNvSpPr/>
            <p:nvPr userDrawn="1"/>
          </p:nvSpPr>
          <p:spPr bwMode="auto">
            <a:xfrm>
              <a:off x="0" y="4692651"/>
              <a:ext cx="1620838" cy="1527175"/>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chemeClr val="accent4">
                <a:lumMod val="60000"/>
                <a:lumOff val="40000"/>
                <a:alpha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4" name="Freeform 242"/>
            <p:cNvSpPr/>
            <p:nvPr userDrawn="1"/>
          </p:nvSpPr>
          <p:spPr bwMode="auto">
            <a:xfrm>
              <a:off x="314325" y="5441951"/>
              <a:ext cx="1320800" cy="1411288"/>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85" name="Freeform 243"/>
            <p:cNvSpPr/>
            <p:nvPr userDrawn="1"/>
          </p:nvSpPr>
          <p:spPr bwMode="auto">
            <a:xfrm>
              <a:off x="0" y="6042026"/>
              <a:ext cx="320675" cy="811213"/>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3" Type="http://schemas.openxmlformats.org/officeDocument/2006/relationships/theme" Target="../theme/theme2.xml"/><Relationship Id="rId12" Type="http://schemas.openxmlformats.org/officeDocument/2006/relationships/slideLayout" Target="../slideLayouts/slideLayout21.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3" Type="http://schemas.openxmlformats.org/officeDocument/2006/relationships/theme" Target="../theme/theme3.xml"/><Relationship Id="rId12" Type="http://schemas.openxmlformats.org/officeDocument/2006/relationships/slideLayout" Target="../slideLayouts/slideLayout33.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charset="-122"/>
                <a:cs typeface="+mn-cs"/>
              </a:rPr>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
        <p:nvSpPr>
          <p:cNvPr id="9"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微软雅黑" panose="020B0503020204020204" charset="-122"/>
                <a:cs typeface="+mn-cs"/>
              </a:rPr>
              <a:t>www.islide.cc</a:t>
            </a:r>
            <a:endParaRPr kumimoji="0" lang="zh-CN"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charset="-122"/>
                <a:cs typeface="+mn-cs"/>
              </a:rPr>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F1178108-5303-4E47-975E-CA5A9F85B170}"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panose="02020400000000000000" pitchFamily="18" charset="-122"/>
                <a:ea typeface="思源宋体 CN" panose="02020400000000000000"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78A0CB45-C0B5-44B3-8694-9F2E1529F7DE}"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宋体 CN" panose="02020400000000000000" pitchFamily="18" charset="-122"/>
          <a:ea typeface="思源宋体 CN" panose="020204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panose="02020400000000000000" pitchFamily="18" charset="-122"/>
          <a:ea typeface="思源宋体 CN" panose="020204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panose="02020400000000000000" pitchFamily="18" charset="-122"/>
          <a:ea typeface="思源宋体 CN" panose="020204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panose="02020400000000000000" pitchFamily="18" charset="-122"/>
          <a:ea typeface="思源宋体 CN" panose="020204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F1178108-5303-4E47-975E-CA5A9F85B170}"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panose="02020400000000000000" pitchFamily="18" charset="-122"/>
                <a:ea typeface="思源宋体 CN" panose="02020400000000000000"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78A0CB45-C0B5-44B3-8694-9F2E1529F7DE}"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mc:AlternateContent xmlns:mc="http://schemas.openxmlformats.org/markup-compatibility/2006">
    <mc:Choice xmlns:p14="http://schemas.microsoft.com/office/powerpoint/2010/main" Requires="p14">
      <p:transition spd="slow" p14:dur="4000" advClick="0" advTm="10000">
        <p14:vortex dir="r"/>
      </p:transition>
    </mc:Choice>
    <mc:Fallback>
      <p:transition spd="slow" advClick="0"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宋体 CN" panose="02020400000000000000" pitchFamily="18" charset="-122"/>
          <a:ea typeface="思源宋体 CN" panose="020204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panose="02020400000000000000" pitchFamily="18" charset="-122"/>
          <a:ea typeface="思源宋体 CN" panose="020204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panose="02020400000000000000" pitchFamily="18" charset="-122"/>
          <a:ea typeface="思源宋体 CN" panose="020204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panose="02020400000000000000" pitchFamily="18" charset="-122"/>
          <a:ea typeface="思源宋体 CN" panose="020204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41084" t="15873" r="7266" b="6414"/>
          <a:stretch>
            <a:fillRect/>
          </a:stretch>
        </p:blipFill>
        <p:spPr>
          <a:xfrm>
            <a:off x="8344535" y="2225040"/>
            <a:ext cx="3847465" cy="4093845"/>
          </a:xfrm>
          <a:prstGeom prst="rect">
            <a:avLst/>
          </a:prstGeom>
        </p:spPr>
      </p:pic>
      <p:grpSp>
        <p:nvGrpSpPr>
          <p:cNvPr id="27" name="组合 26"/>
          <p:cNvGrpSpPr/>
          <p:nvPr/>
        </p:nvGrpSpPr>
        <p:grpSpPr>
          <a:xfrm>
            <a:off x="385013" y="336885"/>
            <a:ext cx="341766" cy="224590"/>
            <a:chOff x="385012" y="336884"/>
            <a:chExt cx="561473" cy="368969"/>
          </a:xfrm>
          <a:gradFill>
            <a:gsLst>
              <a:gs pos="100000">
                <a:srgbClr val="5A89EF">
                  <a:alpha val="30000"/>
                </a:srgbClr>
              </a:gs>
              <a:gs pos="0">
                <a:schemeClr val="bg1">
                  <a:alpha val="50000"/>
                </a:schemeClr>
              </a:gs>
            </a:gsLst>
            <a:lin ang="5400000" scaled="0"/>
          </a:gradFill>
        </p:grpSpPr>
        <p:grpSp>
          <p:nvGrpSpPr>
            <p:cNvPr id="19" name="组合 18"/>
            <p:cNvGrpSpPr/>
            <p:nvPr/>
          </p:nvGrpSpPr>
          <p:grpSpPr>
            <a:xfrm>
              <a:off x="385012" y="336884"/>
              <a:ext cx="561473" cy="144379"/>
              <a:chOff x="11020928" y="6320589"/>
              <a:chExt cx="561473" cy="144379"/>
            </a:xfrm>
            <a:grpFill/>
          </p:grpSpPr>
          <p:sp>
            <p:nvSpPr>
              <p:cNvPr id="20" name="椭圆 19"/>
              <p:cNvSpPr/>
              <p:nvPr/>
            </p:nvSpPr>
            <p:spPr>
              <a:xfrm>
                <a:off x="11438022" y="6320589"/>
                <a:ext cx="144379" cy="144379"/>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宋体 CN" panose="02020400000000000000" pitchFamily="18" charset="-122"/>
                  <a:ea typeface="宋体" panose="02010600030101010101" pitchFamily="2" charset="-122"/>
                  <a:cs typeface="+mn-cs"/>
                </a:endParaRPr>
              </a:p>
            </p:txBody>
          </p:sp>
          <p:sp>
            <p:nvSpPr>
              <p:cNvPr id="21" name="椭圆 20"/>
              <p:cNvSpPr/>
              <p:nvPr/>
            </p:nvSpPr>
            <p:spPr>
              <a:xfrm>
                <a:off x="11229475" y="6320589"/>
                <a:ext cx="144379" cy="144379"/>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宋体 CN" panose="02020400000000000000" pitchFamily="18" charset="-122"/>
                  <a:ea typeface="宋体" panose="02010600030101010101" pitchFamily="2" charset="-122"/>
                  <a:cs typeface="+mn-cs"/>
                </a:endParaRPr>
              </a:p>
            </p:txBody>
          </p:sp>
          <p:sp>
            <p:nvSpPr>
              <p:cNvPr id="22" name="椭圆 21"/>
              <p:cNvSpPr/>
              <p:nvPr/>
            </p:nvSpPr>
            <p:spPr>
              <a:xfrm>
                <a:off x="11020928" y="6320589"/>
                <a:ext cx="144379" cy="144379"/>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宋体 CN" panose="02020400000000000000" pitchFamily="18" charset="-122"/>
                  <a:ea typeface="宋体" panose="02010600030101010101" pitchFamily="2" charset="-122"/>
                  <a:cs typeface="+mn-cs"/>
                </a:endParaRPr>
              </a:p>
            </p:txBody>
          </p:sp>
        </p:grpSp>
        <p:grpSp>
          <p:nvGrpSpPr>
            <p:cNvPr id="23" name="组合 22"/>
            <p:cNvGrpSpPr/>
            <p:nvPr/>
          </p:nvGrpSpPr>
          <p:grpSpPr>
            <a:xfrm>
              <a:off x="385012" y="561474"/>
              <a:ext cx="561473" cy="144379"/>
              <a:chOff x="11020928" y="6320589"/>
              <a:chExt cx="561473" cy="144379"/>
            </a:xfrm>
            <a:grpFill/>
          </p:grpSpPr>
          <p:sp>
            <p:nvSpPr>
              <p:cNvPr id="24" name="椭圆 23"/>
              <p:cNvSpPr/>
              <p:nvPr/>
            </p:nvSpPr>
            <p:spPr>
              <a:xfrm>
                <a:off x="11438022" y="6320589"/>
                <a:ext cx="144379" cy="144379"/>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宋体 CN" panose="02020400000000000000" pitchFamily="18" charset="-122"/>
                  <a:ea typeface="宋体" panose="02010600030101010101" pitchFamily="2" charset="-122"/>
                  <a:cs typeface="+mn-cs"/>
                </a:endParaRPr>
              </a:p>
            </p:txBody>
          </p:sp>
          <p:sp>
            <p:nvSpPr>
              <p:cNvPr id="25" name="椭圆 24"/>
              <p:cNvSpPr/>
              <p:nvPr/>
            </p:nvSpPr>
            <p:spPr>
              <a:xfrm>
                <a:off x="11229475" y="6320589"/>
                <a:ext cx="144379" cy="144379"/>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宋体 CN" panose="02020400000000000000" pitchFamily="18" charset="-122"/>
                  <a:ea typeface="宋体" panose="02010600030101010101" pitchFamily="2" charset="-122"/>
                  <a:cs typeface="+mn-cs"/>
                </a:endParaRPr>
              </a:p>
            </p:txBody>
          </p:sp>
          <p:sp>
            <p:nvSpPr>
              <p:cNvPr id="26" name="椭圆 25"/>
              <p:cNvSpPr/>
              <p:nvPr/>
            </p:nvSpPr>
            <p:spPr>
              <a:xfrm>
                <a:off x="11020928" y="6320589"/>
                <a:ext cx="144379" cy="144379"/>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宋体 CN" panose="02020400000000000000" pitchFamily="18" charset="-122"/>
                  <a:ea typeface="宋体" panose="02010600030101010101" pitchFamily="2" charset="-122"/>
                  <a:cs typeface="+mn-cs"/>
                </a:endParaRPr>
              </a:p>
            </p:txBody>
          </p:sp>
        </p:grpSp>
      </p:grpSp>
      <p:pic>
        <p:nvPicPr>
          <p:cNvPr id="28" name="5d18099cb3d9e">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806283" y="-132515"/>
            <a:ext cx="609600" cy="609600"/>
          </a:xfrm>
          <a:prstGeom prst="rect">
            <a:avLst/>
          </a:prstGeom>
        </p:spPr>
      </p:pic>
      <p:sp>
        <p:nvSpPr>
          <p:cNvPr id="150" name="文本框 149"/>
          <p:cNvSpPr txBox="1"/>
          <p:nvPr/>
        </p:nvSpPr>
        <p:spPr>
          <a:xfrm>
            <a:off x="1713865" y="1029970"/>
            <a:ext cx="9213215" cy="3330575"/>
          </a:xfrm>
          <a:prstGeom prst="rect">
            <a:avLst/>
          </a:prstGeom>
          <a:noFill/>
        </p:spPr>
        <p:txBody>
          <a:bodyPr wrap="square" rtlCol="0">
            <a:spAutoFit/>
          </a:bodyPr>
          <a:lstStyle/>
          <a:p>
            <a:pPr algn="ctr">
              <a:lnSpc>
                <a:spcPct val="130000"/>
              </a:lnSpc>
            </a:pPr>
            <a:r>
              <a:rPr lang="zh-CN" altLang="en-US" sz="5400" b="1" dirty="0">
                <a:solidFill>
                  <a:schemeClr val="bg1"/>
                </a:solidFill>
                <a:latin typeface="+mj-ea"/>
                <a:ea typeface="+mj-ea"/>
              </a:rPr>
              <a:t>济宁太白湖新区投资促进中心</a:t>
            </a:r>
            <a:endParaRPr lang="zh-CN" altLang="en-US" sz="5400" b="1" dirty="0">
              <a:solidFill>
                <a:schemeClr val="bg1"/>
              </a:solidFill>
              <a:latin typeface="+mj-ea"/>
              <a:ea typeface="+mj-ea"/>
            </a:endParaRPr>
          </a:p>
          <a:p>
            <a:pPr algn="ctr">
              <a:lnSpc>
                <a:spcPct val="130000"/>
              </a:lnSpc>
            </a:pPr>
            <a:r>
              <a:rPr lang="zh-CN" altLang="en-US" sz="5400" b="1" dirty="0">
                <a:solidFill>
                  <a:schemeClr val="bg1"/>
                </a:solidFill>
                <a:latin typeface="+mj-ea"/>
                <a:ea typeface="+mj-ea"/>
              </a:rPr>
              <a:t>202</a:t>
            </a:r>
            <a:r>
              <a:rPr lang="en-US" altLang="zh-CN" sz="5400" b="1" dirty="0">
                <a:solidFill>
                  <a:schemeClr val="bg1"/>
                </a:solidFill>
                <a:latin typeface="+mj-ea"/>
                <a:ea typeface="+mj-ea"/>
              </a:rPr>
              <a:t>3</a:t>
            </a:r>
            <a:r>
              <a:rPr lang="zh-CN" altLang="en-US" sz="5400" b="1" dirty="0">
                <a:solidFill>
                  <a:schemeClr val="bg1"/>
                </a:solidFill>
                <a:latin typeface="+mj-ea"/>
                <a:ea typeface="+mj-ea"/>
              </a:rPr>
              <a:t>年政府信息公开</a:t>
            </a:r>
            <a:endParaRPr lang="zh-CN" altLang="en-US" sz="5400" b="1" dirty="0">
              <a:solidFill>
                <a:schemeClr val="bg1"/>
              </a:solidFill>
              <a:latin typeface="+mj-ea"/>
              <a:ea typeface="+mj-ea"/>
            </a:endParaRPr>
          </a:p>
          <a:p>
            <a:pPr algn="ctr">
              <a:lnSpc>
                <a:spcPct val="130000"/>
              </a:lnSpc>
            </a:pPr>
            <a:r>
              <a:rPr lang="zh-CN" altLang="en-US" sz="5400" b="1" dirty="0">
                <a:solidFill>
                  <a:schemeClr val="bg1"/>
                </a:solidFill>
                <a:latin typeface="+mj-ea"/>
                <a:ea typeface="+mj-ea"/>
              </a:rPr>
              <a:t>工作年度报告</a:t>
            </a:r>
            <a:endParaRPr lang="zh-CN" altLang="en-US" sz="5400" b="1" dirty="0">
              <a:solidFill>
                <a:schemeClr val="bg1"/>
              </a:solidFill>
              <a:latin typeface="+mj-ea"/>
              <a:ea typeface="+mj-ea"/>
            </a:endParaRPr>
          </a:p>
        </p:txBody>
      </p:sp>
      <p:grpSp>
        <p:nvGrpSpPr>
          <p:cNvPr id="157" name="组合 156"/>
          <p:cNvGrpSpPr/>
          <p:nvPr/>
        </p:nvGrpSpPr>
        <p:grpSpPr>
          <a:xfrm>
            <a:off x="3297184" y="4855130"/>
            <a:ext cx="5041900" cy="656590"/>
            <a:chOff x="5991573" y="5547915"/>
            <a:chExt cx="5041900" cy="656590"/>
          </a:xfrm>
        </p:grpSpPr>
        <p:grpSp>
          <p:nvGrpSpPr>
            <p:cNvPr id="155" name="组合 154"/>
            <p:cNvGrpSpPr/>
            <p:nvPr/>
          </p:nvGrpSpPr>
          <p:grpSpPr>
            <a:xfrm>
              <a:off x="5991573" y="5554900"/>
              <a:ext cx="5041900" cy="649605"/>
              <a:chOff x="5818446" y="5552597"/>
              <a:chExt cx="5041900" cy="649605"/>
            </a:xfrm>
          </p:grpSpPr>
          <p:sp>
            <p:nvSpPr>
              <p:cNvPr id="4" name="矩形: 圆角 152"/>
              <p:cNvSpPr/>
              <p:nvPr/>
            </p:nvSpPr>
            <p:spPr>
              <a:xfrm>
                <a:off x="5895281" y="5642132"/>
                <a:ext cx="4965065" cy="560070"/>
              </a:xfrm>
              <a:prstGeom prst="roundRect">
                <a:avLst>
                  <a:gd name="adj" fmla="val 50000"/>
                </a:avLst>
              </a:prstGeom>
              <a:solidFill>
                <a:srgbClr val="5B8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圆角 153"/>
              <p:cNvSpPr/>
              <p:nvPr/>
            </p:nvSpPr>
            <p:spPr>
              <a:xfrm>
                <a:off x="5818446" y="5552597"/>
                <a:ext cx="4965065" cy="56007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6" name="文本框 155"/>
            <p:cNvSpPr txBox="1"/>
            <p:nvPr/>
          </p:nvSpPr>
          <p:spPr>
            <a:xfrm>
              <a:off x="6015127" y="5547915"/>
              <a:ext cx="4907280" cy="491490"/>
            </a:xfrm>
            <a:prstGeom prst="rect">
              <a:avLst/>
            </a:prstGeom>
            <a:noFill/>
          </p:spPr>
          <p:txBody>
            <a:bodyPr wrap="square" rtlCol="0">
              <a:spAutoFit/>
            </a:bodyPr>
            <a:lstStyle/>
            <a:p>
              <a:pPr algn="ctr">
                <a:lnSpc>
                  <a:spcPct val="130000"/>
                </a:lnSpc>
              </a:pPr>
              <a:r>
                <a:rPr lang="zh-CN" altLang="en-US" sz="2000">
                  <a:solidFill>
                    <a:srgbClr val="212475"/>
                  </a:solidFill>
                  <a:latin typeface="+mj-ea"/>
                  <a:ea typeface="+mj-ea"/>
                </a:rPr>
                <a:t>济宁太白湖新区投资促进中心</a:t>
              </a:r>
              <a:endParaRPr lang="zh-CN" altLang="en-US" sz="2000">
                <a:solidFill>
                  <a:srgbClr val="212475"/>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28"/>
                                        </p:tgtEl>
                                      </p:cBhvr>
                                    </p:cmd>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50"/>
                                        </p:tgtEl>
                                        <p:attrNameLst>
                                          <p:attrName>style.visibility</p:attrName>
                                        </p:attrNameLst>
                                      </p:cBhvr>
                                      <p:to>
                                        <p:strVal val="visible"/>
                                      </p:to>
                                    </p:set>
                                    <p:anim calcmode="lin" valueType="num">
                                      <p:cBhvr additive="base">
                                        <p:cTn id="16" dur="500" fill="hold"/>
                                        <p:tgtEl>
                                          <p:spTgt spid="150"/>
                                        </p:tgtEl>
                                        <p:attrNameLst>
                                          <p:attrName>ppt_x</p:attrName>
                                        </p:attrNameLst>
                                      </p:cBhvr>
                                      <p:tavLst>
                                        <p:tav tm="0">
                                          <p:val>
                                            <p:strVal val="#ppt_x"/>
                                          </p:val>
                                        </p:tav>
                                        <p:tav tm="100000">
                                          <p:val>
                                            <p:strVal val="#ppt_x"/>
                                          </p:val>
                                        </p:tav>
                                      </p:tavLst>
                                    </p:anim>
                                    <p:anim calcmode="lin" valueType="num">
                                      <p:cBhvr additive="base">
                                        <p:cTn id="17" dur="500" fill="hold"/>
                                        <p:tgtEl>
                                          <p:spTgt spid="15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57"/>
                                        </p:tgtEl>
                                        <p:attrNameLst>
                                          <p:attrName>style.visibility</p:attrName>
                                        </p:attrNameLst>
                                      </p:cBhvr>
                                      <p:to>
                                        <p:strVal val="visible"/>
                                      </p:to>
                                    </p:set>
                                    <p:anim calcmode="lin" valueType="num">
                                      <p:cBhvr additive="base">
                                        <p:cTn id="21" dur="500" fill="hold"/>
                                        <p:tgtEl>
                                          <p:spTgt spid="157"/>
                                        </p:tgtEl>
                                        <p:attrNameLst>
                                          <p:attrName>ppt_x</p:attrName>
                                        </p:attrNameLst>
                                      </p:cBhvr>
                                      <p:tavLst>
                                        <p:tav tm="0">
                                          <p:val>
                                            <p:strVal val="#ppt_x"/>
                                          </p:val>
                                        </p:tav>
                                        <p:tav tm="100000">
                                          <p:val>
                                            <p:strVal val="#ppt_x"/>
                                          </p:val>
                                        </p:tav>
                                      </p:tavLst>
                                    </p:anim>
                                    <p:anim calcmode="lin" valueType="num">
                                      <p:cBhvr additive="base">
                                        <p:cTn id="22"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repeatCount="indefinite" fill="hold" display="0">
                  <p:stCondLst>
                    <p:cond delay="indefinite"/>
                  </p:stCondLst>
                  <p:endCondLst>
                    <p:cond evt="onStopAudio" delay="0">
                      <p:tgtEl>
                        <p:sldTgt/>
                      </p:tgtEl>
                    </p:cond>
                  </p:endCondLst>
                </p:cTn>
                <p:tgtEl>
                  <p:spTgt spid="28"/>
                </p:tgtEl>
              </p:cMediaNode>
            </p:audio>
          </p:childTnLst>
        </p:cTn>
      </p:par>
    </p:tnLst>
    <p:bldLst>
      <p:bldP spid="1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68630" y="1039029"/>
            <a:ext cx="3898233" cy="10147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FFFFFF"/>
                </a:solidFill>
                <a:effectLst>
                  <a:reflection blurRad="6350" stA="20000" endPos="40000" dir="5400000" sy="-100000" algn="bl" rotWithShape="0"/>
                </a:effectLst>
                <a:uLnTx/>
                <a:uFillTx/>
                <a:latin typeface="+mj-lt"/>
                <a:ea typeface="思源宋体 CN Heavy" panose="02020900000000000000" pitchFamily="18" charset="-122"/>
                <a:cs typeface="+mj-lt"/>
              </a:rPr>
              <a:t>Part Two</a:t>
            </a:r>
            <a:endParaRPr kumimoji="0" lang="en-US" altLang="zh-CN" sz="6000" b="1" i="0" u="none" strike="noStrike" kern="1200" cap="none" spc="0" normalizeH="0" baseline="0" noProof="0" dirty="0">
              <a:ln>
                <a:noFill/>
              </a:ln>
              <a:solidFill>
                <a:srgbClr val="FFFFFF"/>
              </a:solidFill>
              <a:effectLst>
                <a:reflection blurRad="6350" stA="20000" endPos="40000" dir="5400000" sy="-100000" algn="bl" rotWithShape="0"/>
              </a:effectLst>
              <a:uLnTx/>
              <a:uFillTx/>
              <a:latin typeface="+mj-lt"/>
              <a:ea typeface="思源宋体 CN Heavy" panose="02020900000000000000" pitchFamily="18" charset="-122"/>
              <a:cs typeface="+mj-lt"/>
            </a:endParaRPr>
          </a:p>
        </p:txBody>
      </p:sp>
      <p:sp>
        <p:nvSpPr>
          <p:cNvPr id="5" name="文本框 4"/>
          <p:cNvSpPr txBox="1"/>
          <p:nvPr/>
        </p:nvSpPr>
        <p:spPr>
          <a:xfrm>
            <a:off x="6293986" y="2366239"/>
            <a:ext cx="3968415" cy="1569660"/>
          </a:xfrm>
          <a:prstGeom prst="rect">
            <a:avLst/>
          </a:prstGeom>
          <a:noFill/>
        </p:spPr>
        <p:txBody>
          <a:bodyPr wrap="square" rtlCol="0">
            <a:spAutoFit/>
          </a:bodyPr>
          <a:lstStyle/>
          <a:p>
            <a:pPr lvl="0" algn="ctr">
              <a:defRPr/>
            </a:pPr>
            <a:r>
              <a:rPr lang="zh-CN" altLang="en-US" sz="4800" b="1" dirty="0">
                <a:solidFill>
                  <a:srgbClr val="FFFFFF"/>
                </a:solidFill>
                <a:latin typeface="微软雅黑" panose="020B0503020204020204" charset="-122"/>
                <a:ea typeface="微软雅黑" panose="020B0503020204020204" charset="-122"/>
              </a:rPr>
              <a:t>二、主动公开政府信息情况</a:t>
            </a:r>
            <a:endParaRPr lang="zh-CN" altLang="en-US" sz="4800" b="1" dirty="0">
              <a:solidFill>
                <a:srgbClr val="FFFFFF"/>
              </a:solidFill>
              <a:latin typeface="微软雅黑" panose="020B0503020204020204" charset="-122"/>
              <a:ea typeface="微软雅黑" panose="020B0503020204020204" charset="-122"/>
            </a:endParaRPr>
          </a:p>
        </p:txBody>
      </p:sp>
      <p:sp>
        <p:nvSpPr>
          <p:cNvPr id="3" name="文本框 2"/>
          <p:cNvSpPr txBox="1"/>
          <p:nvPr/>
        </p:nvSpPr>
        <p:spPr>
          <a:xfrm>
            <a:off x="969745" y="2921169"/>
            <a:ext cx="3898233" cy="10147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FFFFFF"/>
                </a:solidFill>
                <a:effectLst>
                  <a:reflection blurRad="6350" stA="20000" endPos="40000" dir="5400000" sy="-100000" algn="bl" rotWithShape="0"/>
                </a:effectLst>
                <a:uLnTx/>
                <a:uFillTx/>
                <a:latin typeface="+mj-ea"/>
                <a:ea typeface="+mj-ea"/>
              </a:rPr>
              <a:t>Part Two</a:t>
            </a:r>
            <a:endParaRPr kumimoji="0" lang="en-US" altLang="zh-CN" sz="6000" b="1" i="0" u="none" strike="noStrike" kern="1200" cap="none" spc="0" normalizeH="0" baseline="0" noProof="0" dirty="0">
              <a:ln>
                <a:noFill/>
              </a:ln>
              <a:solidFill>
                <a:srgbClr val="FFFFFF"/>
              </a:solidFill>
              <a:effectLst>
                <a:reflection blurRad="6350" stA="20000" endPos="40000" dir="5400000" sy="-100000" algn="bl" rotWithShape="0"/>
              </a:effectLst>
              <a:uLnTx/>
              <a:uFillTx/>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5000" decel="75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accel="25000" decel="75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1+#ppt_w/2"/>
                                          </p:val>
                                        </p:tav>
                                        <p:tav tm="100000">
                                          <p:val>
                                            <p:strVal val="#ppt_x"/>
                                          </p:val>
                                        </p:tav>
                                      </p:tavLst>
                                    </p:anim>
                                    <p:anim calcmode="lin" valueType="num">
                                      <p:cBhvr additive="base">
                                        <p:cTn id="13" dur="1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accel="25000" decel="7500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500" fill="hold"/>
                                        <p:tgtEl>
                                          <p:spTgt spid="3"/>
                                        </p:tgtEl>
                                        <p:attrNameLst>
                                          <p:attrName>ppt_x</p:attrName>
                                        </p:attrNameLst>
                                      </p:cBhvr>
                                      <p:tavLst>
                                        <p:tav tm="0">
                                          <p:val>
                                            <p:strVal val="0-#ppt_w/2"/>
                                          </p:val>
                                        </p:tav>
                                        <p:tav tm="100000">
                                          <p:val>
                                            <p:strVal val="#ppt_x"/>
                                          </p:val>
                                        </p:tav>
                                      </p:tavLst>
                                    </p:anim>
                                    <p:anim calcmode="lin" valueType="num">
                                      <p:cBhvr additive="base">
                                        <p:cTn id="17"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801350" y="5020218"/>
            <a:ext cx="1390650" cy="1837781"/>
            <a:chOff x="10451038" y="4717690"/>
            <a:chExt cx="1401072" cy="1851554"/>
          </a:xfrm>
        </p:grpSpPr>
        <p:sp>
          <p:nvSpPr>
            <p:cNvPr id="3" name="Freeform 238"/>
            <p:cNvSpPr/>
            <p:nvPr/>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 name="Freeform 239"/>
            <p:cNvSpPr/>
            <p:nvPr/>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 name="Freeform 240"/>
            <p:cNvSpPr/>
            <p:nvPr/>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 name="Freeform 241"/>
            <p:cNvSpPr/>
            <p:nvPr/>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 name="Freeform 242"/>
            <p:cNvSpPr/>
            <p:nvPr/>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 name="Freeform 243"/>
            <p:cNvSpPr/>
            <p:nvPr/>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 name="Freeform 244"/>
            <p:cNvSpPr/>
            <p:nvPr/>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 name="Freeform 245"/>
            <p:cNvSpPr/>
            <p:nvPr/>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 name="Freeform 246"/>
            <p:cNvSpPr/>
            <p:nvPr/>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nvGrpSpPr>
          <p:cNvPr id="27" name="组合 26"/>
          <p:cNvGrpSpPr/>
          <p:nvPr/>
        </p:nvGrpSpPr>
        <p:grpSpPr>
          <a:xfrm>
            <a:off x="171450" y="247650"/>
            <a:ext cx="4862949" cy="632623"/>
            <a:chOff x="228600" y="209550"/>
            <a:chExt cx="4862949" cy="632623"/>
          </a:xfrm>
        </p:grpSpPr>
        <p:sp>
          <p:nvSpPr>
            <p:cNvPr id="20" name="平行四边形 19"/>
            <p:cNvSpPr/>
            <p:nvPr/>
          </p:nvSpPr>
          <p:spPr>
            <a:xfrm flipH="1" flipV="1">
              <a:off x="228600" y="209550"/>
              <a:ext cx="838200" cy="630226"/>
            </a:xfrm>
            <a:prstGeom prst="parallelogram">
              <a:avLst>
                <a:gd name="adj" fmla="val 56250"/>
              </a:avLst>
            </a:prstGeom>
            <a:gradFill>
              <a:gsLst>
                <a:gs pos="43000">
                  <a:srgbClr val="7E99EF">
                    <a:alpha val="64000"/>
                  </a:srgbClr>
                </a:gs>
                <a:gs pos="0">
                  <a:srgbClr val="325DE6"/>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6" name="矩形 25"/>
            <p:cNvSpPr/>
            <p:nvPr/>
          </p:nvSpPr>
          <p:spPr>
            <a:xfrm>
              <a:off x="830699" y="320203"/>
              <a:ext cx="4260850" cy="5219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02 </a:t>
              </a:r>
              <a:r>
                <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主动公开政府信息情况</a:t>
              </a:r>
              <a:endPar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endParaRPr>
            </a:p>
          </p:txBody>
        </p:sp>
      </p:grpSp>
      <p:graphicFrame>
        <p:nvGraphicFramePr>
          <p:cNvPr id="13" name="表格 12"/>
          <p:cNvGraphicFramePr>
            <a:graphicFrameLocks noGrp="1"/>
          </p:cNvGraphicFramePr>
          <p:nvPr/>
        </p:nvGraphicFramePr>
        <p:xfrm>
          <a:off x="670718" y="1416186"/>
          <a:ext cx="10850564" cy="4533900"/>
        </p:xfrm>
        <a:graphic>
          <a:graphicData uri="http://schemas.openxmlformats.org/drawingml/2006/table">
            <a:tbl>
              <a:tblPr firstRow="1" firstCol="1" bandRow="1">
                <a:tableStyleId>{C4B1156A-380E-4F78-BDF5-A606A8083BF9}</a:tableStyleId>
              </a:tblPr>
              <a:tblGrid>
                <a:gridCol w="2712641"/>
                <a:gridCol w="2712641"/>
                <a:gridCol w="2712641"/>
                <a:gridCol w="2712641"/>
              </a:tblGrid>
              <a:tr h="323850">
                <a:tc gridSpan="4">
                  <a:txBody>
                    <a:bodyPr/>
                    <a:lstStyle/>
                    <a:p>
                      <a:pPr algn="ctr">
                        <a:spcAft>
                          <a:spcPts val="0"/>
                        </a:spcAft>
                      </a:pPr>
                      <a:r>
                        <a:rPr lang="zh-CN" sz="1000" dirty="0">
                          <a:effectLst/>
                        </a:rPr>
                        <a:t>第二十条第（一）项</a:t>
                      </a:r>
                      <a:endParaRPr lang="zh-CN" sz="1000" dirty="0">
                        <a:effectLst/>
                        <a:latin typeface="Times New Roman" panose="02020603050405020304" pitchFamily="18" charset="0"/>
                        <a:ea typeface="宋体" panose="02010600030101010101" pitchFamily="2" charset="-122"/>
                      </a:endParaRPr>
                    </a:p>
                  </a:txBody>
                  <a:tcPr marL="68580" marR="68580" marT="0" marB="0" anchor="ctr"/>
                </a:tc>
                <a:tc hMerge="1">
                  <a:tcPr/>
                </a:tc>
                <a:tc hMerge="1">
                  <a:tcPr/>
                </a:tc>
                <a:tc hMerge="1">
                  <a:tcPr/>
                </a:tc>
              </a:tr>
              <a:tr h="323850">
                <a:tc>
                  <a:txBody>
                    <a:bodyPr/>
                    <a:lstStyle/>
                    <a:p>
                      <a:pPr algn="ctr">
                        <a:spcAft>
                          <a:spcPts val="0"/>
                        </a:spcAft>
                      </a:pPr>
                      <a:r>
                        <a:rPr lang="zh-CN" sz="1000">
                          <a:effectLst/>
                        </a:rPr>
                        <a:t>信息内容</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000">
                          <a:effectLst/>
                        </a:rPr>
                        <a:t>本年制发件数</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000">
                          <a:effectLst/>
                        </a:rPr>
                        <a:t>本年废止件数</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000">
                          <a:effectLst/>
                        </a:rPr>
                        <a:t>现行有效件数</a:t>
                      </a:r>
                      <a:endParaRPr lang="zh-CN" sz="1000">
                        <a:effectLst/>
                        <a:latin typeface="Times New Roman" panose="02020603050405020304" pitchFamily="18" charset="0"/>
                        <a:ea typeface="宋体" panose="02010600030101010101" pitchFamily="2" charset="-122"/>
                      </a:endParaRPr>
                    </a:p>
                  </a:txBody>
                  <a:tcPr marL="68580" marR="68580" marT="0" marB="0" anchor="ctr"/>
                </a:tc>
              </a:tr>
              <a:tr h="323850">
                <a:tc>
                  <a:txBody>
                    <a:bodyPr/>
                    <a:lstStyle/>
                    <a:p>
                      <a:pPr algn="l">
                        <a:spcAft>
                          <a:spcPts val="0"/>
                        </a:spcAft>
                      </a:pPr>
                      <a:r>
                        <a:rPr lang="zh-CN" sz="1000">
                          <a:effectLst/>
                        </a:rPr>
                        <a:t>规章</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l">
                        <a:spcAft>
                          <a:spcPts val="0"/>
                        </a:spcAft>
                      </a:pPr>
                      <a:r>
                        <a:rPr lang="en-US" sz="100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l">
                        <a:spcAft>
                          <a:spcPts val="0"/>
                        </a:spcAft>
                      </a:pPr>
                      <a:r>
                        <a:rPr lang="en-US" sz="100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l">
                        <a:spcAft>
                          <a:spcPts val="0"/>
                        </a:spcAft>
                      </a:pPr>
                      <a:r>
                        <a:rPr lang="en-US" sz="100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r>
              <a:tr h="323850">
                <a:tc>
                  <a:txBody>
                    <a:bodyPr/>
                    <a:lstStyle/>
                    <a:p>
                      <a:pPr algn="l">
                        <a:spcAft>
                          <a:spcPts val="0"/>
                        </a:spcAft>
                      </a:pPr>
                      <a:r>
                        <a:rPr lang="zh-CN" sz="1000">
                          <a:effectLst/>
                        </a:rPr>
                        <a:t>行政规范性文件</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l">
                        <a:spcAft>
                          <a:spcPts val="0"/>
                        </a:spcAft>
                      </a:pPr>
                      <a:r>
                        <a:rPr lang="en-US" sz="100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l">
                        <a:spcAft>
                          <a:spcPts val="0"/>
                        </a:spcAft>
                      </a:pPr>
                      <a:r>
                        <a:rPr lang="en-US" sz="100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l">
                        <a:spcAft>
                          <a:spcPts val="0"/>
                        </a:spcAft>
                      </a:pPr>
                      <a:r>
                        <a:rPr lang="en-US" sz="100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r>
              <a:tr h="323850">
                <a:tc gridSpan="4">
                  <a:txBody>
                    <a:bodyPr/>
                    <a:lstStyle/>
                    <a:p>
                      <a:pPr algn="ctr">
                        <a:spcAft>
                          <a:spcPts val="0"/>
                        </a:spcAft>
                      </a:pPr>
                      <a:r>
                        <a:rPr lang="zh-CN" sz="1000">
                          <a:effectLst/>
                        </a:rPr>
                        <a:t>第二十条第（五）项</a:t>
                      </a:r>
                      <a:endParaRPr lang="zh-CN" sz="1000">
                        <a:effectLst/>
                        <a:latin typeface="Times New Roman" panose="02020603050405020304" pitchFamily="18" charset="0"/>
                        <a:ea typeface="宋体" panose="02010600030101010101" pitchFamily="2" charset="-122"/>
                      </a:endParaRPr>
                    </a:p>
                  </a:txBody>
                  <a:tcPr marL="68580" marR="68580" marT="0" marB="0" anchor="ctr"/>
                </a:tc>
                <a:tc hMerge="1">
                  <a:tcPr/>
                </a:tc>
                <a:tc hMerge="1">
                  <a:tcPr/>
                </a:tc>
                <a:tc hMerge="1">
                  <a:tcPr/>
                </a:tc>
              </a:tr>
              <a:tr h="323850">
                <a:tc>
                  <a:txBody>
                    <a:bodyPr/>
                    <a:lstStyle/>
                    <a:p>
                      <a:pPr algn="ctr">
                        <a:spcAft>
                          <a:spcPts val="0"/>
                        </a:spcAft>
                      </a:pPr>
                      <a:r>
                        <a:rPr lang="zh-CN" sz="1000">
                          <a:effectLst/>
                        </a:rPr>
                        <a:t>信息内容</a:t>
                      </a:r>
                      <a:endParaRPr lang="zh-CN" sz="1000">
                        <a:effectLst/>
                        <a:latin typeface="Times New Roman" panose="02020603050405020304" pitchFamily="18" charset="0"/>
                        <a:ea typeface="宋体" panose="02010600030101010101" pitchFamily="2" charset="-122"/>
                      </a:endParaRPr>
                    </a:p>
                  </a:txBody>
                  <a:tcPr marL="68580" marR="68580" marT="0" marB="0" anchor="ctr"/>
                </a:tc>
                <a:tc gridSpan="3">
                  <a:txBody>
                    <a:bodyPr/>
                    <a:lstStyle/>
                    <a:p>
                      <a:pPr algn="ctr">
                        <a:spcAft>
                          <a:spcPts val="0"/>
                        </a:spcAft>
                      </a:pPr>
                      <a:r>
                        <a:rPr lang="zh-CN" sz="1000">
                          <a:effectLst/>
                        </a:rPr>
                        <a:t>本年处理决定数量</a:t>
                      </a:r>
                      <a:endParaRPr lang="zh-CN" sz="1000">
                        <a:effectLst/>
                        <a:latin typeface="Times New Roman" panose="02020603050405020304" pitchFamily="18" charset="0"/>
                        <a:ea typeface="宋体" panose="02010600030101010101" pitchFamily="2" charset="-122"/>
                      </a:endParaRPr>
                    </a:p>
                  </a:txBody>
                  <a:tcPr marL="68580" marR="68580" marT="0" marB="0" anchor="ctr"/>
                </a:tc>
                <a:tc hMerge="1">
                  <a:tcPr/>
                </a:tc>
                <a:tc hMerge="1">
                  <a:tcPr/>
                </a:tc>
              </a:tr>
              <a:tr h="323850">
                <a:tc>
                  <a:txBody>
                    <a:bodyPr/>
                    <a:lstStyle/>
                    <a:p>
                      <a:pPr algn="l">
                        <a:spcAft>
                          <a:spcPts val="0"/>
                        </a:spcAft>
                      </a:pPr>
                      <a:r>
                        <a:rPr lang="zh-CN" sz="1000">
                          <a:effectLst/>
                        </a:rPr>
                        <a:t>行政许可</a:t>
                      </a:r>
                      <a:endParaRPr lang="zh-CN" sz="1000">
                        <a:effectLst/>
                        <a:latin typeface="Times New Roman" panose="02020603050405020304" pitchFamily="18" charset="0"/>
                        <a:ea typeface="宋体" panose="02010600030101010101" pitchFamily="2" charset="-122"/>
                      </a:endParaRPr>
                    </a:p>
                  </a:txBody>
                  <a:tcPr marL="68580" marR="68580" marT="0" marB="0" anchor="ctr"/>
                </a:tc>
                <a:tc gridSpan="3">
                  <a:txBody>
                    <a:bodyPr/>
                    <a:lstStyle/>
                    <a:p>
                      <a:pPr algn="l">
                        <a:spcAft>
                          <a:spcPts val="0"/>
                        </a:spcAft>
                      </a:pPr>
                      <a:r>
                        <a:rPr lang="en-US" sz="100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hMerge="1">
                  <a:tcPr/>
                </a:tc>
                <a:tc hMerge="1">
                  <a:tcPr/>
                </a:tc>
              </a:tr>
              <a:tr h="323850">
                <a:tc gridSpan="4">
                  <a:txBody>
                    <a:bodyPr/>
                    <a:lstStyle/>
                    <a:p>
                      <a:pPr algn="ctr">
                        <a:spcAft>
                          <a:spcPts val="0"/>
                        </a:spcAft>
                      </a:pPr>
                      <a:r>
                        <a:rPr lang="zh-CN" sz="1000">
                          <a:effectLst/>
                        </a:rPr>
                        <a:t>第二十条第（六）项</a:t>
                      </a:r>
                      <a:endParaRPr lang="zh-CN" sz="1000">
                        <a:effectLst/>
                        <a:latin typeface="Times New Roman" panose="02020603050405020304" pitchFamily="18" charset="0"/>
                        <a:ea typeface="宋体" panose="02010600030101010101" pitchFamily="2" charset="-122"/>
                      </a:endParaRPr>
                    </a:p>
                  </a:txBody>
                  <a:tcPr marL="68580" marR="68580" marT="0" marB="0" anchor="ctr"/>
                </a:tc>
                <a:tc hMerge="1">
                  <a:tcPr/>
                </a:tc>
                <a:tc hMerge="1">
                  <a:tcPr/>
                </a:tc>
                <a:tc hMerge="1">
                  <a:tcPr/>
                </a:tc>
              </a:tr>
              <a:tr h="323850">
                <a:tc>
                  <a:txBody>
                    <a:bodyPr/>
                    <a:lstStyle/>
                    <a:p>
                      <a:pPr algn="ctr">
                        <a:spcAft>
                          <a:spcPts val="0"/>
                        </a:spcAft>
                      </a:pPr>
                      <a:r>
                        <a:rPr lang="zh-CN" sz="1000">
                          <a:effectLst/>
                        </a:rPr>
                        <a:t>信息内容</a:t>
                      </a:r>
                      <a:endParaRPr lang="zh-CN" sz="1000">
                        <a:effectLst/>
                        <a:latin typeface="Times New Roman" panose="02020603050405020304" pitchFamily="18" charset="0"/>
                        <a:ea typeface="宋体" panose="02010600030101010101" pitchFamily="2" charset="-122"/>
                      </a:endParaRPr>
                    </a:p>
                  </a:txBody>
                  <a:tcPr marL="68580" marR="68580" marT="0" marB="0" anchor="ctr"/>
                </a:tc>
                <a:tc gridSpan="3">
                  <a:txBody>
                    <a:bodyPr/>
                    <a:lstStyle/>
                    <a:p>
                      <a:pPr algn="ctr">
                        <a:spcAft>
                          <a:spcPts val="0"/>
                        </a:spcAft>
                      </a:pPr>
                      <a:r>
                        <a:rPr lang="zh-CN" sz="1000">
                          <a:effectLst/>
                        </a:rPr>
                        <a:t>本年处理决定数量</a:t>
                      </a:r>
                      <a:endParaRPr lang="zh-CN" sz="1000">
                        <a:effectLst/>
                        <a:latin typeface="Times New Roman" panose="02020603050405020304" pitchFamily="18" charset="0"/>
                        <a:ea typeface="宋体" panose="02010600030101010101" pitchFamily="2" charset="-122"/>
                      </a:endParaRPr>
                    </a:p>
                  </a:txBody>
                  <a:tcPr marL="68580" marR="68580" marT="0" marB="0" anchor="ctr"/>
                </a:tc>
                <a:tc hMerge="1">
                  <a:tcPr/>
                </a:tc>
                <a:tc hMerge="1">
                  <a:tcPr/>
                </a:tc>
              </a:tr>
              <a:tr h="323850">
                <a:tc>
                  <a:txBody>
                    <a:bodyPr/>
                    <a:lstStyle/>
                    <a:p>
                      <a:pPr algn="l">
                        <a:spcAft>
                          <a:spcPts val="0"/>
                        </a:spcAft>
                      </a:pPr>
                      <a:r>
                        <a:rPr lang="zh-CN" sz="1000">
                          <a:effectLst/>
                        </a:rPr>
                        <a:t>行政处罚</a:t>
                      </a:r>
                      <a:endParaRPr lang="zh-CN" sz="1000">
                        <a:effectLst/>
                        <a:latin typeface="Times New Roman" panose="02020603050405020304" pitchFamily="18" charset="0"/>
                        <a:ea typeface="宋体" panose="02010600030101010101" pitchFamily="2" charset="-122"/>
                      </a:endParaRPr>
                    </a:p>
                  </a:txBody>
                  <a:tcPr marL="68580" marR="68580" marT="0" marB="0" anchor="ctr"/>
                </a:tc>
                <a:tc gridSpan="3">
                  <a:txBody>
                    <a:bodyPr/>
                    <a:lstStyle/>
                    <a:p>
                      <a:pPr algn="l">
                        <a:spcAft>
                          <a:spcPts val="0"/>
                        </a:spcAft>
                      </a:pPr>
                      <a:r>
                        <a:rPr lang="en-US" sz="100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hMerge="1">
                  <a:tcPr/>
                </a:tc>
                <a:tc hMerge="1">
                  <a:tcPr/>
                </a:tc>
              </a:tr>
              <a:tr h="323850">
                <a:tc>
                  <a:txBody>
                    <a:bodyPr/>
                    <a:lstStyle/>
                    <a:p>
                      <a:pPr algn="l">
                        <a:spcAft>
                          <a:spcPts val="0"/>
                        </a:spcAft>
                      </a:pPr>
                      <a:r>
                        <a:rPr lang="zh-CN" sz="1000">
                          <a:effectLst/>
                        </a:rPr>
                        <a:t>行政强制</a:t>
                      </a:r>
                      <a:endParaRPr lang="zh-CN" sz="1000">
                        <a:effectLst/>
                        <a:latin typeface="Times New Roman" panose="02020603050405020304" pitchFamily="18" charset="0"/>
                        <a:ea typeface="宋体" panose="02010600030101010101" pitchFamily="2" charset="-122"/>
                      </a:endParaRPr>
                    </a:p>
                  </a:txBody>
                  <a:tcPr marL="68580" marR="68580" marT="0" marB="0" anchor="ctr"/>
                </a:tc>
                <a:tc gridSpan="3">
                  <a:txBody>
                    <a:bodyPr/>
                    <a:lstStyle/>
                    <a:p>
                      <a:pPr algn="l">
                        <a:spcAft>
                          <a:spcPts val="0"/>
                        </a:spcAft>
                      </a:pPr>
                      <a:r>
                        <a:rPr lang="en-US" sz="100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hMerge="1">
                  <a:tcPr/>
                </a:tc>
                <a:tc hMerge="1">
                  <a:tcPr/>
                </a:tc>
              </a:tr>
              <a:tr h="323850">
                <a:tc gridSpan="4">
                  <a:txBody>
                    <a:bodyPr/>
                    <a:lstStyle/>
                    <a:p>
                      <a:pPr algn="ctr">
                        <a:spcAft>
                          <a:spcPts val="0"/>
                        </a:spcAft>
                      </a:pPr>
                      <a:r>
                        <a:rPr lang="zh-CN" sz="1000">
                          <a:effectLst/>
                        </a:rPr>
                        <a:t>第二十条第（八）项</a:t>
                      </a:r>
                      <a:endParaRPr lang="zh-CN" sz="1000">
                        <a:effectLst/>
                        <a:latin typeface="Times New Roman" panose="02020603050405020304" pitchFamily="18" charset="0"/>
                        <a:ea typeface="宋体" panose="02010600030101010101" pitchFamily="2" charset="-122"/>
                      </a:endParaRPr>
                    </a:p>
                  </a:txBody>
                  <a:tcPr marL="68580" marR="68580" marT="0" marB="0" anchor="ctr"/>
                </a:tc>
                <a:tc hMerge="1">
                  <a:tcPr/>
                </a:tc>
                <a:tc hMerge="1">
                  <a:tcPr/>
                </a:tc>
                <a:tc hMerge="1">
                  <a:tcPr/>
                </a:tc>
              </a:tr>
              <a:tr h="323850">
                <a:tc>
                  <a:txBody>
                    <a:bodyPr/>
                    <a:lstStyle/>
                    <a:p>
                      <a:pPr algn="ctr">
                        <a:spcAft>
                          <a:spcPts val="0"/>
                        </a:spcAft>
                      </a:pPr>
                      <a:r>
                        <a:rPr lang="zh-CN" sz="1000">
                          <a:effectLst/>
                        </a:rPr>
                        <a:t>信息内容</a:t>
                      </a:r>
                      <a:endParaRPr lang="zh-CN" sz="1000">
                        <a:effectLst/>
                        <a:latin typeface="Times New Roman" panose="02020603050405020304" pitchFamily="18" charset="0"/>
                        <a:ea typeface="宋体" panose="02010600030101010101" pitchFamily="2" charset="-122"/>
                      </a:endParaRPr>
                    </a:p>
                  </a:txBody>
                  <a:tcPr marL="68580" marR="68580" marT="0" marB="0" anchor="ctr"/>
                </a:tc>
                <a:tc gridSpan="3">
                  <a:txBody>
                    <a:bodyPr/>
                    <a:lstStyle/>
                    <a:p>
                      <a:pPr algn="ctr">
                        <a:spcAft>
                          <a:spcPts val="0"/>
                        </a:spcAft>
                      </a:pPr>
                      <a:r>
                        <a:rPr lang="zh-CN" sz="1000">
                          <a:effectLst/>
                        </a:rPr>
                        <a:t>本年收费金额（单位：万元）</a:t>
                      </a:r>
                      <a:endParaRPr lang="zh-CN" sz="1000">
                        <a:effectLst/>
                        <a:latin typeface="Times New Roman" panose="02020603050405020304" pitchFamily="18" charset="0"/>
                        <a:ea typeface="宋体" panose="02010600030101010101" pitchFamily="2" charset="-122"/>
                      </a:endParaRPr>
                    </a:p>
                  </a:txBody>
                  <a:tcPr marL="68580" marR="68580" marT="0" marB="0" anchor="ctr"/>
                </a:tc>
                <a:tc hMerge="1">
                  <a:tcPr/>
                </a:tc>
                <a:tc hMerge="1">
                  <a:tcPr/>
                </a:tc>
              </a:tr>
              <a:tr h="323850">
                <a:tc>
                  <a:txBody>
                    <a:bodyPr/>
                    <a:lstStyle/>
                    <a:p>
                      <a:pPr algn="l">
                        <a:spcAft>
                          <a:spcPts val="0"/>
                        </a:spcAft>
                      </a:pPr>
                      <a:r>
                        <a:rPr lang="zh-CN" sz="1000">
                          <a:effectLst/>
                        </a:rPr>
                        <a:t>行政事业性收费</a:t>
                      </a:r>
                      <a:endParaRPr lang="zh-CN" sz="1000">
                        <a:effectLst/>
                        <a:latin typeface="Times New Roman" panose="02020603050405020304" pitchFamily="18" charset="0"/>
                        <a:ea typeface="宋体" panose="02010600030101010101" pitchFamily="2" charset="-122"/>
                      </a:endParaRPr>
                    </a:p>
                  </a:txBody>
                  <a:tcPr marL="68580" marR="68580" marT="0" marB="0" anchor="ctr"/>
                </a:tc>
                <a:tc gridSpan="3">
                  <a:txBody>
                    <a:bodyPr/>
                    <a:lstStyle/>
                    <a:p>
                      <a:pPr algn="l">
                        <a:spcAft>
                          <a:spcPts val="0"/>
                        </a:spcAft>
                      </a:pPr>
                      <a:r>
                        <a:rPr lang="en-US" sz="1000" dirty="0">
                          <a:effectLst/>
                        </a:rPr>
                        <a:t>0</a:t>
                      </a:r>
                      <a:endParaRPr lang="zh-CN" sz="1000" dirty="0">
                        <a:effectLst/>
                        <a:latin typeface="Times New Roman" panose="02020603050405020304" pitchFamily="18" charset="0"/>
                        <a:ea typeface="宋体" panose="02010600030101010101" pitchFamily="2" charset="-122"/>
                      </a:endParaRPr>
                    </a:p>
                  </a:txBody>
                  <a:tcPr marL="68580" marR="68580" marT="0" marB="0" anchor="ctr"/>
                </a:tc>
                <a:tc hMerge="1">
                  <a:tcP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68630" y="1039029"/>
            <a:ext cx="3898233" cy="10147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FFFFFF"/>
                </a:solidFill>
                <a:effectLst>
                  <a:reflection blurRad="6350" stA="20000" endPos="40000" dir="5400000" sy="-100000" algn="bl" rotWithShape="0"/>
                </a:effectLst>
                <a:uLnTx/>
                <a:uFillTx/>
                <a:latin typeface="+mj-lt"/>
                <a:ea typeface="思源宋体 CN Heavy" panose="02020900000000000000" pitchFamily="18" charset="-122"/>
                <a:cs typeface="+mj-lt"/>
              </a:rPr>
              <a:t>Part Two</a:t>
            </a:r>
            <a:endParaRPr kumimoji="0" lang="en-US" altLang="zh-CN" sz="6000" b="1" i="0" u="none" strike="noStrike" kern="1200" cap="none" spc="0" normalizeH="0" baseline="0" noProof="0" dirty="0">
              <a:ln>
                <a:noFill/>
              </a:ln>
              <a:solidFill>
                <a:srgbClr val="FFFFFF"/>
              </a:solidFill>
              <a:effectLst>
                <a:reflection blurRad="6350" stA="20000" endPos="40000" dir="5400000" sy="-100000" algn="bl" rotWithShape="0"/>
              </a:effectLst>
              <a:uLnTx/>
              <a:uFillTx/>
              <a:latin typeface="+mj-lt"/>
              <a:ea typeface="思源宋体 CN Heavy" panose="02020900000000000000" pitchFamily="18" charset="-122"/>
              <a:cs typeface="+mj-lt"/>
            </a:endParaRPr>
          </a:p>
        </p:txBody>
      </p:sp>
      <p:sp>
        <p:nvSpPr>
          <p:cNvPr id="5" name="文本框 4"/>
          <p:cNvSpPr txBox="1"/>
          <p:nvPr/>
        </p:nvSpPr>
        <p:spPr>
          <a:xfrm>
            <a:off x="5612765" y="2635250"/>
            <a:ext cx="6073775" cy="15684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三、收到和处理政府信息公开申请情况</a:t>
            </a:r>
            <a:endParaRPr kumimoji="0" lang="zh-CN" altLang="en-US" sz="4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 name="文本框 2"/>
          <p:cNvSpPr txBox="1"/>
          <p:nvPr/>
        </p:nvSpPr>
        <p:spPr>
          <a:xfrm>
            <a:off x="969645" y="2921000"/>
            <a:ext cx="5456555" cy="10147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FFFFFF"/>
                </a:solidFill>
                <a:effectLst>
                  <a:reflection blurRad="6350" stA="20000" endPos="40000" dir="5400000" sy="-100000" algn="bl" rotWithShape="0"/>
                </a:effectLst>
                <a:uLnTx/>
                <a:uFillTx/>
                <a:latin typeface="+mj-ea"/>
                <a:ea typeface="+mj-ea"/>
              </a:rPr>
              <a:t>Part Three</a:t>
            </a:r>
            <a:endParaRPr kumimoji="0" lang="en-US" altLang="zh-CN" sz="6000" b="1" i="0" u="none" strike="noStrike" kern="1200" cap="none" spc="0" normalizeH="0" baseline="0" noProof="0" dirty="0">
              <a:ln>
                <a:noFill/>
              </a:ln>
              <a:solidFill>
                <a:srgbClr val="FFFFFF"/>
              </a:solidFill>
              <a:effectLst>
                <a:reflection blurRad="6350" stA="20000" endPos="40000" dir="5400000" sy="-100000" algn="bl" rotWithShape="0"/>
              </a:effectLst>
              <a:uLnTx/>
              <a:uFillTx/>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5000" decel="75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accel="25000" decel="75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1+#ppt_w/2"/>
                                          </p:val>
                                        </p:tav>
                                        <p:tav tm="100000">
                                          <p:val>
                                            <p:strVal val="#ppt_x"/>
                                          </p:val>
                                        </p:tav>
                                      </p:tavLst>
                                    </p:anim>
                                    <p:anim calcmode="lin" valueType="num">
                                      <p:cBhvr additive="base">
                                        <p:cTn id="13" dur="1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accel="25000" decel="7500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500" fill="hold"/>
                                        <p:tgtEl>
                                          <p:spTgt spid="3"/>
                                        </p:tgtEl>
                                        <p:attrNameLst>
                                          <p:attrName>ppt_x</p:attrName>
                                        </p:attrNameLst>
                                      </p:cBhvr>
                                      <p:tavLst>
                                        <p:tav tm="0">
                                          <p:val>
                                            <p:strVal val="0-#ppt_w/2"/>
                                          </p:val>
                                        </p:tav>
                                        <p:tav tm="100000">
                                          <p:val>
                                            <p:strVal val="#ppt_x"/>
                                          </p:val>
                                        </p:tav>
                                      </p:tavLst>
                                    </p:anim>
                                    <p:anim calcmode="lin" valueType="num">
                                      <p:cBhvr additive="base">
                                        <p:cTn id="17"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801350" y="5020218"/>
            <a:ext cx="1390650" cy="1837781"/>
            <a:chOff x="10451038" y="4717690"/>
            <a:chExt cx="1401072" cy="1851554"/>
          </a:xfrm>
        </p:grpSpPr>
        <p:sp>
          <p:nvSpPr>
            <p:cNvPr id="3" name="Freeform 238"/>
            <p:cNvSpPr/>
            <p:nvPr/>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 name="Freeform 239"/>
            <p:cNvSpPr/>
            <p:nvPr/>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 name="Freeform 240"/>
            <p:cNvSpPr/>
            <p:nvPr/>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 name="Freeform 241"/>
            <p:cNvSpPr/>
            <p:nvPr/>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 name="Freeform 242"/>
            <p:cNvSpPr/>
            <p:nvPr/>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 name="Freeform 243"/>
            <p:cNvSpPr/>
            <p:nvPr/>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 name="Freeform 244"/>
            <p:cNvSpPr/>
            <p:nvPr/>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 name="Freeform 245"/>
            <p:cNvSpPr/>
            <p:nvPr/>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 name="Freeform 246"/>
            <p:cNvSpPr/>
            <p:nvPr/>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nvGrpSpPr>
          <p:cNvPr id="27" name="组合 26"/>
          <p:cNvGrpSpPr/>
          <p:nvPr/>
        </p:nvGrpSpPr>
        <p:grpSpPr>
          <a:xfrm>
            <a:off x="171450" y="247650"/>
            <a:ext cx="6640949" cy="632623"/>
            <a:chOff x="228600" y="209550"/>
            <a:chExt cx="6640949" cy="632623"/>
          </a:xfrm>
        </p:grpSpPr>
        <p:sp>
          <p:nvSpPr>
            <p:cNvPr id="20" name="平行四边形 19"/>
            <p:cNvSpPr/>
            <p:nvPr/>
          </p:nvSpPr>
          <p:spPr>
            <a:xfrm flipH="1" flipV="1">
              <a:off x="228600" y="209550"/>
              <a:ext cx="838200" cy="630226"/>
            </a:xfrm>
            <a:prstGeom prst="parallelogram">
              <a:avLst>
                <a:gd name="adj" fmla="val 56250"/>
              </a:avLst>
            </a:prstGeom>
            <a:gradFill>
              <a:gsLst>
                <a:gs pos="43000">
                  <a:srgbClr val="7E99EF">
                    <a:alpha val="64000"/>
                  </a:srgbClr>
                </a:gs>
                <a:gs pos="0">
                  <a:srgbClr val="325DE6"/>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6" name="矩形 25"/>
            <p:cNvSpPr/>
            <p:nvPr/>
          </p:nvSpPr>
          <p:spPr>
            <a:xfrm>
              <a:off x="830699" y="320203"/>
              <a:ext cx="6038850" cy="5219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03 </a:t>
              </a:r>
              <a:r>
                <a:rPr kumimoji="0"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收到和处理政府信息公开申请情况</a:t>
              </a:r>
              <a:endParaRPr kumimoji="0"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endParaRPr>
            </a:p>
          </p:txBody>
        </p:sp>
      </p:grpSp>
      <p:graphicFrame>
        <p:nvGraphicFramePr>
          <p:cNvPr id="28" name="表格 27"/>
          <p:cNvGraphicFramePr>
            <a:graphicFrameLocks noGrp="1"/>
          </p:cNvGraphicFramePr>
          <p:nvPr/>
        </p:nvGraphicFramePr>
        <p:xfrm>
          <a:off x="6628452" y="1108312"/>
          <a:ext cx="4908583" cy="5419651"/>
        </p:xfrm>
        <a:graphic>
          <a:graphicData uri="http://schemas.openxmlformats.org/drawingml/2006/table">
            <a:tbl>
              <a:tblPr firstRow="1" firstCol="1" bandRow="1">
                <a:tableStyleId>{C4B1156A-380E-4F78-BDF5-A606A8083BF9}</a:tableStyleId>
              </a:tblPr>
              <a:tblGrid>
                <a:gridCol w="815474"/>
                <a:gridCol w="560700"/>
                <a:gridCol w="719073"/>
                <a:gridCol w="719073"/>
                <a:gridCol w="696448"/>
                <a:gridCol w="560700"/>
                <a:gridCol w="837115"/>
              </a:tblGrid>
              <a:tr h="204893">
                <a:tc gridSpan="7">
                  <a:txBody>
                    <a:bodyPr/>
                    <a:lstStyle/>
                    <a:p>
                      <a:pPr algn="ctr">
                        <a:lnSpc>
                          <a:spcPts val="1600"/>
                        </a:lnSpc>
                        <a:spcAft>
                          <a:spcPts val="0"/>
                        </a:spcAft>
                      </a:pPr>
                      <a:r>
                        <a:rPr lang="zh-CN" sz="800">
                          <a:effectLst/>
                        </a:rPr>
                        <a:t>申请人情况</a:t>
                      </a:r>
                      <a:endParaRPr lang="zh-CN" sz="800">
                        <a:effectLst/>
                        <a:latin typeface="Times New Roman" panose="02020603050405020304" pitchFamily="18" charset="0"/>
                        <a:ea typeface="宋体" panose="02010600030101010101" pitchFamily="2" charset="-122"/>
                      </a:endParaRPr>
                    </a:p>
                  </a:txBody>
                  <a:tcPr marL="53467" marR="53467" marT="0" marB="0" anchor="ctr"/>
                </a:tc>
                <a:tc hMerge="1">
                  <a:tcPr/>
                </a:tc>
                <a:tc hMerge="1">
                  <a:tcPr/>
                </a:tc>
                <a:tc hMerge="1">
                  <a:tcPr/>
                </a:tc>
                <a:tc hMerge="1">
                  <a:tcPr/>
                </a:tc>
                <a:tc hMerge="1">
                  <a:tcPr/>
                </a:tc>
                <a:tc hMerge="1">
                  <a:tcPr/>
                </a:tc>
              </a:tr>
              <a:tr h="210846">
                <a:tc rowSpan="2">
                  <a:txBody>
                    <a:bodyPr/>
                    <a:lstStyle/>
                    <a:p>
                      <a:pPr algn="ctr">
                        <a:spcAft>
                          <a:spcPts val="0"/>
                        </a:spcAft>
                      </a:pPr>
                      <a:r>
                        <a:rPr lang="zh-CN" sz="800">
                          <a:effectLst/>
                        </a:rPr>
                        <a:t>自然人</a:t>
                      </a:r>
                      <a:endParaRPr lang="zh-CN" sz="800">
                        <a:effectLst/>
                        <a:latin typeface="Times New Roman" panose="02020603050405020304" pitchFamily="18" charset="0"/>
                        <a:ea typeface="宋体" panose="02010600030101010101" pitchFamily="2" charset="-122"/>
                      </a:endParaRPr>
                    </a:p>
                  </a:txBody>
                  <a:tcPr marL="53467" marR="53467" marT="0" marB="0" anchor="ctr"/>
                </a:tc>
                <a:tc gridSpan="5">
                  <a:txBody>
                    <a:bodyPr/>
                    <a:lstStyle/>
                    <a:p>
                      <a:pPr algn="ctr">
                        <a:lnSpc>
                          <a:spcPts val="1600"/>
                        </a:lnSpc>
                        <a:spcAft>
                          <a:spcPts val="0"/>
                        </a:spcAft>
                      </a:pPr>
                      <a:r>
                        <a:rPr lang="zh-CN" sz="800">
                          <a:effectLst/>
                        </a:rPr>
                        <a:t>法人或其他组织</a:t>
                      </a:r>
                      <a:endParaRPr lang="zh-CN" sz="800">
                        <a:effectLst/>
                        <a:latin typeface="Times New Roman" panose="02020603050405020304" pitchFamily="18" charset="0"/>
                        <a:ea typeface="宋体" panose="02010600030101010101" pitchFamily="2" charset="-122"/>
                      </a:endParaRPr>
                    </a:p>
                  </a:txBody>
                  <a:tcPr marL="53467" marR="53467" marT="0" marB="0" anchor="ctr"/>
                </a:tc>
                <a:tc hMerge="1">
                  <a:tcPr/>
                </a:tc>
                <a:tc hMerge="1">
                  <a:tcPr/>
                </a:tc>
                <a:tc hMerge="1">
                  <a:tcPr/>
                </a:tc>
                <a:tc hMerge="1">
                  <a:tcPr/>
                </a:tc>
                <a:tc rowSpan="2">
                  <a:txBody>
                    <a:bodyPr/>
                    <a:lstStyle/>
                    <a:p>
                      <a:pPr algn="ctr">
                        <a:spcAft>
                          <a:spcPts val="0"/>
                        </a:spcAft>
                      </a:pPr>
                      <a:r>
                        <a:rPr lang="zh-CN" sz="800">
                          <a:effectLst/>
                        </a:rPr>
                        <a:t>总计</a:t>
                      </a:r>
                      <a:endParaRPr lang="zh-CN" sz="800">
                        <a:effectLst/>
                        <a:latin typeface="Times New Roman" panose="02020603050405020304" pitchFamily="18" charset="0"/>
                        <a:ea typeface="宋体" panose="02010600030101010101" pitchFamily="2" charset="-122"/>
                      </a:endParaRPr>
                    </a:p>
                  </a:txBody>
                  <a:tcPr marL="53467" marR="53467" marT="0" marB="0" anchor="ctr"/>
                </a:tc>
              </a:tr>
              <a:tr h="380467">
                <a:tc vMerge="1">
                  <a:tcPr/>
                </a:tc>
                <a:tc>
                  <a:txBody>
                    <a:bodyPr/>
                    <a:lstStyle/>
                    <a:p>
                      <a:pPr indent="-635" algn="ctr">
                        <a:lnSpc>
                          <a:spcPts val="1600"/>
                        </a:lnSpc>
                        <a:spcAft>
                          <a:spcPts val="0"/>
                        </a:spcAft>
                      </a:pPr>
                      <a:r>
                        <a:rPr lang="zh-CN" sz="800">
                          <a:effectLst/>
                        </a:rPr>
                        <a:t>商业企业</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600"/>
                        </a:lnSpc>
                        <a:spcAft>
                          <a:spcPts val="0"/>
                        </a:spcAft>
                      </a:pPr>
                      <a:r>
                        <a:rPr lang="zh-CN" sz="800">
                          <a:effectLst/>
                        </a:rPr>
                        <a:t>科研机构</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600"/>
                        </a:lnSpc>
                        <a:spcAft>
                          <a:spcPts val="0"/>
                        </a:spcAft>
                      </a:pPr>
                      <a:r>
                        <a:rPr lang="zh-CN" sz="800">
                          <a:effectLst/>
                        </a:rPr>
                        <a:t>社会公益组织</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indent="-635" algn="ctr">
                        <a:lnSpc>
                          <a:spcPts val="1600"/>
                        </a:lnSpc>
                        <a:spcAft>
                          <a:spcPts val="0"/>
                        </a:spcAft>
                      </a:pPr>
                      <a:r>
                        <a:rPr lang="zh-CN" sz="800">
                          <a:effectLst/>
                        </a:rPr>
                        <a:t>法律服务机构</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800"/>
                        </a:lnSpc>
                        <a:spcAft>
                          <a:spcPts val="0"/>
                        </a:spcAft>
                      </a:pPr>
                      <a:r>
                        <a:rPr lang="zh-CN" sz="800">
                          <a:effectLst/>
                        </a:rPr>
                        <a:t>其他</a:t>
                      </a:r>
                      <a:endParaRPr lang="zh-CN" sz="800">
                        <a:effectLst/>
                        <a:latin typeface="Times New Roman" panose="02020603050405020304" pitchFamily="18" charset="0"/>
                        <a:ea typeface="宋体" panose="02010600030101010101" pitchFamily="2" charset="-122"/>
                      </a:endParaRPr>
                    </a:p>
                  </a:txBody>
                  <a:tcPr marL="53467" marR="53467" marT="0" marB="0" anchor="ctr"/>
                </a:tc>
                <a:tc vMerge="1">
                  <a:tcPr/>
                </a:tc>
              </a:tr>
              <a:tr h="166912">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66912">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66912">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66912">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96955">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96955">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96955">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96955">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96955">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96955">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96955">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96955">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96955">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96955">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96955">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96955">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96955">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96955">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96955">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66912">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66912">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66912">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66912">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66912">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r>
              <a:tr h="166912">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dirty="0">
                          <a:effectLst/>
                        </a:rPr>
                        <a:t>0</a:t>
                      </a:r>
                      <a:endParaRPr lang="zh-CN" sz="800" dirty="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dirty="0">
                          <a:effectLst/>
                        </a:rPr>
                        <a:t>0</a:t>
                      </a:r>
                      <a:endParaRPr lang="zh-CN" sz="800" dirty="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dirty="0">
                          <a:effectLst/>
                        </a:rPr>
                        <a:t>0</a:t>
                      </a:r>
                      <a:endParaRPr lang="zh-CN" sz="800" dirty="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a:effectLst/>
                        </a:rPr>
                        <a:t>0</a:t>
                      </a:r>
                      <a:endParaRPr lang="zh-CN" sz="800">
                        <a:effectLst/>
                        <a:latin typeface="Times New Roman" panose="02020603050405020304" pitchFamily="18" charset="0"/>
                        <a:ea typeface="宋体" panose="02010600030101010101" pitchFamily="2" charset="-122"/>
                      </a:endParaRPr>
                    </a:p>
                  </a:txBody>
                  <a:tcPr marL="53467" marR="53467" marT="0" marB="0" anchor="ctr"/>
                </a:tc>
                <a:tc>
                  <a:txBody>
                    <a:bodyPr/>
                    <a:lstStyle/>
                    <a:p>
                      <a:pPr algn="ctr">
                        <a:lnSpc>
                          <a:spcPts val="1500"/>
                        </a:lnSpc>
                        <a:spcAft>
                          <a:spcPts val="0"/>
                        </a:spcAft>
                      </a:pPr>
                      <a:r>
                        <a:rPr lang="en-US" sz="800" dirty="0">
                          <a:effectLst/>
                        </a:rPr>
                        <a:t>0</a:t>
                      </a:r>
                      <a:endParaRPr lang="zh-CN" sz="800" dirty="0">
                        <a:effectLst/>
                        <a:latin typeface="Times New Roman" panose="02020603050405020304" pitchFamily="18" charset="0"/>
                        <a:ea typeface="宋体" panose="02010600030101010101" pitchFamily="2" charset="-122"/>
                      </a:endParaRPr>
                    </a:p>
                  </a:txBody>
                  <a:tcPr marL="53467" marR="53467" marT="0" marB="0" anchor="ctr"/>
                </a:tc>
              </a:tr>
            </a:tbl>
          </a:graphicData>
        </a:graphic>
      </p:graphicFrame>
      <p:graphicFrame>
        <p:nvGraphicFramePr>
          <p:cNvPr id="30" name="表格 29"/>
          <p:cNvGraphicFramePr>
            <a:graphicFrameLocks noGrp="1"/>
          </p:cNvGraphicFramePr>
          <p:nvPr/>
        </p:nvGraphicFramePr>
        <p:xfrm>
          <a:off x="654965" y="1108312"/>
          <a:ext cx="5973487" cy="1156869"/>
        </p:xfrm>
        <a:graphic>
          <a:graphicData uri="http://schemas.openxmlformats.org/drawingml/2006/table">
            <a:tbl>
              <a:tblPr firstRow="1" firstCol="1" bandRow="1">
                <a:tableStyleId>{C4B1156A-380E-4F78-BDF5-A606A8083BF9}</a:tableStyleId>
              </a:tblPr>
              <a:tblGrid>
                <a:gridCol w="5973487"/>
              </a:tblGrid>
              <a:tr h="796688">
                <a:tc>
                  <a:txBody>
                    <a:bodyPr/>
                    <a:lstStyle/>
                    <a:p>
                      <a:pPr algn="ctr">
                        <a:spcAft>
                          <a:spcPts val="0"/>
                        </a:spcAft>
                      </a:pPr>
                      <a:r>
                        <a:rPr lang="zh-CN" sz="1000" dirty="0">
                          <a:effectLst/>
                        </a:rPr>
                        <a:t>（本列数据的勾稽关系为：第一项加第二项之和，</a:t>
                      </a:r>
                      <a:endParaRPr lang="zh-CN" sz="1000" dirty="0">
                        <a:effectLst/>
                      </a:endParaRPr>
                    </a:p>
                    <a:p>
                      <a:pPr algn="ctr">
                        <a:spcAft>
                          <a:spcPts val="0"/>
                        </a:spcAft>
                      </a:pPr>
                      <a:r>
                        <a:rPr lang="zh-CN" sz="1000" dirty="0">
                          <a:effectLst/>
                        </a:rPr>
                        <a:t>等于第三项加第四项之和）</a:t>
                      </a:r>
                      <a:endParaRPr lang="zh-CN" sz="1000" dirty="0">
                        <a:effectLst/>
                        <a:latin typeface="Times New Roman" panose="02020603050405020304" pitchFamily="18" charset="0"/>
                        <a:ea typeface="宋体" panose="02010600030101010101" pitchFamily="2" charset="-122"/>
                      </a:endParaRPr>
                    </a:p>
                  </a:txBody>
                  <a:tcPr marL="68580" marR="68580" marT="0" marB="0" anchor="ctr"/>
                </a:tc>
              </a:tr>
              <a:tr h="164441">
                <a:tc>
                  <a:txBody>
                    <a:bodyPr/>
                    <a:lstStyle/>
                    <a:p>
                      <a:pPr algn="just">
                        <a:spcAft>
                          <a:spcPts val="0"/>
                        </a:spcAft>
                      </a:pPr>
                      <a:r>
                        <a:rPr lang="zh-CN" sz="1000" dirty="0">
                          <a:effectLst/>
                        </a:rPr>
                        <a:t>一、本年新收政府信息公开申请数量</a:t>
                      </a:r>
                      <a:endParaRPr lang="zh-CN" sz="1000" dirty="0">
                        <a:effectLst/>
                        <a:latin typeface="Times New Roman" panose="02020603050405020304" pitchFamily="18" charset="0"/>
                        <a:ea typeface="宋体" panose="02010600030101010101" pitchFamily="2" charset="-122"/>
                      </a:endParaRPr>
                    </a:p>
                  </a:txBody>
                  <a:tcPr marL="68580" marR="68580" marT="0" marB="0" anchor="ctr"/>
                </a:tc>
              </a:tr>
              <a:tr h="195740">
                <a:tc>
                  <a:txBody>
                    <a:bodyPr/>
                    <a:lstStyle/>
                    <a:p>
                      <a:pPr algn="just">
                        <a:spcAft>
                          <a:spcPts val="0"/>
                        </a:spcAft>
                      </a:pPr>
                      <a:r>
                        <a:rPr lang="zh-CN" sz="1000" dirty="0">
                          <a:effectLst/>
                        </a:rPr>
                        <a:t>二、上年结转政府信息公开申请数量</a:t>
                      </a:r>
                      <a:endParaRPr lang="zh-CN" sz="10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graphicFrame>
        <p:nvGraphicFramePr>
          <p:cNvPr id="31" name="表格 30"/>
          <p:cNvGraphicFramePr>
            <a:graphicFrameLocks noGrp="1"/>
          </p:cNvGraphicFramePr>
          <p:nvPr/>
        </p:nvGraphicFramePr>
        <p:xfrm>
          <a:off x="891413" y="2265181"/>
          <a:ext cx="5721948" cy="4108023"/>
        </p:xfrm>
        <a:graphic>
          <a:graphicData uri="http://schemas.openxmlformats.org/drawingml/2006/table">
            <a:tbl>
              <a:tblPr firstRow="1" firstCol="1" bandRow="1">
                <a:tableStyleId>{C4B1156A-380E-4F78-BDF5-A606A8083BF9}</a:tableStyleId>
              </a:tblPr>
              <a:tblGrid>
                <a:gridCol w="1193759"/>
                <a:gridCol w="4528189"/>
              </a:tblGrid>
              <a:tr h="140818">
                <a:tc gridSpan="2">
                  <a:txBody>
                    <a:bodyPr/>
                    <a:lstStyle/>
                    <a:p>
                      <a:pPr algn="just">
                        <a:spcAft>
                          <a:spcPts val="0"/>
                        </a:spcAft>
                      </a:pPr>
                      <a:r>
                        <a:rPr lang="zh-CN" sz="900" dirty="0">
                          <a:effectLst/>
                        </a:rPr>
                        <a:t>（一）予以公开</a:t>
                      </a:r>
                      <a:endParaRPr lang="zh-CN" sz="900" dirty="0">
                        <a:effectLst/>
                        <a:latin typeface="Times New Roman" panose="02020603050405020304" pitchFamily="18" charset="0"/>
                        <a:ea typeface="宋体" panose="02010600030101010101" pitchFamily="2" charset="-122"/>
                      </a:endParaRPr>
                    </a:p>
                  </a:txBody>
                  <a:tcPr marL="62327" marR="62327" marT="0" marB="0" anchor="ctr"/>
                </a:tc>
                <a:tc hMerge="1">
                  <a:tcPr/>
                </a:tc>
              </a:tr>
              <a:tr h="140818">
                <a:tc gridSpan="2">
                  <a:txBody>
                    <a:bodyPr/>
                    <a:lstStyle/>
                    <a:p>
                      <a:pPr algn="just">
                        <a:spcAft>
                          <a:spcPts val="0"/>
                        </a:spcAft>
                      </a:pPr>
                      <a:r>
                        <a:rPr lang="zh-CN" sz="900" dirty="0">
                          <a:effectLst/>
                        </a:rPr>
                        <a:t>（二）部分公开（区分处理的，只计这一情形，不计其他情形）</a:t>
                      </a:r>
                      <a:endParaRPr lang="zh-CN" sz="900" dirty="0">
                        <a:effectLst/>
                        <a:latin typeface="Times New Roman" panose="02020603050405020304" pitchFamily="18" charset="0"/>
                        <a:ea typeface="宋体" panose="02010600030101010101" pitchFamily="2" charset="-122"/>
                      </a:endParaRPr>
                    </a:p>
                  </a:txBody>
                  <a:tcPr marL="62327" marR="62327" marT="0" marB="0" anchor="ctr"/>
                </a:tc>
                <a:tc hMerge="1">
                  <a:tcPr/>
                </a:tc>
              </a:tr>
              <a:tr h="211880">
                <a:tc rowSpan="8">
                  <a:txBody>
                    <a:bodyPr/>
                    <a:lstStyle/>
                    <a:p>
                      <a:pPr algn="just">
                        <a:lnSpc>
                          <a:spcPts val="1000"/>
                        </a:lnSpc>
                        <a:spcAft>
                          <a:spcPts val="0"/>
                        </a:spcAft>
                      </a:pPr>
                      <a:r>
                        <a:rPr lang="zh-CN" sz="900">
                          <a:effectLst/>
                        </a:rPr>
                        <a:t>（三）不予公开</a:t>
                      </a:r>
                      <a:endParaRPr lang="zh-CN" sz="900">
                        <a:effectLst/>
                        <a:latin typeface="Times New Roman" panose="02020603050405020304" pitchFamily="18" charset="0"/>
                        <a:ea typeface="宋体" panose="02010600030101010101" pitchFamily="2" charset="-122"/>
                      </a:endParaRPr>
                    </a:p>
                  </a:txBody>
                  <a:tcPr marL="62327" marR="62327" marT="0" marB="0" anchor="ctr"/>
                </a:tc>
                <a:tc>
                  <a:txBody>
                    <a:bodyPr/>
                    <a:lstStyle/>
                    <a:p>
                      <a:pPr algn="just">
                        <a:lnSpc>
                          <a:spcPts val="1000"/>
                        </a:lnSpc>
                        <a:spcAft>
                          <a:spcPts val="0"/>
                        </a:spcAft>
                      </a:pPr>
                      <a:r>
                        <a:rPr lang="en-US" sz="900" dirty="0">
                          <a:effectLst/>
                        </a:rPr>
                        <a:t>1.</a:t>
                      </a:r>
                      <a:r>
                        <a:rPr lang="zh-CN" sz="900" dirty="0">
                          <a:effectLst/>
                        </a:rPr>
                        <a:t>属于国家秘密</a:t>
                      </a:r>
                      <a:endParaRPr lang="zh-CN" sz="900" dirty="0">
                        <a:effectLst/>
                        <a:latin typeface="Times New Roman" panose="02020603050405020304" pitchFamily="18" charset="0"/>
                        <a:ea typeface="宋体" panose="02010600030101010101" pitchFamily="2" charset="-122"/>
                      </a:endParaRPr>
                    </a:p>
                  </a:txBody>
                  <a:tcPr marL="62327" marR="62327" marT="0" marB="0" anchor="ctr"/>
                </a:tc>
              </a:tr>
              <a:tr h="162359">
                <a:tc vMerge="1">
                  <a:tcPr/>
                </a:tc>
                <a:tc>
                  <a:txBody>
                    <a:bodyPr/>
                    <a:lstStyle/>
                    <a:p>
                      <a:pPr algn="just">
                        <a:lnSpc>
                          <a:spcPts val="1000"/>
                        </a:lnSpc>
                        <a:spcAft>
                          <a:spcPts val="0"/>
                        </a:spcAft>
                      </a:pPr>
                      <a:r>
                        <a:rPr lang="en-US" sz="900" dirty="0">
                          <a:effectLst/>
                        </a:rPr>
                        <a:t>2.</a:t>
                      </a:r>
                      <a:r>
                        <a:rPr lang="zh-CN" sz="900" dirty="0">
                          <a:effectLst/>
                        </a:rPr>
                        <a:t>其他法律行政法规禁止公开</a:t>
                      </a:r>
                      <a:endParaRPr lang="zh-CN" sz="900" dirty="0">
                        <a:effectLst/>
                        <a:latin typeface="Times New Roman" panose="02020603050405020304" pitchFamily="18" charset="0"/>
                        <a:ea typeface="宋体" panose="02010600030101010101" pitchFamily="2" charset="-122"/>
                      </a:endParaRPr>
                    </a:p>
                  </a:txBody>
                  <a:tcPr marL="62327" marR="62327" marT="0" marB="0" anchor="ctr"/>
                </a:tc>
              </a:tr>
              <a:tr h="162359">
                <a:tc vMerge="1">
                  <a:tcPr/>
                </a:tc>
                <a:tc>
                  <a:txBody>
                    <a:bodyPr/>
                    <a:lstStyle/>
                    <a:p>
                      <a:pPr algn="just">
                        <a:lnSpc>
                          <a:spcPts val="1000"/>
                        </a:lnSpc>
                        <a:spcAft>
                          <a:spcPts val="0"/>
                        </a:spcAft>
                      </a:pPr>
                      <a:r>
                        <a:rPr lang="en-US" sz="900">
                          <a:effectLst/>
                        </a:rPr>
                        <a:t>3.</a:t>
                      </a:r>
                      <a:r>
                        <a:rPr lang="zh-CN" sz="900">
                          <a:effectLst/>
                        </a:rPr>
                        <a:t>危及“三安全一稳定”</a:t>
                      </a:r>
                      <a:endParaRPr lang="zh-CN" sz="900">
                        <a:effectLst/>
                        <a:latin typeface="Times New Roman" panose="02020603050405020304" pitchFamily="18" charset="0"/>
                        <a:ea typeface="宋体" panose="02010600030101010101" pitchFamily="2" charset="-122"/>
                      </a:endParaRPr>
                    </a:p>
                  </a:txBody>
                  <a:tcPr marL="62327" marR="62327" marT="0" marB="0" anchor="ctr"/>
                </a:tc>
              </a:tr>
              <a:tr h="234085">
                <a:tc vMerge="1">
                  <a:tcPr/>
                </a:tc>
                <a:tc>
                  <a:txBody>
                    <a:bodyPr/>
                    <a:lstStyle/>
                    <a:p>
                      <a:pPr algn="just">
                        <a:lnSpc>
                          <a:spcPts val="1000"/>
                        </a:lnSpc>
                        <a:spcAft>
                          <a:spcPts val="0"/>
                        </a:spcAft>
                      </a:pPr>
                      <a:r>
                        <a:rPr lang="en-US" sz="900">
                          <a:effectLst/>
                        </a:rPr>
                        <a:t>4.</a:t>
                      </a:r>
                      <a:r>
                        <a:rPr lang="zh-CN" sz="900">
                          <a:effectLst/>
                        </a:rPr>
                        <a:t>保护第三方合法权益</a:t>
                      </a:r>
                      <a:endParaRPr lang="zh-CN" sz="900">
                        <a:effectLst/>
                        <a:latin typeface="Times New Roman" panose="02020603050405020304" pitchFamily="18" charset="0"/>
                        <a:ea typeface="宋体" panose="02010600030101010101" pitchFamily="2" charset="-122"/>
                      </a:endParaRPr>
                    </a:p>
                  </a:txBody>
                  <a:tcPr marL="62327" marR="62327" marT="0" marB="0" anchor="ctr"/>
                </a:tc>
              </a:tr>
              <a:tr h="290578">
                <a:tc vMerge="1">
                  <a:tcPr/>
                </a:tc>
                <a:tc>
                  <a:txBody>
                    <a:bodyPr/>
                    <a:lstStyle/>
                    <a:p>
                      <a:pPr algn="just">
                        <a:lnSpc>
                          <a:spcPts val="1000"/>
                        </a:lnSpc>
                        <a:spcAft>
                          <a:spcPts val="0"/>
                        </a:spcAft>
                      </a:pPr>
                      <a:r>
                        <a:rPr lang="en-US" sz="900">
                          <a:effectLst/>
                        </a:rPr>
                        <a:t>5.</a:t>
                      </a:r>
                      <a:r>
                        <a:rPr lang="zh-CN" sz="900">
                          <a:effectLst/>
                        </a:rPr>
                        <a:t>属于三类内部事务信息</a:t>
                      </a:r>
                      <a:endParaRPr lang="zh-CN" sz="900">
                        <a:effectLst/>
                        <a:latin typeface="Times New Roman" panose="02020603050405020304" pitchFamily="18" charset="0"/>
                        <a:ea typeface="宋体" panose="02010600030101010101" pitchFamily="2" charset="-122"/>
                      </a:endParaRPr>
                    </a:p>
                  </a:txBody>
                  <a:tcPr marL="62327" marR="62327" marT="0" marB="0" anchor="ctr"/>
                </a:tc>
              </a:tr>
              <a:tr h="162359">
                <a:tc vMerge="1">
                  <a:tcPr/>
                </a:tc>
                <a:tc>
                  <a:txBody>
                    <a:bodyPr/>
                    <a:lstStyle/>
                    <a:p>
                      <a:pPr algn="just">
                        <a:lnSpc>
                          <a:spcPts val="1000"/>
                        </a:lnSpc>
                        <a:spcAft>
                          <a:spcPts val="0"/>
                        </a:spcAft>
                      </a:pPr>
                      <a:r>
                        <a:rPr lang="en-US" sz="900">
                          <a:effectLst/>
                        </a:rPr>
                        <a:t>6.</a:t>
                      </a:r>
                      <a:r>
                        <a:rPr lang="zh-CN" sz="900">
                          <a:effectLst/>
                        </a:rPr>
                        <a:t>属于四类过程性信息</a:t>
                      </a:r>
                      <a:endParaRPr lang="zh-CN" sz="900">
                        <a:effectLst/>
                        <a:latin typeface="Times New Roman" panose="02020603050405020304" pitchFamily="18" charset="0"/>
                        <a:ea typeface="宋体" panose="02010600030101010101" pitchFamily="2" charset="-122"/>
                      </a:endParaRPr>
                    </a:p>
                  </a:txBody>
                  <a:tcPr marL="62327" marR="62327" marT="0" marB="0" anchor="ctr"/>
                </a:tc>
              </a:tr>
              <a:tr h="162359">
                <a:tc vMerge="1">
                  <a:tcPr/>
                </a:tc>
                <a:tc>
                  <a:txBody>
                    <a:bodyPr/>
                    <a:lstStyle/>
                    <a:p>
                      <a:pPr algn="just">
                        <a:lnSpc>
                          <a:spcPts val="1000"/>
                        </a:lnSpc>
                        <a:spcAft>
                          <a:spcPts val="0"/>
                        </a:spcAft>
                      </a:pPr>
                      <a:r>
                        <a:rPr lang="en-US" sz="900">
                          <a:effectLst/>
                        </a:rPr>
                        <a:t>7.</a:t>
                      </a:r>
                      <a:r>
                        <a:rPr lang="zh-CN" sz="900">
                          <a:effectLst/>
                        </a:rPr>
                        <a:t>属于行政执法案卷</a:t>
                      </a:r>
                      <a:endParaRPr lang="zh-CN" sz="900">
                        <a:effectLst/>
                        <a:latin typeface="Times New Roman" panose="02020603050405020304" pitchFamily="18" charset="0"/>
                        <a:ea typeface="宋体" panose="02010600030101010101" pitchFamily="2" charset="-122"/>
                      </a:endParaRPr>
                    </a:p>
                  </a:txBody>
                  <a:tcPr marL="62327" marR="62327" marT="0" marB="0" anchor="ctr"/>
                </a:tc>
              </a:tr>
              <a:tr h="162359">
                <a:tc vMerge="1">
                  <a:tcPr/>
                </a:tc>
                <a:tc>
                  <a:txBody>
                    <a:bodyPr/>
                    <a:lstStyle/>
                    <a:p>
                      <a:pPr algn="just">
                        <a:lnSpc>
                          <a:spcPts val="1000"/>
                        </a:lnSpc>
                        <a:spcAft>
                          <a:spcPts val="0"/>
                        </a:spcAft>
                      </a:pPr>
                      <a:r>
                        <a:rPr lang="en-US" sz="900">
                          <a:effectLst/>
                        </a:rPr>
                        <a:t>8.</a:t>
                      </a:r>
                      <a:r>
                        <a:rPr lang="zh-CN" sz="900">
                          <a:effectLst/>
                        </a:rPr>
                        <a:t>属于行政查询事项</a:t>
                      </a:r>
                      <a:endParaRPr lang="zh-CN" sz="900">
                        <a:effectLst/>
                        <a:latin typeface="Times New Roman" panose="02020603050405020304" pitchFamily="18" charset="0"/>
                        <a:ea typeface="宋体" panose="02010600030101010101" pitchFamily="2" charset="-122"/>
                      </a:endParaRPr>
                    </a:p>
                  </a:txBody>
                  <a:tcPr marL="62327" marR="62327" marT="0" marB="0" anchor="ctr"/>
                </a:tc>
              </a:tr>
              <a:tr h="295247">
                <a:tc rowSpan="3">
                  <a:txBody>
                    <a:bodyPr/>
                    <a:lstStyle/>
                    <a:p>
                      <a:pPr algn="just">
                        <a:lnSpc>
                          <a:spcPts val="1000"/>
                        </a:lnSpc>
                        <a:spcAft>
                          <a:spcPts val="0"/>
                        </a:spcAft>
                      </a:pPr>
                      <a:r>
                        <a:rPr lang="zh-CN" sz="900">
                          <a:effectLst/>
                        </a:rPr>
                        <a:t>（四）无法提供</a:t>
                      </a:r>
                      <a:endParaRPr lang="zh-CN" sz="900">
                        <a:effectLst/>
                        <a:latin typeface="Times New Roman" panose="02020603050405020304" pitchFamily="18" charset="0"/>
                        <a:ea typeface="宋体" panose="02010600030101010101" pitchFamily="2" charset="-122"/>
                      </a:endParaRPr>
                    </a:p>
                  </a:txBody>
                  <a:tcPr marL="62327" marR="62327" marT="0" marB="0" anchor="ctr"/>
                </a:tc>
                <a:tc>
                  <a:txBody>
                    <a:bodyPr/>
                    <a:lstStyle/>
                    <a:p>
                      <a:pPr algn="just">
                        <a:lnSpc>
                          <a:spcPts val="1000"/>
                        </a:lnSpc>
                        <a:spcAft>
                          <a:spcPts val="0"/>
                        </a:spcAft>
                      </a:pPr>
                      <a:r>
                        <a:rPr lang="en-US" sz="900">
                          <a:effectLst/>
                        </a:rPr>
                        <a:t>1.</a:t>
                      </a:r>
                      <a:r>
                        <a:rPr lang="zh-CN" sz="900">
                          <a:effectLst/>
                        </a:rPr>
                        <a:t>本机关不掌握相关政府信息</a:t>
                      </a:r>
                      <a:endParaRPr lang="zh-CN" sz="900">
                        <a:effectLst/>
                        <a:latin typeface="Times New Roman" panose="02020603050405020304" pitchFamily="18" charset="0"/>
                        <a:ea typeface="宋体" panose="02010600030101010101" pitchFamily="2" charset="-122"/>
                      </a:endParaRPr>
                    </a:p>
                  </a:txBody>
                  <a:tcPr marL="62327" marR="62327" marT="0" marB="0" anchor="ctr"/>
                </a:tc>
              </a:tr>
              <a:tr h="162359">
                <a:tc vMerge="1">
                  <a:tcPr/>
                </a:tc>
                <a:tc>
                  <a:txBody>
                    <a:bodyPr/>
                    <a:lstStyle/>
                    <a:p>
                      <a:pPr algn="just">
                        <a:lnSpc>
                          <a:spcPts val="1000"/>
                        </a:lnSpc>
                        <a:spcAft>
                          <a:spcPts val="0"/>
                        </a:spcAft>
                      </a:pPr>
                      <a:r>
                        <a:rPr lang="en-US" sz="900">
                          <a:effectLst/>
                        </a:rPr>
                        <a:t>2.</a:t>
                      </a:r>
                      <a:r>
                        <a:rPr lang="zh-CN" sz="900">
                          <a:effectLst/>
                        </a:rPr>
                        <a:t>没有现成信息需要另行制作</a:t>
                      </a:r>
                      <a:endParaRPr lang="zh-CN" sz="900">
                        <a:effectLst/>
                        <a:latin typeface="Times New Roman" panose="02020603050405020304" pitchFamily="18" charset="0"/>
                        <a:ea typeface="宋体" panose="02010600030101010101" pitchFamily="2" charset="-122"/>
                      </a:endParaRPr>
                    </a:p>
                  </a:txBody>
                  <a:tcPr marL="62327" marR="62327" marT="0" marB="0" anchor="ctr"/>
                </a:tc>
              </a:tr>
              <a:tr h="162359">
                <a:tc vMerge="1">
                  <a:tcPr/>
                </a:tc>
                <a:tc>
                  <a:txBody>
                    <a:bodyPr/>
                    <a:lstStyle/>
                    <a:p>
                      <a:pPr algn="just">
                        <a:lnSpc>
                          <a:spcPts val="1000"/>
                        </a:lnSpc>
                        <a:spcAft>
                          <a:spcPts val="0"/>
                        </a:spcAft>
                      </a:pPr>
                      <a:r>
                        <a:rPr lang="en-US" sz="900">
                          <a:effectLst/>
                        </a:rPr>
                        <a:t>3.</a:t>
                      </a:r>
                      <a:r>
                        <a:rPr lang="zh-CN" sz="900">
                          <a:effectLst/>
                        </a:rPr>
                        <a:t>补正后申请内容仍不明确</a:t>
                      </a:r>
                      <a:endParaRPr lang="zh-CN" sz="900">
                        <a:effectLst/>
                        <a:latin typeface="Times New Roman" panose="02020603050405020304" pitchFamily="18" charset="0"/>
                        <a:ea typeface="宋体" panose="02010600030101010101" pitchFamily="2" charset="-122"/>
                      </a:endParaRPr>
                    </a:p>
                  </a:txBody>
                  <a:tcPr marL="62327" marR="62327" marT="0" marB="0" anchor="ctr"/>
                </a:tc>
              </a:tr>
              <a:tr h="234084">
                <a:tc rowSpan="5">
                  <a:txBody>
                    <a:bodyPr/>
                    <a:lstStyle/>
                    <a:p>
                      <a:pPr algn="just">
                        <a:lnSpc>
                          <a:spcPts val="1000"/>
                        </a:lnSpc>
                        <a:spcAft>
                          <a:spcPts val="0"/>
                        </a:spcAft>
                      </a:pPr>
                      <a:r>
                        <a:rPr lang="zh-CN" sz="900">
                          <a:effectLst/>
                        </a:rPr>
                        <a:t>（五）不予处理</a:t>
                      </a:r>
                      <a:endParaRPr lang="zh-CN" sz="900">
                        <a:effectLst/>
                        <a:latin typeface="Times New Roman" panose="02020603050405020304" pitchFamily="18" charset="0"/>
                        <a:ea typeface="宋体" panose="02010600030101010101" pitchFamily="2" charset="-122"/>
                      </a:endParaRPr>
                    </a:p>
                  </a:txBody>
                  <a:tcPr marL="62327" marR="62327" marT="0" marB="0" anchor="ctr"/>
                </a:tc>
                <a:tc>
                  <a:txBody>
                    <a:bodyPr/>
                    <a:lstStyle/>
                    <a:p>
                      <a:pPr algn="just">
                        <a:lnSpc>
                          <a:spcPts val="1000"/>
                        </a:lnSpc>
                        <a:spcAft>
                          <a:spcPts val="0"/>
                        </a:spcAft>
                      </a:pPr>
                      <a:r>
                        <a:rPr lang="en-US" sz="900" dirty="0">
                          <a:effectLst/>
                        </a:rPr>
                        <a:t>1.</a:t>
                      </a:r>
                      <a:r>
                        <a:rPr lang="zh-CN" sz="900" dirty="0">
                          <a:effectLst/>
                        </a:rPr>
                        <a:t>信访举报投诉类申请</a:t>
                      </a:r>
                      <a:endParaRPr lang="zh-CN" sz="900" dirty="0">
                        <a:effectLst/>
                        <a:latin typeface="Times New Roman" panose="02020603050405020304" pitchFamily="18" charset="0"/>
                        <a:ea typeface="宋体" panose="02010600030101010101" pitchFamily="2" charset="-122"/>
                      </a:endParaRPr>
                    </a:p>
                  </a:txBody>
                  <a:tcPr marL="62327" marR="62327" marT="0" marB="0" anchor="ctr"/>
                </a:tc>
              </a:tr>
              <a:tr h="162359">
                <a:tc vMerge="1">
                  <a:tcPr/>
                </a:tc>
                <a:tc>
                  <a:txBody>
                    <a:bodyPr/>
                    <a:lstStyle/>
                    <a:p>
                      <a:pPr algn="just">
                        <a:lnSpc>
                          <a:spcPts val="1000"/>
                        </a:lnSpc>
                        <a:spcAft>
                          <a:spcPts val="0"/>
                        </a:spcAft>
                      </a:pPr>
                      <a:r>
                        <a:rPr lang="en-US" sz="900" dirty="0">
                          <a:effectLst/>
                        </a:rPr>
                        <a:t>2.</a:t>
                      </a:r>
                      <a:r>
                        <a:rPr lang="zh-CN" sz="900" dirty="0">
                          <a:effectLst/>
                        </a:rPr>
                        <a:t>重复申请</a:t>
                      </a:r>
                      <a:endParaRPr lang="zh-CN" sz="900" dirty="0">
                        <a:effectLst/>
                        <a:latin typeface="Times New Roman" panose="02020603050405020304" pitchFamily="18" charset="0"/>
                        <a:ea typeface="宋体" panose="02010600030101010101" pitchFamily="2" charset="-122"/>
                      </a:endParaRPr>
                    </a:p>
                  </a:txBody>
                  <a:tcPr marL="62327" marR="62327" marT="0" marB="0" anchor="ctr"/>
                </a:tc>
              </a:tr>
              <a:tr h="162359">
                <a:tc vMerge="1">
                  <a:tcPr/>
                </a:tc>
                <a:tc>
                  <a:txBody>
                    <a:bodyPr/>
                    <a:lstStyle/>
                    <a:p>
                      <a:pPr algn="just">
                        <a:lnSpc>
                          <a:spcPts val="1000"/>
                        </a:lnSpc>
                        <a:spcAft>
                          <a:spcPts val="0"/>
                        </a:spcAft>
                      </a:pPr>
                      <a:r>
                        <a:rPr lang="en-US" sz="900">
                          <a:effectLst/>
                        </a:rPr>
                        <a:t>3.</a:t>
                      </a:r>
                      <a:r>
                        <a:rPr lang="zh-CN" sz="900">
                          <a:effectLst/>
                        </a:rPr>
                        <a:t>要求提供公开出版物</a:t>
                      </a:r>
                      <a:endParaRPr lang="zh-CN" sz="900">
                        <a:effectLst/>
                        <a:latin typeface="Times New Roman" panose="02020603050405020304" pitchFamily="18" charset="0"/>
                        <a:ea typeface="宋体" panose="02010600030101010101" pitchFamily="2" charset="-122"/>
                      </a:endParaRPr>
                    </a:p>
                  </a:txBody>
                  <a:tcPr marL="62327" marR="62327" marT="0" marB="0" anchor="ctr"/>
                </a:tc>
              </a:tr>
              <a:tr h="162359">
                <a:tc vMerge="1">
                  <a:tcPr/>
                </a:tc>
                <a:tc>
                  <a:txBody>
                    <a:bodyPr/>
                    <a:lstStyle/>
                    <a:p>
                      <a:pPr algn="just">
                        <a:lnSpc>
                          <a:spcPts val="1000"/>
                        </a:lnSpc>
                        <a:spcAft>
                          <a:spcPts val="0"/>
                        </a:spcAft>
                      </a:pPr>
                      <a:r>
                        <a:rPr lang="en-US" sz="900">
                          <a:effectLst/>
                        </a:rPr>
                        <a:t>4.</a:t>
                      </a:r>
                      <a:r>
                        <a:rPr lang="zh-CN" sz="900">
                          <a:effectLst/>
                        </a:rPr>
                        <a:t>无正当理由大量反复申请</a:t>
                      </a:r>
                      <a:endParaRPr lang="zh-CN" sz="900">
                        <a:effectLst/>
                        <a:latin typeface="Times New Roman" panose="02020603050405020304" pitchFamily="18" charset="0"/>
                        <a:ea typeface="宋体" panose="02010600030101010101" pitchFamily="2" charset="-122"/>
                      </a:endParaRPr>
                    </a:p>
                  </a:txBody>
                  <a:tcPr marL="62327" marR="62327" marT="0" marB="0" anchor="ctr"/>
                </a:tc>
              </a:tr>
              <a:tr h="174328">
                <a:tc vMerge="1">
                  <a:tcPr/>
                </a:tc>
                <a:tc>
                  <a:txBody>
                    <a:bodyPr/>
                    <a:lstStyle/>
                    <a:p>
                      <a:pPr algn="just">
                        <a:lnSpc>
                          <a:spcPts val="1500"/>
                        </a:lnSpc>
                        <a:spcAft>
                          <a:spcPts val="0"/>
                        </a:spcAft>
                      </a:pPr>
                      <a:r>
                        <a:rPr lang="en-US" sz="900" dirty="0">
                          <a:effectLst/>
                        </a:rPr>
                        <a:t>5.</a:t>
                      </a:r>
                      <a:r>
                        <a:rPr lang="zh-CN" sz="900" dirty="0">
                          <a:effectLst/>
                        </a:rPr>
                        <a:t>要求行政机关确认或重新出具已获取信息</a:t>
                      </a:r>
                      <a:endParaRPr lang="zh-CN" sz="900" dirty="0">
                        <a:effectLst/>
                        <a:latin typeface="Times New Roman" panose="02020603050405020304" pitchFamily="18" charset="0"/>
                        <a:ea typeface="宋体" panose="02010600030101010101" pitchFamily="2" charset="-122"/>
                      </a:endParaRPr>
                    </a:p>
                  </a:txBody>
                  <a:tcPr marL="62327" marR="62327" marT="0" marB="0" anchor="ctr"/>
                </a:tc>
              </a:tr>
              <a:tr h="207581">
                <a:tc rowSpan="3">
                  <a:txBody>
                    <a:bodyPr/>
                    <a:lstStyle/>
                    <a:p>
                      <a:pPr algn="just">
                        <a:lnSpc>
                          <a:spcPts val="1500"/>
                        </a:lnSpc>
                        <a:spcAft>
                          <a:spcPts val="0"/>
                        </a:spcAft>
                      </a:pPr>
                      <a:r>
                        <a:rPr lang="zh-CN" sz="900" dirty="0">
                          <a:effectLst/>
                        </a:rPr>
                        <a:t>（六）其他处理</a:t>
                      </a:r>
                      <a:endParaRPr lang="zh-CN" sz="900" dirty="0">
                        <a:effectLst/>
                        <a:latin typeface="Times New Roman" panose="02020603050405020304" pitchFamily="18" charset="0"/>
                        <a:ea typeface="宋体" panose="02010600030101010101" pitchFamily="2" charset="-122"/>
                      </a:endParaRPr>
                    </a:p>
                  </a:txBody>
                  <a:tcPr marL="62327" marR="62327" marT="0" marB="0" anchor="ctr"/>
                </a:tc>
                <a:tc>
                  <a:txBody>
                    <a:bodyPr/>
                    <a:lstStyle/>
                    <a:p>
                      <a:pPr algn="just">
                        <a:lnSpc>
                          <a:spcPts val="1500"/>
                        </a:lnSpc>
                        <a:spcAft>
                          <a:spcPts val="0"/>
                        </a:spcAft>
                      </a:pPr>
                      <a:r>
                        <a:rPr lang="en-US" sz="900">
                          <a:effectLst/>
                        </a:rPr>
                        <a:t>1.</a:t>
                      </a:r>
                      <a:r>
                        <a:rPr lang="zh-CN" sz="900">
                          <a:effectLst/>
                        </a:rPr>
                        <a:t>申请人无正当理由逾期不补正、行政机关不再处理其政府信息公开申请</a:t>
                      </a:r>
                      <a:endParaRPr lang="zh-CN" sz="900">
                        <a:effectLst/>
                        <a:latin typeface="Times New Roman" panose="02020603050405020304" pitchFamily="18" charset="0"/>
                        <a:ea typeface="宋体" panose="02010600030101010101" pitchFamily="2" charset="-122"/>
                      </a:endParaRPr>
                    </a:p>
                  </a:txBody>
                  <a:tcPr marL="0" marR="0" marT="0" marB="0" anchor="ctr"/>
                </a:tc>
              </a:tr>
              <a:tr h="201169">
                <a:tc vMerge="1">
                  <a:tcPr/>
                </a:tc>
                <a:tc>
                  <a:txBody>
                    <a:bodyPr/>
                    <a:lstStyle/>
                    <a:p>
                      <a:pPr algn="just">
                        <a:lnSpc>
                          <a:spcPts val="1500"/>
                        </a:lnSpc>
                        <a:spcAft>
                          <a:spcPts val="0"/>
                        </a:spcAft>
                      </a:pPr>
                      <a:r>
                        <a:rPr lang="en-US" sz="900">
                          <a:effectLst/>
                        </a:rPr>
                        <a:t>2.</a:t>
                      </a:r>
                      <a:r>
                        <a:rPr lang="zh-CN" sz="900">
                          <a:effectLst/>
                        </a:rPr>
                        <a:t>申请人逾期未按收费通知要求缴纳费用、行政机关不再处理其政府信息公开申请</a:t>
                      </a:r>
                      <a:endParaRPr lang="zh-CN" sz="900">
                        <a:effectLst/>
                        <a:latin typeface="Times New Roman" panose="02020603050405020304" pitchFamily="18" charset="0"/>
                        <a:ea typeface="宋体" panose="02010600030101010101" pitchFamily="2" charset="-122"/>
                      </a:endParaRPr>
                    </a:p>
                  </a:txBody>
                  <a:tcPr marL="0" marR="0" marT="0" marB="0" anchor="ctr"/>
                </a:tc>
              </a:tr>
              <a:tr h="176823">
                <a:tc vMerge="1">
                  <a:tcPr/>
                </a:tc>
                <a:tc>
                  <a:txBody>
                    <a:bodyPr/>
                    <a:lstStyle/>
                    <a:p>
                      <a:pPr algn="just">
                        <a:lnSpc>
                          <a:spcPts val="1500"/>
                        </a:lnSpc>
                        <a:spcAft>
                          <a:spcPts val="0"/>
                        </a:spcAft>
                      </a:pPr>
                      <a:r>
                        <a:rPr lang="en-US" sz="900">
                          <a:effectLst/>
                        </a:rPr>
                        <a:t>3.</a:t>
                      </a:r>
                      <a:r>
                        <a:rPr lang="zh-CN" sz="900">
                          <a:effectLst/>
                        </a:rPr>
                        <a:t>其他</a:t>
                      </a:r>
                      <a:endParaRPr lang="zh-CN" sz="900">
                        <a:effectLst/>
                        <a:latin typeface="Times New Roman" panose="02020603050405020304" pitchFamily="18" charset="0"/>
                        <a:ea typeface="宋体" panose="02010600030101010101" pitchFamily="2" charset="-122"/>
                      </a:endParaRPr>
                    </a:p>
                  </a:txBody>
                  <a:tcPr marL="0" marR="0" marT="0" marB="0" anchor="ctr"/>
                </a:tc>
              </a:tr>
              <a:tr h="177022">
                <a:tc gridSpan="2">
                  <a:txBody>
                    <a:bodyPr/>
                    <a:lstStyle/>
                    <a:p>
                      <a:pPr algn="just">
                        <a:lnSpc>
                          <a:spcPts val="1500"/>
                        </a:lnSpc>
                        <a:spcAft>
                          <a:spcPts val="0"/>
                        </a:spcAft>
                      </a:pPr>
                      <a:r>
                        <a:rPr lang="zh-CN" sz="900" dirty="0">
                          <a:effectLst/>
                        </a:rPr>
                        <a:t>（七）总计</a:t>
                      </a:r>
                      <a:endParaRPr lang="zh-CN" sz="900" dirty="0">
                        <a:effectLst/>
                        <a:latin typeface="Times New Roman" panose="02020603050405020304" pitchFamily="18" charset="0"/>
                        <a:ea typeface="宋体" panose="02010600030101010101" pitchFamily="2" charset="-122"/>
                      </a:endParaRPr>
                    </a:p>
                  </a:txBody>
                  <a:tcPr marL="62327" marR="62327" marT="0" marB="0" anchor="ctr"/>
                </a:tc>
                <a:tc hMerge="1">
                  <a:tcPr/>
                </a:tc>
              </a:tr>
            </a:tbl>
          </a:graphicData>
        </a:graphic>
      </p:graphicFrame>
      <p:graphicFrame>
        <p:nvGraphicFramePr>
          <p:cNvPr id="36" name="表格 35"/>
          <p:cNvGraphicFramePr>
            <a:graphicFrameLocks noGrp="1"/>
          </p:cNvGraphicFramePr>
          <p:nvPr/>
        </p:nvGraphicFramePr>
        <p:xfrm>
          <a:off x="639874" y="6373204"/>
          <a:ext cx="5973487" cy="173038"/>
        </p:xfrm>
        <a:graphic>
          <a:graphicData uri="http://schemas.openxmlformats.org/drawingml/2006/table">
            <a:tbl>
              <a:tblPr firstRow="1" firstCol="1" bandRow="1">
                <a:tableStyleId>{C4B1156A-380E-4F78-BDF5-A606A8083BF9}</a:tableStyleId>
              </a:tblPr>
              <a:tblGrid>
                <a:gridCol w="5973487"/>
              </a:tblGrid>
              <a:tr h="0">
                <a:tc>
                  <a:txBody>
                    <a:bodyPr/>
                    <a:lstStyle/>
                    <a:p>
                      <a:pPr algn="just">
                        <a:lnSpc>
                          <a:spcPts val="1500"/>
                        </a:lnSpc>
                        <a:spcAft>
                          <a:spcPts val="0"/>
                        </a:spcAft>
                      </a:pPr>
                      <a:r>
                        <a:rPr lang="zh-CN" sz="1000" dirty="0">
                          <a:effectLst/>
                        </a:rPr>
                        <a:t>四、结转下年度继续办理</a:t>
                      </a:r>
                      <a:endParaRPr lang="zh-CN" sz="10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graphicFrame>
        <p:nvGraphicFramePr>
          <p:cNvPr id="38" name="表格 37"/>
          <p:cNvGraphicFramePr>
            <a:graphicFrameLocks noGrp="1"/>
          </p:cNvGraphicFramePr>
          <p:nvPr/>
        </p:nvGraphicFramePr>
        <p:xfrm>
          <a:off x="631180" y="2265181"/>
          <a:ext cx="252688" cy="4108023"/>
        </p:xfrm>
        <a:graphic>
          <a:graphicData uri="http://schemas.openxmlformats.org/drawingml/2006/table">
            <a:tbl>
              <a:tblPr firstRow="1" firstCol="1" bandRow="1">
                <a:tableStyleId>{C4B1156A-380E-4F78-BDF5-A606A8083BF9}</a:tableStyleId>
              </a:tblPr>
              <a:tblGrid>
                <a:gridCol w="252688"/>
              </a:tblGrid>
              <a:tr h="4108023">
                <a:tc>
                  <a:txBody>
                    <a:bodyPr/>
                    <a:lstStyle/>
                    <a:p>
                      <a:pPr algn="just">
                        <a:spcAft>
                          <a:spcPts val="900"/>
                        </a:spcAft>
                      </a:pPr>
                      <a:r>
                        <a:rPr lang="zh-CN" sz="1000" dirty="0">
                          <a:effectLst/>
                        </a:rPr>
                        <a:t>三、本年度办理结果</a:t>
                      </a:r>
                      <a:endParaRPr lang="zh-CN" sz="10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28188" y="2921169"/>
            <a:ext cx="4138864" cy="10147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FFFFFF"/>
                </a:solidFill>
                <a:effectLst>
                  <a:reflection blurRad="6350" stA="20000" endPos="40000" dir="5400000" sy="-100000" algn="bl" rotWithShape="0"/>
                </a:effectLst>
                <a:uLnTx/>
                <a:uFillTx/>
                <a:latin typeface="微软雅黑" panose="020B0503020204020204" charset="-122"/>
                <a:ea typeface="微软雅黑" panose="020B0503020204020204" charset="-122"/>
                <a:cs typeface="+mn-cs"/>
              </a:rPr>
              <a:t>Part Four</a:t>
            </a:r>
            <a:endParaRPr kumimoji="0" lang="en-US" altLang="zh-CN" sz="6000" b="1" i="0" u="none" strike="noStrike" kern="1200" cap="none" spc="0" normalizeH="0" baseline="0" noProof="0" dirty="0">
              <a:ln>
                <a:noFill/>
              </a:ln>
              <a:solidFill>
                <a:srgbClr val="FFFFFF"/>
              </a:solidFill>
              <a:effectLst>
                <a:reflection blurRad="6350" stA="20000" endPos="40000" dir="5400000" sy="-100000" algn="bl" rotWithShape="0"/>
              </a:effectLst>
              <a:uLnTx/>
              <a:uFillTx/>
              <a:latin typeface="微软雅黑" panose="020B0503020204020204" charset="-122"/>
              <a:ea typeface="微软雅黑" panose="020B0503020204020204" charset="-122"/>
              <a:cs typeface="+mn-cs"/>
            </a:endParaRPr>
          </a:p>
        </p:txBody>
      </p:sp>
      <p:sp>
        <p:nvSpPr>
          <p:cNvPr id="5" name="文本框 4"/>
          <p:cNvSpPr txBox="1"/>
          <p:nvPr/>
        </p:nvSpPr>
        <p:spPr>
          <a:xfrm>
            <a:off x="5309939" y="2566035"/>
            <a:ext cx="639755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四、政府信息公开行政复议、行政诉讼情况</a:t>
            </a:r>
            <a:endParaRPr kumimoji="0" lang="zh-CN" altLang="en-US" sz="4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5000" decel="75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accel="25000" decel="75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1+#ppt_w/2"/>
                                          </p:val>
                                        </p:tav>
                                        <p:tav tm="100000">
                                          <p:val>
                                            <p:strVal val="#ppt_x"/>
                                          </p:val>
                                        </p:tav>
                                      </p:tavLst>
                                    </p:anim>
                                    <p:anim calcmode="lin" valueType="num">
                                      <p:cBhvr additive="base">
                                        <p:cTn id="13"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801350" y="5020218"/>
            <a:ext cx="1390650" cy="1837781"/>
            <a:chOff x="10451038" y="4717690"/>
            <a:chExt cx="1401072" cy="1851554"/>
          </a:xfrm>
        </p:grpSpPr>
        <p:sp>
          <p:nvSpPr>
            <p:cNvPr id="3" name="Freeform 238"/>
            <p:cNvSpPr/>
            <p:nvPr/>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 name="Freeform 239"/>
            <p:cNvSpPr/>
            <p:nvPr/>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 name="Freeform 240"/>
            <p:cNvSpPr/>
            <p:nvPr/>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 name="Freeform 241"/>
            <p:cNvSpPr/>
            <p:nvPr/>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 name="Freeform 242"/>
            <p:cNvSpPr/>
            <p:nvPr/>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 name="Freeform 243"/>
            <p:cNvSpPr/>
            <p:nvPr/>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 name="Freeform 244"/>
            <p:cNvSpPr/>
            <p:nvPr/>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 name="Freeform 245"/>
            <p:cNvSpPr/>
            <p:nvPr/>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 name="Freeform 246"/>
            <p:cNvSpPr/>
            <p:nvPr/>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nvGrpSpPr>
          <p:cNvPr id="27" name="组合 26"/>
          <p:cNvGrpSpPr/>
          <p:nvPr/>
        </p:nvGrpSpPr>
        <p:grpSpPr>
          <a:xfrm>
            <a:off x="171450" y="247650"/>
            <a:ext cx="7352149" cy="632623"/>
            <a:chOff x="228600" y="209550"/>
            <a:chExt cx="7352149" cy="632623"/>
          </a:xfrm>
        </p:grpSpPr>
        <p:sp>
          <p:nvSpPr>
            <p:cNvPr id="20" name="平行四边形 19"/>
            <p:cNvSpPr/>
            <p:nvPr/>
          </p:nvSpPr>
          <p:spPr>
            <a:xfrm flipH="1" flipV="1">
              <a:off x="228600" y="209550"/>
              <a:ext cx="838200" cy="630226"/>
            </a:xfrm>
            <a:prstGeom prst="parallelogram">
              <a:avLst>
                <a:gd name="adj" fmla="val 56250"/>
              </a:avLst>
            </a:prstGeom>
            <a:gradFill>
              <a:gsLst>
                <a:gs pos="43000">
                  <a:srgbClr val="7E99EF">
                    <a:alpha val="64000"/>
                  </a:srgbClr>
                </a:gs>
                <a:gs pos="0">
                  <a:srgbClr val="325DE6"/>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6" name="矩形 25"/>
            <p:cNvSpPr/>
            <p:nvPr/>
          </p:nvSpPr>
          <p:spPr>
            <a:xfrm>
              <a:off x="830699" y="320203"/>
              <a:ext cx="6750050" cy="5219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04 </a:t>
              </a:r>
              <a:r>
                <a:rPr kumimoji="0"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政府信息公开行政复议、行政诉讼情况</a:t>
              </a:r>
              <a:endParaRPr kumimoji="0"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endParaRPr>
            </a:p>
          </p:txBody>
        </p:sp>
      </p:grpSp>
      <p:graphicFrame>
        <p:nvGraphicFramePr>
          <p:cNvPr id="13" name="表格 12"/>
          <p:cNvGraphicFramePr>
            <a:graphicFrameLocks noGrp="1"/>
          </p:cNvGraphicFramePr>
          <p:nvPr/>
        </p:nvGraphicFramePr>
        <p:xfrm>
          <a:off x="671514" y="1728788"/>
          <a:ext cx="10815636" cy="3280876"/>
        </p:xfrm>
        <a:graphic>
          <a:graphicData uri="http://schemas.openxmlformats.org/drawingml/2006/table">
            <a:tbl>
              <a:tblPr firstRow="1" firstCol="1" bandRow="1">
                <a:tableStyleId>{C4B1156A-380E-4F78-BDF5-A606A8083BF9}</a:tableStyleId>
              </a:tblPr>
              <a:tblGrid>
                <a:gridCol w="773994"/>
                <a:gridCol w="740602"/>
                <a:gridCol w="715557"/>
                <a:gridCol w="704822"/>
                <a:gridCol w="549785"/>
                <a:gridCol w="773994"/>
                <a:gridCol w="775186"/>
                <a:gridCol w="775186"/>
                <a:gridCol w="758490"/>
                <a:gridCol w="775186"/>
                <a:gridCol w="775186"/>
                <a:gridCol w="775186"/>
                <a:gridCol w="775186"/>
                <a:gridCol w="661889"/>
                <a:gridCol w="485387"/>
              </a:tblGrid>
              <a:tr h="383675">
                <a:tc gridSpan="5">
                  <a:txBody>
                    <a:bodyPr/>
                    <a:lstStyle/>
                    <a:p>
                      <a:pPr algn="ctr">
                        <a:lnSpc>
                          <a:spcPts val="1700"/>
                        </a:lnSpc>
                        <a:spcAft>
                          <a:spcPts val="0"/>
                        </a:spcAft>
                      </a:pPr>
                      <a:r>
                        <a:rPr lang="zh-CN" sz="1050" dirty="0">
                          <a:effectLst/>
                        </a:rPr>
                        <a:t>行政复议</a:t>
                      </a:r>
                      <a:endParaRPr lang="zh-CN" sz="1000" dirty="0">
                        <a:effectLst/>
                        <a:latin typeface="Times New Roman" panose="02020603050405020304" pitchFamily="18" charset="0"/>
                        <a:ea typeface="宋体" panose="02010600030101010101" pitchFamily="2" charset="-122"/>
                      </a:endParaRPr>
                    </a:p>
                  </a:txBody>
                  <a:tcPr marL="68580" marR="68580" marT="0" marB="0" anchor="ctr"/>
                </a:tc>
                <a:tc hMerge="1">
                  <a:tcPr/>
                </a:tc>
                <a:tc hMerge="1">
                  <a:tcPr/>
                </a:tc>
                <a:tc hMerge="1">
                  <a:tcPr/>
                </a:tc>
                <a:tc hMerge="1">
                  <a:tcPr/>
                </a:tc>
                <a:tc gridSpan="10">
                  <a:txBody>
                    <a:bodyPr/>
                    <a:lstStyle/>
                    <a:p>
                      <a:pPr algn="ctr">
                        <a:lnSpc>
                          <a:spcPts val="1700"/>
                        </a:lnSpc>
                        <a:spcAft>
                          <a:spcPts val="0"/>
                        </a:spcAft>
                      </a:pPr>
                      <a:r>
                        <a:rPr lang="zh-CN" sz="1050">
                          <a:effectLst/>
                        </a:rPr>
                        <a:t>行政诉讼</a:t>
                      </a:r>
                      <a:endParaRPr lang="zh-CN" sz="1000">
                        <a:effectLst/>
                        <a:latin typeface="Times New Roman" panose="02020603050405020304" pitchFamily="18" charset="0"/>
                        <a:ea typeface="宋体" panose="02010600030101010101" pitchFamily="2" charset="-122"/>
                      </a:endParaRPr>
                    </a:p>
                  </a:txBody>
                  <a:tcPr marL="68580" marR="68580" marT="0" marB="0" anchor="ctr"/>
                </a:tc>
                <a:tc hMerge="1">
                  <a:tcPr/>
                </a:tc>
                <a:tc hMerge="1">
                  <a:tcPr/>
                </a:tc>
                <a:tc hMerge="1">
                  <a:tcPr/>
                </a:tc>
                <a:tc hMerge="1">
                  <a:tcPr/>
                </a:tc>
                <a:tc hMerge="1">
                  <a:tcPr/>
                </a:tc>
                <a:tc hMerge="1">
                  <a:tcPr/>
                </a:tc>
                <a:tc hMerge="1">
                  <a:tcPr/>
                </a:tc>
                <a:tc hMerge="1">
                  <a:tcPr/>
                </a:tc>
                <a:tc hMerge="1">
                  <a:tcPr/>
                </a:tc>
              </a:tr>
              <a:tr h="383675">
                <a:tc rowSpan="2">
                  <a:txBody>
                    <a:bodyPr/>
                    <a:lstStyle/>
                    <a:p>
                      <a:pPr algn="ctr">
                        <a:lnSpc>
                          <a:spcPts val="1700"/>
                        </a:lnSpc>
                        <a:spcAft>
                          <a:spcPts val="0"/>
                        </a:spcAft>
                      </a:pPr>
                      <a:r>
                        <a:rPr lang="zh-CN" sz="1050">
                          <a:effectLst/>
                        </a:rPr>
                        <a:t>结果维持</a:t>
                      </a:r>
                      <a:endParaRPr lang="zh-CN" sz="1000">
                        <a:effectLst/>
                        <a:latin typeface="Times New Roman" panose="02020603050405020304" pitchFamily="18" charset="0"/>
                        <a:ea typeface="宋体" panose="02010600030101010101" pitchFamily="2" charset="-122"/>
                      </a:endParaRPr>
                    </a:p>
                  </a:txBody>
                  <a:tcPr marL="68580" marR="68580" marT="0" marB="0" anchor="ctr"/>
                </a:tc>
                <a:tc rowSpan="2">
                  <a:txBody>
                    <a:bodyPr/>
                    <a:lstStyle/>
                    <a:p>
                      <a:pPr algn="ctr">
                        <a:lnSpc>
                          <a:spcPts val="1700"/>
                        </a:lnSpc>
                        <a:spcAft>
                          <a:spcPts val="0"/>
                        </a:spcAft>
                      </a:pPr>
                      <a:r>
                        <a:rPr lang="zh-CN" sz="1050">
                          <a:effectLst/>
                        </a:rPr>
                        <a:t>结果</a:t>
                      </a:r>
                      <a:endParaRPr lang="zh-CN" sz="1000">
                        <a:effectLst/>
                      </a:endParaRPr>
                    </a:p>
                    <a:p>
                      <a:pPr algn="ctr">
                        <a:lnSpc>
                          <a:spcPts val="1700"/>
                        </a:lnSpc>
                        <a:spcAft>
                          <a:spcPts val="0"/>
                        </a:spcAft>
                      </a:pPr>
                      <a:r>
                        <a:rPr lang="zh-CN" sz="1050">
                          <a:effectLst/>
                        </a:rPr>
                        <a:t>纠正</a:t>
                      </a:r>
                      <a:endParaRPr lang="zh-CN" sz="1000">
                        <a:effectLst/>
                        <a:latin typeface="Times New Roman" panose="02020603050405020304" pitchFamily="18" charset="0"/>
                        <a:ea typeface="宋体" panose="02010600030101010101" pitchFamily="2" charset="-122"/>
                      </a:endParaRPr>
                    </a:p>
                  </a:txBody>
                  <a:tcPr marL="68580" marR="68580" marT="0" marB="0" anchor="ctr"/>
                </a:tc>
                <a:tc rowSpan="2">
                  <a:txBody>
                    <a:bodyPr/>
                    <a:lstStyle/>
                    <a:p>
                      <a:pPr algn="ctr">
                        <a:lnSpc>
                          <a:spcPts val="1700"/>
                        </a:lnSpc>
                        <a:spcAft>
                          <a:spcPts val="0"/>
                        </a:spcAft>
                      </a:pPr>
                      <a:r>
                        <a:rPr lang="zh-CN" sz="1050">
                          <a:effectLst/>
                        </a:rPr>
                        <a:t>其他</a:t>
                      </a:r>
                      <a:br>
                        <a:rPr lang="en-US" sz="1050">
                          <a:effectLst/>
                        </a:rPr>
                      </a:br>
                      <a:r>
                        <a:rPr lang="zh-CN" sz="1050">
                          <a:effectLst/>
                        </a:rPr>
                        <a:t>结果</a:t>
                      </a:r>
                      <a:endParaRPr lang="zh-CN" sz="1000">
                        <a:effectLst/>
                        <a:latin typeface="Times New Roman" panose="02020603050405020304" pitchFamily="18" charset="0"/>
                        <a:ea typeface="宋体" panose="02010600030101010101" pitchFamily="2" charset="-122"/>
                      </a:endParaRPr>
                    </a:p>
                  </a:txBody>
                  <a:tcPr marL="68580" marR="68580" marT="0" marB="0" anchor="ctr"/>
                </a:tc>
                <a:tc rowSpan="2">
                  <a:txBody>
                    <a:bodyPr/>
                    <a:lstStyle/>
                    <a:p>
                      <a:pPr algn="ctr">
                        <a:lnSpc>
                          <a:spcPts val="1700"/>
                        </a:lnSpc>
                        <a:spcAft>
                          <a:spcPts val="0"/>
                        </a:spcAft>
                      </a:pPr>
                      <a:r>
                        <a:rPr lang="zh-CN" sz="1050">
                          <a:effectLst/>
                        </a:rPr>
                        <a:t>尚未</a:t>
                      </a:r>
                      <a:br>
                        <a:rPr lang="en-US" sz="1050">
                          <a:effectLst/>
                        </a:rPr>
                      </a:br>
                      <a:r>
                        <a:rPr lang="zh-CN" sz="1050">
                          <a:effectLst/>
                        </a:rPr>
                        <a:t>审结</a:t>
                      </a:r>
                      <a:endParaRPr lang="zh-CN" sz="1000">
                        <a:effectLst/>
                        <a:latin typeface="Times New Roman" panose="02020603050405020304" pitchFamily="18" charset="0"/>
                        <a:ea typeface="宋体" panose="02010600030101010101" pitchFamily="2" charset="-122"/>
                      </a:endParaRPr>
                    </a:p>
                  </a:txBody>
                  <a:tcPr marL="68580" marR="68580" marT="0" marB="0" anchor="ctr"/>
                </a:tc>
                <a:tc rowSpan="2">
                  <a:txBody>
                    <a:bodyPr/>
                    <a:lstStyle/>
                    <a:p>
                      <a:pPr algn="ctr">
                        <a:lnSpc>
                          <a:spcPts val="1700"/>
                        </a:lnSpc>
                        <a:spcAft>
                          <a:spcPts val="0"/>
                        </a:spcAft>
                      </a:pPr>
                      <a:r>
                        <a:rPr lang="zh-CN" sz="1050">
                          <a:effectLst/>
                        </a:rPr>
                        <a:t>总计</a:t>
                      </a:r>
                      <a:endParaRPr lang="zh-CN" sz="1000">
                        <a:effectLst/>
                        <a:latin typeface="Times New Roman" panose="02020603050405020304" pitchFamily="18" charset="0"/>
                        <a:ea typeface="宋体" panose="02010600030101010101" pitchFamily="2" charset="-122"/>
                      </a:endParaRPr>
                    </a:p>
                  </a:txBody>
                  <a:tcPr marL="68580" marR="68580" marT="0" marB="0" anchor="ctr"/>
                </a:tc>
                <a:tc gridSpan="5">
                  <a:txBody>
                    <a:bodyPr/>
                    <a:lstStyle/>
                    <a:p>
                      <a:pPr algn="ctr">
                        <a:lnSpc>
                          <a:spcPts val="1700"/>
                        </a:lnSpc>
                        <a:spcAft>
                          <a:spcPts val="0"/>
                        </a:spcAft>
                      </a:pPr>
                      <a:r>
                        <a:rPr lang="zh-CN" sz="1050">
                          <a:effectLst/>
                        </a:rPr>
                        <a:t>未经复议直接起诉</a:t>
                      </a:r>
                      <a:endParaRPr lang="zh-CN" sz="1000">
                        <a:effectLst/>
                        <a:latin typeface="Times New Roman" panose="02020603050405020304" pitchFamily="18" charset="0"/>
                        <a:ea typeface="宋体" panose="02010600030101010101" pitchFamily="2" charset="-122"/>
                      </a:endParaRPr>
                    </a:p>
                  </a:txBody>
                  <a:tcPr marL="68580" marR="68580" marT="0" marB="0" anchor="ctr"/>
                </a:tc>
                <a:tc hMerge="1">
                  <a:tcPr/>
                </a:tc>
                <a:tc hMerge="1">
                  <a:tcPr/>
                </a:tc>
                <a:tc hMerge="1">
                  <a:tcPr/>
                </a:tc>
                <a:tc hMerge="1">
                  <a:tcPr/>
                </a:tc>
                <a:tc gridSpan="5">
                  <a:txBody>
                    <a:bodyPr/>
                    <a:lstStyle/>
                    <a:p>
                      <a:pPr algn="ctr">
                        <a:lnSpc>
                          <a:spcPts val="1700"/>
                        </a:lnSpc>
                        <a:spcAft>
                          <a:spcPts val="0"/>
                        </a:spcAft>
                      </a:pPr>
                      <a:r>
                        <a:rPr lang="zh-CN" sz="1050">
                          <a:effectLst/>
                        </a:rPr>
                        <a:t>复议后起诉</a:t>
                      </a:r>
                      <a:endParaRPr lang="zh-CN" sz="1000">
                        <a:effectLst/>
                        <a:latin typeface="Times New Roman" panose="02020603050405020304" pitchFamily="18" charset="0"/>
                        <a:ea typeface="宋体" panose="02010600030101010101" pitchFamily="2" charset="-122"/>
                      </a:endParaRPr>
                    </a:p>
                  </a:txBody>
                  <a:tcPr marL="68580" marR="68580" marT="0" marB="0" anchor="ctr"/>
                </a:tc>
                <a:tc hMerge="1">
                  <a:tcPr/>
                </a:tc>
                <a:tc hMerge="1">
                  <a:tcPr/>
                </a:tc>
                <a:tc hMerge="1">
                  <a:tcPr/>
                </a:tc>
                <a:tc hMerge="1">
                  <a:tcPr/>
                </a:tc>
              </a:tr>
              <a:tr h="1667628">
                <a:tc vMerge="1">
                  <a:tcPr/>
                </a:tc>
                <a:tc vMerge="1">
                  <a:tcPr/>
                </a:tc>
                <a:tc vMerge="1">
                  <a:tcPr/>
                </a:tc>
                <a:tc vMerge="1">
                  <a:tcPr/>
                </a:tc>
                <a:tc vMerge="1">
                  <a:tcPr/>
                </a:tc>
                <a:tc>
                  <a:txBody>
                    <a:bodyPr/>
                    <a:lstStyle/>
                    <a:p>
                      <a:pPr algn="ctr">
                        <a:lnSpc>
                          <a:spcPts val="1700"/>
                        </a:lnSpc>
                        <a:spcAft>
                          <a:spcPts val="0"/>
                        </a:spcAft>
                      </a:pPr>
                      <a:r>
                        <a:rPr lang="zh-CN" sz="1050">
                          <a:effectLst/>
                        </a:rPr>
                        <a:t>结果</a:t>
                      </a:r>
                      <a:br>
                        <a:rPr lang="en-US" sz="1050">
                          <a:effectLst/>
                        </a:rPr>
                      </a:br>
                      <a:r>
                        <a:rPr lang="zh-CN" sz="1050">
                          <a:effectLst/>
                        </a:rPr>
                        <a:t>维持</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zh-CN" sz="1050">
                          <a:effectLst/>
                        </a:rPr>
                        <a:t>结果</a:t>
                      </a:r>
                      <a:br>
                        <a:rPr lang="en-US" sz="1050">
                          <a:effectLst/>
                        </a:rPr>
                      </a:br>
                      <a:r>
                        <a:rPr lang="zh-CN" sz="1050">
                          <a:effectLst/>
                        </a:rPr>
                        <a:t>纠正</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zh-CN" sz="1050">
                          <a:effectLst/>
                        </a:rPr>
                        <a:t>其他</a:t>
                      </a:r>
                      <a:br>
                        <a:rPr lang="en-US" sz="1050">
                          <a:effectLst/>
                        </a:rPr>
                      </a:br>
                      <a:r>
                        <a:rPr lang="zh-CN" sz="1050">
                          <a:effectLst/>
                        </a:rPr>
                        <a:t>结果</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zh-CN" sz="1050">
                          <a:effectLst/>
                        </a:rPr>
                        <a:t>尚未</a:t>
                      </a:r>
                      <a:br>
                        <a:rPr lang="en-US" sz="1050">
                          <a:effectLst/>
                        </a:rPr>
                      </a:br>
                      <a:r>
                        <a:rPr lang="zh-CN" sz="1050">
                          <a:effectLst/>
                        </a:rPr>
                        <a:t>审结</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zh-CN" sz="1050">
                          <a:effectLst/>
                        </a:rPr>
                        <a:t>总计</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zh-CN" sz="1050">
                          <a:effectLst/>
                        </a:rPr>
                        <a:t>结果</a:t>
                      </a:r>
                      <a:br>
                        <a:rPr lang="en-US" sz="1050">
                          <a:effectLst/>
                        </a:rPr>
                      </a:br>
                      <a:r>
                        <a:rPr lang="zh-CN" sz="1050">
                          <a:effectLst/>
                        </a:rPr>
                        <a:t>维持</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zh-CN" sz="1050">
                          <a:effectLst/>
                        </a:rPr>
                        <a:t>结果</a:t>
                      </a:r>
                      <a:br>
                        <a:rPr lang="en-US" sz="1050">
                          <a:effectLst/>
                        </a:rPr>
                      </a:br>
                      <a:r>
                        <a:rPr lang="zh-CN" sz="1050">
                          <a:effectLst/>
                        </a:rPr>
                        <a:t>纠正</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zh-CN" sz="1050">
                          <a:effectLst/>
                        </a:rPr>
                        <a:t>其他</a:t>
                      </a:r>
                      <a:br>
                        <a:rPr lang="en-US" sz="1050">
                          <a:effectLst/>
                        </a:rPr>
                      </a:br>
                      <a:r>
                        <a:rPr lang="zh-CN" sz="1050">
                          <a:effectLst/>
                        </a:rPr>
                        <a:t>结果</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zh-CN" sz="1050">
                          <a:effectLst/>
                        </a:rPr>
                        <a:t>尚未</a:t>
                      </a:r>
                      <a:br>
                        <a:rPr lang="en-US" sz="1050">
                          <a:effectLst/>
                        </a:rPr>
                      </a:br>
                      <a:r>
                        <a:rPr lang="zh-CN" sz="1050">
                          <a:effectLst/>
                        </a:rPr>
                        <a:t>审结</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zh-CN" sz="1050">
                          <a:effectLst/>
                        </a:rPr>
                        <a:t>总计</a:t>
                      </a:r>
                      <a:endParaRPr lang="zh-CN" sz="1000">
                        <a:effectLst/>
                        <a:latin typeface="Times New Roman" panose="02020603050405020304" pitchFamily="18" charset="0"/>
                        <a:ea typeface="宋体" panose="02010600030101010101" pitchFamily="2" charset="-122"/>
                      </a:endParaRPr>
                    </a:p>
                  </a:txBody>
                  <a:tcPr marL="68580" marR="68580" marT="0" marB="0" anchor="ctr"/>
                </a:tc>
              </a:tr>
              <a:tr h="845898">
                <a:tc>
                  <a:txBody>
                    <a:bodyPr/>
                    <a:lstStyle/>
                    <a:p>
                      <a:pPr algn="ctr">
                        <a:lnSpc>
                          <a:spcPts val="1700"/>
                        </a:lnSpc>
                        <a:spcAft>
                          <a:spcPts val="0"/>
                        </a:spcAft>
                      </a:pPr>
                      <a:r>
                        <a:rPr lang="en-US" sz="105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en-US" sz="105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en-US" sz="105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en-US" sz="105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en-US" sz="105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en-US" sz="1050" dirty="0">
                          <a:effectLst/>
                        </a:rPr>
                        <a:t>0</a:t>
                      </a:r>
                      <a:endParaRPr lang="zh-CN" sz="10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en-US" sz="105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en-US" sz="105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en-US" sz="105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en-US" sz="105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en-US" sz="105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en-US" sz="105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en-US" sz="105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en-US" sz="1050">
                          <a:effectLst/>
                        </a:rPr>
                        <a:t>0</a:t>
                      </a:r>
                      <a:endParaRPr lang="zh-CN" sz="1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700"/>
                        </a:lnSpc>
                        <a:spcAft>
                          <a:spcPts val="0"/>
                        </a:spcAft>
                      </a:pPr>
                      <a:r>
                        <a:rPr lang="en-US" sz="1050" dirty="0">
                          <a:effectLst/>
                        </a:rPr>
                        <a:t>0</a:t>
                      </a:r>
                      <a:endParaRPr lang="zh-CN" sz="10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1075" y="2921169"/>
            <a:ext cx="4138864" cy="10147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FFFFFF"/>
                </a:solidFill>
                <a:effectLst>
                  <a:reflection blurRad="6350" stA="20000" endPos="40000" dir="5400000" sy="-100000" algn="bl" rotWithShape="0"/>
                </a:effectLst>
                <a:uLnTx/>
                <a:uFillTx/>
                <a:latin typeface="微软雅黑" panose="020B0503020204020204" charset="-122"/>
                <a:ea typeface="微软雅黑" panose="020B0503020204020204" charset="-122"/>
                <a:cs typeface="+mn-cs"/>
              </a:rPr>
              <a:t>Part Five</a:t>
            </a:r>
            <a:endParaRPr kumimoji="0" lang="en-US" altLang="zh-CN" sz="6000" b="1" i="0" u="none" strike="noStrike" kern="1200" cap="none" spc="0" normalizeH="0" baseline="0" noProof="0" dirty="0">
              <a:ln>
                <a:noFill/>
              </a:ln>
              <a:solidFill>
                <a:srgbClr val="FFFFFF"/>
              </a:solidFill>
              <a:effectLst>
                <a:reflection blurRad="6350" stA="20000" endPos="40000" dir="5400000" sy="-100000" algn="bl" rotWithShape="0"/>
              </a:effectLst>
              <a:uLnTx/>
              <a:uFillTx/>
              <a:latin typeface="微软雅黑" panose="020B0503020204020204" charset="-122"/>
              <a:ea typeface="微软雅黑" panose="020B0503020204020204" charset="-122"/>
              <a:cs typeface="+mn-cs"/>
            </a:endParaRPr>
          </a:p>
        </p:txBody>
      </p:sp>
      <p:sp>
        <p:nvSpPr>
          <p:cNvPr id="5" name="文本框 4"/>
          <p:cNvSpPr txBox="1"/>
          <p:nvPr/>
        </p:nvSpPr>
        <p:spPr>
          <a:xfrm>
            <a:off x="5707380" y="2566035"/>
            <a:ext cx="5583555" cy="15684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五、存在的主要问题及改进情况</a:t>
            </a:r>
            <a:endParaRPr kumimoji="0" lang="zh-CN" altLang="en-US" sz="4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5000" decel="75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accel="25000" decel="75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1+#ppt_w/2"/>
                                          </p:val>
                                        </p:tav>
                                        <p:tav tm="100000">
                                          <p:val>
                                            <p:strVal val="#ppt_x"/>
                                          </p:val>
                                        </p:tav>
                                      </p:tavLst>
                                    </p:anim>
                                    <p:anim calcmode="lin" valueType="num">
                                      <p:cBhvr additive="base">
                                        <p:cTn id="13"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1069052" y="5373995"/>
            <a:ext cx="1122947" cy="1484004"/>
            <a:chOff x="10451038" y="4717690"/>
            <a:chExt cx="1401072" cy="1851554"/>
          </a:xfrm>
        </p:grpSpPr>
        <p:sp>
          <p:nvSpPr>
            <p:cNvPr id="3" name="Freeform 238"/>
            <p:cNvSpPr/>
            <p:nvPr/>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 name="Freeform 239"/>
            <p:cNvSpPr/>
            <p:nvPr/>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 name="Freeform 240"/>
            <p:cNvSpPr/>
            <p:nvPr/>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 name="Freeform 241"/>
            <p:cNvSpPr/>
            <p:nvPr/>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 name="Freeform 242"/>
            <p:cNvSpPr/>
            <p:nvPr/>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 name="Freeform 243"/>
            <p:cNvSpPr/>
            <p:nvPr/>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 name="Freeform 244"/>
            <p:cNvSpPr/>
            <p:nvPr/>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 name="Freeform 245"/>
            <p:cNvSpPr/>
            <p:nvPr/>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 name="Freeform 246"/>
            <p:cNvSpPr/>
            <p:nvPr/>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nvGrpSpPr>
          <p:cNvPr id="27" name="组合 26"/>
          <p:cNvGrpSpPr/>
          <p:nvPr/>
        </p:nvGrpSpPr>
        <p:grpSpPr>
          <a:xfrm>
            <a:off x="171450" y="247650"/>
            <a:ext cx="5574149" cy="632623"/>
            <a:chOff x="228600" y="209550"/>
            <a:chExt cx="5574149" cy="632623"/>
          </a:xfrm>
        </p:grpSpPr>
        <p:sp>
          <p:nvSpPr>
            <p:cNvPr id="20" name="平行四边形 19"/>
            <p:cNvSpPr/>
            <p:nvPr/>
          </p:nvSpPr>
          <p:spPr>
            <a:xfrm flipH="1" flipV="1">
              <a:off x="228600" y="209550"/>
              <a:ext cx="838200" cy="630226"/>
            </a:xfrm>
            <a:prstGeom prst="parallelogram">
              <a:avLst>
                <a:gd name="adj" fmla="val 56250"/>
              </a:avLst>
            </a:prstGeom>
            <a:gradFill>
              <a:gsLst>
                <a:gs pos="43000">
                  <a:srgbClr val="7E99EF">
                    <a:alpha val="64000"/>
                  </a:srgbClr>
                </a:gs>
                <a:gs pos="0">
                  <a:srgbClr val="325DE6"/>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6" name="矩形 25"/>
            <p:cNvSpPr/>
            <p:nvPr/>
          </p:nvSpPr>
          <p:spPr>
            <a:xfrm>
              <a:off x="830699" y="320203"/>
              <a:ext cx="4972050" cy="5219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05 </a:t>
              </a:r>
              <a:r>
                <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存在的主要问题及改进情况</a:t>
              </a:r>
              <a:endPar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
        <p:nvSpPr>
          <p:cNvPr id="2" name="文本框 1"/>
          <p:cNvSpPr txBox="1"/>
          <p:nvPr/>
        </p:nvSpPr>
        <p:spPr>
          <a:xfrm>
            <a:off x="1143635" y="1484630"/>
            <a:ext cx="9853295" cy="3291840"/>
          </a:xfrm>
          <a:prstGeom prst="rect">
            <a:avLst/>
          </a:prstGeom>
          <a:noFill/>
        </p:spPr>
        <p:txBody>
          <a:bodyPr wrap="square" rtlCol="0">
            <a:spAutoFit/>
          </a:bodyPr>
          <a:lstStyle/>
          <a:p>
            <a:pPr marL="285750" marR="0" lvl="0" indent="-285750" algn="just" defTabSz="914400" rtl="0" eaLnBrk="1" fontAlgn="auto" latinLnBrk="0" hangingPunct="1">
              <a:lnSpc>
                <a:spcPct val="130000"/>
              </a:lnSpc>
              <a:spcBef>
                <a:spcPts val="0"/>
              </a:spcBef>
              <a:spcAft>
                <a:spcPts val="0"/>
              </a:spcAft>
              <a:buClr>
                <a:srgbClr val="5B84FF"/>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rgbClr val="363636"/>
                </a:solidFill>
                <a:effectLst/>
                <a:uLnTx/>
                <a:uFillTx/>
                <a:latin typeface="思源黑体 CN Regular" panose="020B0500000000000000" charset="-122"/>
                <a:ea typeface="思源黑体 CN Regular" panose="020B0500000000000000" charset="-122"/>
                <a:cs typeface="+mn-cs"/>
              </a:rPr>
              <a:t>2023年，我单位政府信息公开工作在公开广度、深度以及加强政策解读方面取得了一定进步，但仍存在一些问题和不足：一是政府信息公开的质和量上有待进一步加强，信息公开还不全面，精准服务的能力有限；二是信息公开工作人才队伍有待进一步加强，缺少专职人员，专业素养、理论水平有待进一步提高；三是信息公开工作的制度化、规范化水平还需进一步完善。</a:t>
            </a:r>
            <a:endParaRPr kumimoji="0" lang="zh-CN" altLang="en-US" sz="2000" b="0" i="0" u="none" strike="noStrike" kern="1200" cap="none" spc="0" normalizeH="0" baseline="0" noProof="0" dirty="0">
              <a:ln>
                <a:noFill/>
              </a:ln>
              <a:solidFill>
                <a:srgbClr val="363636"/>
              </a:solidFill>
              <a:effectLst/>
              <a:uLnTx/>
              <a:uFillTx/>
              <a:latin typeface="思源黑体 CN Regular" panose="020B0500000000000000" charset="-122"/>
              <a:ea typeface="思源黑体 CN Regular" panose="020B0500000000000000" charset="-122"/>
              <a:cs typeface="+mn-cs"/>
            </a:endParaRPr>
          </a:p>
          <a:p>
            <a:pPr marL="285750" marR="0" lvl="0" indent="-285750" algn="just" defTabSz="914400" rtl="0" eaLnBrk="1" fontAlgn="auto" latinLnBrk="0" hangingPunct="1">
              <a:lnSpc>
                <a:spcPct val="130000"/>
              </a:lnSpc>
              <a:spcBef>
                <a:spcPts val="0"/>
              </a:spcBef>
              <a:spcAft>
                <a:spcPts val="0"/>
              </a:spcAft>
              <a:buClr>
                <a:srgbClr val="5B84FF"/>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rgbClr val="363636"/>
                </a:solidFill>
                <a:effectLst/>
                <a:uLnTx/>
                <a:uFillTx/>
                <a:latin typeface="思源黑体 CN Regular" panose="020B0500000000000000" charset="-122"/>
                <a:ea typeface="思源黑体 CN Regular" panose="020B0500000000000000" charset="-122"/>
                <a:cs typeface="+mn-cs"/>
              </a:rPr>
              <a:t>2023年，我单位将继续深入贯彻落实中央、省、市关于全面推进政务公开的工作部署，通过强化机制保障、优化平台建设、加强政民互动等方式，不断改进工作，开创部门政务公开工作新局面。</a:t>
            </a:r>
            <a:endParaRPr kumimoji="0" lang="zh-CN" altLang="en-US" sz="2000" b="0" i="0" u="none" strike="noStrike" kern="1200" cap="none" spc="0" normalizeH="0" baseline="0" noProof="0" dirty="0">
              <a:ln>
                <a:noFill/>
              </a:ln>
              <a:solidFill>
                <a:srgbClr val="363636"/>
              </a:solidFill>
              <a:effectLst/>
              <a:uLnTx/>
              <a:uFillTx/>
              <a:latin typeface="思源黑体 CN Regular" panose="020B0500000000000000" charset="-122"/>
              <a:ea typeface="思源黑体 CN Regular" panose="020B0500000000000000"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1075" y="2921169"/>
            <a:ext cx="4138864" cy="10147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FFFFFF"/>
                </a:solidFill>
                <a:effectLst>
                  <a:reflection blurRad="6350" stA="20000" endPos="40000" dir="5400000" sy="-100000" algn="bl" rotWithShape="0"/>
                </a:effectLst>
                <a:uLnTx/>
                <a:uFillTx/>
                <a:latin typeface="微软雅黑" panose="020B0503020204020204" charset="-122"/>
                <a:ea typeface="微软雅黑" panose="020B0503020204020204" charset="-122"/>
                <a:cs typeface="+mn-cs"/>
              </a:rPr>
              <a:t>Part Six</a:t>
            </a:r>
            <a:endParaRPr kumimoji="0" lang="en-US" altLang="zh-CN" sz="6000" b="1" i="0" u="none" strike="noStrike" kern="1200" cap="none" spc="0" normalizeH="0" baseline="0" noProof="0" dirty="0">
              <a:ln>
                <a:noFill/>
              </a:ln>
              <a:solidFill>
                <a:srgbClr val="FFFFFF"/>
              </a:solidFill>
              <a:effectLst>
                <a:reflection blurRad="6350" stA="20000" endPos="40000" dir="5400000" sy="-100000" algn="bl" rotWithShape="0"/>
              </a:effectLst>
              <a:uLnTx/>
              <a:uFillTx/>
              <a:latin typeface="微软雅黑" panose="020B0503020204020204" charset="-122"/>
              <a:ea typeface="微软雅黑" panose="020B0503020204020204" charset="-122"/>
              <a:cs typeface="+mn-cs"/>
            </a:endParaRPr>
          </a:p>
        </p:txBody>
      </p:sp>
      <p:sp>
        <p:nvSpPr>
          <p:cNvPr id="5" name="文本框 4"/>
          <p:cNvSpPr txBox="1"/>
          <p:nvPr/>
        </p:nvSpPr>
        <p:spPr>
          <a:xfrm>
            <a:off x="5930900" y="3094355"/>
            <a:ext cx="5816600"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其他需要报告的事项</a:t>
            </a:r>
            <a:endParaRPr kumimoji="0" lang="zh-CN" altLang="en-US" sz="4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5000" decel="75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accel="25000" decel="75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1+#ppt_w/2"/>
                                          </p:val>
                                        </p:tav>
                                        <p:tav tm="100000">
                                          <p:val>
                                            <p:strVal val="#ppt_x"/>
                                          </p:val>
                                        </p:tav>
                                      </p:tavLst>
                                    </p:anim>
                                    <p:anim calcmode="lin" valueType="num">
                                      <p:cBhvr additive="base">
                                        <p:cTn id="13"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802103" y="1459832"/>
            <a:ext cx="10651960" cy="4203031"/>
          </a:xfrm>
          <a:prstGeom prst="rect">
            <a:avLst/>
          </a:prstGeom>
          <a:solidFill>
            <a:srgbClr val="1352D1">
              <a:alpha val="90000"/>
            </a:srgbClr>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nvGrpSpPr>
          <p:cNvPr id="12" name="组合 11"/>
          <p:cNvGrpSpPr/>
          <p:nvPr/>
        </p:nvGrpSpPr>
        <p:grpSpPr>
          <a:xfrm>
            <a:off x="11149262" y="5479994"/>
            <a:ext cx="1042737" cy="1378005"/>
            <a:chOff x="10451038" y="4717690"/>
            <a:chExt cx="1401072" cy="1851554"/>
          </a:xfrm>
        </p:grpSpPr>
        <p:sp>
          <p:nvSpPr>
            <p:cNvPr id="3" name="Freeform 238"/>
            <p:cNvSpPr/>
            <p:nvPr/>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 name="Freeform 239"/>
            <p:cNvSpPr/>
            <p:nvPr/>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5" name="Freeform 240"/>
            <p:cNvSpPr/>
            <p:nvPr/>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6" name="Freeform 241"/>
            <p:cNvSpPr/>
            <p:nvPr/>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7" name="Freeform 242"/>
            <p:cNvSpPr/>
            <p:nvPr/>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8" name="Freeform 243"/>
            <p:cNvSpPr/>
            <p:nvPr/>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9" name="Freeform 244"/>
            <p:cNvSpPr/>
            <p:nvPr/>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0" name="Freeform 245"/>
            <p:cNvSpPr/>
            <p:nvPr/>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1" name="Freeform 246"/>
            <p:cNvSpPr/>
            <p:nvPr/>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grpSp>
        <p:nvGrpSpPr>
          <p:cNvPr id="72" name="组合 71"/>
          <p:cNvGrpSpPr/>
          <p:nvPr/>
        </p:nvGrpSpPr>
        <p:grpSpPr>
          <a:xfrm>
            <a:off x="1200193" y="1908102"/>
            <a:ext cx="9964420" cy="1581997"/>
            <a:chOff x="6251866" y="1798963"/>
            <a:chExt cx="9964420" cy="1581997"/>
          </a:xfrm>
        </p:grpSpPr>
        <p:grpSp>
          <p:nvGrpSpPr>
            <p:cNvPr id="73" name="组合 72"/>
            <p:cNvGrpSpPr/>
            <p:nvPr/>
          </p:nvGrpSpPr>
          <p:grpSpPr>
            <a:xfrm>
              <a:off x="6251866" y="1798963"/>
              <a:ext cx="762698" cy="784833"/>
              <a:chOff x="7406106" y="1870864"/>
              <a:chExt cx="762698" cy="784833"/>
            </a:xfrm>
          </p:grpSpPr>
          <p:grpSp>
            <p:nvGrpSpPr>
              <p:cNvPr id="75" name="组合 74"/>
              <p:cNvGrpSpPr/>
              <p:nvPr/>
            </p:nvGrpSpPr>
            <p:grpSpPr>
              <a:xfrm>
                <a:off x="7406106" y="1870864"/>
                <a:ext cx="762698" cy="784833"/>
                <a:chOff x="1463339" y="1072758"/>
                <a:chExt cx="1546058" cy="1546058"/>
              </a:xfrm>
              <a:effectLst>
                <a:outerShdw blurRad="330200" dist="215900" dir="6900000" sx="81000" sy="81000" algn="t" rotWithShape="0">
                  <a:prstClr val="black">
                    <a:alpha val="42000"/>
                  </a:prstClr>
                </a:outerShdw>
              </a:effectLst>
            </p:grpSpPr>
            <p:sp>
              <p:nvSpPr>
                <p:cNvPr id="78" name="同心圆 4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algn="ctr">
                    <a:defRPr/>
                  </a:pPr>
                  <a:endParaRPr lang="zh-CN" altLang="en-US" sz="1400" kern="0" dirty="0">
                    <a:solidFill>
                      <a:schemeClr val="bg1"/>
                    </a:solidFill>
                    <a:latin typeface="微软雅黑" panose="020B0503020204020204" charset="-122"/>
                    <a:ea typeface="微软雅黑" panose="020B0503020204020204" charset="-122"/>
                  </a:endParaRPr>
                </a:p>
              </p:txBody>
            </p:sp>
            <p:sp>
              <p:nvSpPr>
                <p:cNvPr id="79" name="椭圆 78"/>
                <p:cNvSpPr/>
                <p:nvPr/>
              </p:nvSpPr>
              <p:spPr>
                <a:xfrm>
                  <a:off x="1484232" y="1093651"/>
                  <a:ext cx="1504274" cy="1504274"/>
                </a:xfrm>
                <a:prstGeom prst="ellipse">
                  <a:avLst/>
                </a:prstGeom>
                <a:noFill/>
                <a:ln w="25400" cap="flat" cmpd="sng" algn="ctr">
                  <a:solidFill>
                    <a:sysClr val="window" lastClr="FFFFFF"/>
                  </a:solidFill>
                  <a:prstDash val="solid"/>
                  <a:miter lim="800000"/>
                </a:ln>
                <a:effectLst>
                  <a:outerShdw blurRad="419100" dist="571500" dir="2700000" sx="90000" sy="90000" algn="tl" rotWithShape="0">
                    <a:sysClr val="windowText" lastClr="000000">
                      <a:lumMod val="50000"/>
                      <a:lumOff val="50000"/>
                      <a:alpha val="15000"/>
                    </a:sysClr>
                  </a:outerShdw>
                </a:effectLst>
              </p:spPr>
              <p:txBody>
                <a:bodyPr rtlCol="0" anchor="ctr"/>
                <a:lstStyle/>
                <a:p>
                  <a:pPr algn="ctr">
                    <a:lnSpc>
                      <a:spcPts val="1600"/>
                    </a:lnSpc>
                    <a:defRPr/>
                  </a:pPr>
                  <a:endParaRPr lang="zh-CN" altLang="en-US" sz="1200" kern="0" dirty="0">
                    <a:solidFill>
                      <a:schemeClr val="bg1"/>
                    </a:solidFill>
                    <a:latin typeface="微软雅黑" panose="020B0503020204020204" charset="-122"/>
                    <a:ea typeface="微软雅黑" panose="020B0503020204020204" charset="-122"/>
                  </a:endParaRPr>
                </a:p>
              </p:txBody>
            </p:sp>
          </p:grpSp>
          <p:sp>
            <p:nvSpPr>
              <p:cNvPr id="76" name="椭圆 75"/>
              <p:cNvSpPr/>
              <p:nvPr/>
            </p:nvSpPr>
            <p:spPr>
              <a:xfrm>
                <a:off x="7498834" y="1966284"/>
                <a:ext cx="577242" cy="593992"/>
              </a:xfrm>
              <a:prstGeom prst="ellipse">
                <a:avLst/>
              </a:prstGeom>
              <a:solidFill>
                <a:srgbClr val="1352D1"/>
              </a:soli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defRPr/>
                </a:pPr>
                <a:endParaRPr lang="zh-CN" altLang="en-US" kern="0" dirty="0">
                  <a:solidFill>
                    <a:schemeClr val="bg1"/>
                  </a:solidFill>
                  <a:latin typeface="微软雅黑" panose="020B0503020204020204" charset="-122"/>
                  <a:ea typeface="微软雅黑" panose="020B0503020204020204" charset="-122"/>
                </a:endParaRPr>
              </a:p>
            </p:txBody>
          </p:sp>
          <p:sp>
            <p:nvSpPr>
              <p:cNvPr id="77" name="TextBox 79"/>
              <p:cNvSpPr txBox="1"/>
              <p:nvPr/>
            </p:nvSpPr>
            <p:spPr>
              <a:xfrm>
                <a:off x="7476282" y="2061468"/>
                <a:ext cx="639161" cy="426720"/>
              </a:xfrm>
              <a:prstGeom prst="rect">
                <a:avLst/>
              </a:prstGeom>
              <a:noFill/>
            </p:spPr>
            <p:txBody>
              <a:bodyPr wrap="square" lIns="119482" tIns="59741" rIns="119482" bIns="59741" rtlCol="0">
                <a:spAutoFit/>
              </a:bodyPr>
              <a:lstStyle/>
              <a:p>
                <a:pPr algn="ctr"/>
                <a:r>
                  <a:rPr lang="en-US" altLang="zh-CN" sz="2000" b="1" dirty="0">
                    <a:solidFill>
                      <a:schemeClr val="bg1"/>
                    </a:solidFill>
                    <a:latin typeface="微软雅黑" panose="020B0503020204020204" charset="-122"/>
                    <a:ea typeface="微软雅黑" panose="020B0503020204020204" charset="-122"/>
                  </a:rPr>
                  <a:t>01</a:t>
                </a:r>
                <a:endParaRPr lang="en-US" altLang="zh-CN" sz="2000" b="1" dirty="0">
                  <a:solidFill>
                    <a:schemeClr val="bg1"/>
                  </a:solidFill>
                  <a:latin typeface="微软雅黑" panose="020B0503020204020204" charset="-122"/>
                  <a:ea typeface="微软雅黑" panose="020B0503020204020204" charset="-122"/>
                </a:endParaRPr>
              </a:p>
            </p:txBody>
          </p:sp>
        </p:grpSp>
        <p:sp>
          <p:nvSpPr>
            <p:cNvPr id="74" name="标题 11"/>
            <p:cNvSpPr txBox="1"/>
            <p:nvPr/>
          </p:nvSpPr>
          <p:spPr>
            <a:xfrm>
              <a:off x="7104036" y="1956655"/>
              <a:ext cx="9112250" cy="14243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hangingPunct="0">
                <a:lnSpc>
                  <a:spcPct val="150000"/>
                </a:lnSpc>
                <a:spcBef>
                  <a:spcPts val="0"/>
                </a:spcBef>
                <a:defRPr/>
              </a:pPr>
              <a:r>
                <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依据《政府信息公开信息处理费管理办法》收取信息处理费的情况</a:t>
              </a: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a:p>
              <a:pPr algn="just" hangingPunct="0">
                <a:lnSpc>
                  <a:spcPct val="150000"/>
                </a:lnSpc>
                <a:spcBef>
                  <a:spcPts val="0"/>
                </a:spcBef>
                <a:defRPr/>
              </a:pP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a:p>
              <a:pPr algn="just" hangingPunct="0">
                <a:lnSpc>
                  <a:spcPct val="150000"/>
                </a:lnSpc>
                <a:spcBef>
                  <a:spcPts val="0"/>
                </a:spcBef>
                <a:defRPr/>
              </a:pPr>
              <a:r>
                <a:rPr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我单位2023年未收到信息公开申请事项，也未收取信息处理费。</a:t>
              </a:r>
              <a:endParaRPr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p:txBody>
        </p:sp>
      </p:grpSp>
      <p:grpSp>
        <p:nvGrpSpPr>
          <p:cNvPr id="2" name="组合 1"/>
          <p:cNvGrpSpPr/>
          <p:nvPr/>
        </p:nvGrpSpPr>
        <p:grpSpPr>
          <a:xfrm>
            <a:off x="171450" y="247650"/>
            <a:ext cx="4507349" cy="632623"/>
            <a:chOff x="228600" y="209550"/>
            <a:chExt cx="4507349" cy="632623"/>
          </a:xfrm>
        </p:grpSpPr>
        <p:sp>
          <p:nvSpPr>
            <p:cNvPr id="13" name="平行四边形 12"/>
            <p:cNvSpPr/>
            <p:nvPr/>
          </p:nvSpPr>
          <p:spPr>
            <a:xfrm flipH="1" flipV="1">
              <a:off x="228600" y="209550"/>
              <a:ext cx="838200" cy="630226"/>
            </a:xfrm>
            <a:prstGeom prst="parallelogram">
              <a:avLst>
                <a:gd name="adj" fmla="val 56250"/>
              </a:avLst>
            </a:prstGeom>
            <a:gradFill>
              <a:gsLst>
                <a:gs pos="43000">
                  <a:srgbClr val="7E99EF">
                    <a:alpha val="64000"/>
                  </a:srgbClr>
                </a:gs>
                <a:gs pos="0">
                  <a:srgbClr val="325DE6"/>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 name="矩形 13"/>
            <p:cNvSpPr/>
            <p:nvPr/>
          </p:nvSpPr>
          <p:spPr>
            <a:xfrm>
              <a:off x="830699" y="320203"/>
              <a:ext cx="3905250" cy="521970"/>
            </a:xfrm>
            <a:prstGeom prst="rect">
              <a:avLst/>
            </a:prstGeom>
          </p:spPr>
          <p:txBody>
            <a:bodyPr wrap="none">
              <a:spAutoFit/>
            </a:bodyPr>
            <a:lstStyle/>
            <a:p>
              <a:pPr lvl="0" algn="l"/>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06 其他需要报告的事项</a:t>
              </a:r>
              <a:endPar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0-#ppt_w/2"/>
                                          </p:val>
                                        </p:tav>
                                        <p:tav tm="100000">
                                          <p:val>
                                            <p:strVal val="#ppt_x"/>
                                          </p:val>
                                        </p:tav>
                                      </p:tavLst>
                                    </p:anim>
                                    <p:anim calcmode="lin" valueType="num">
                                      <p:cBhvr additive="base">
                                        <p:cTn id="1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012372" y="1549860"/>
            <a:ext cx="10319657" cy="4260215"/>
          </a:xfrm>
          <a:prstGeom prst="rect">
            <a:avLst/>
          </a:prstGeom>
          <a:noFill/>
        </p:spPr>
        <p:txBody>
          <a:bodyPr wrap="square">
            <a:spAutoFit/>
          </a:bodyPr>
          <a:lstStyle/>
          <a:p>
            <a:pPr algn="just">
              <a:lnSpc>
                <a:spcPct val="150000"/>
              </a:lnSpc>
              <a:spcBef>
                <a:spcPts val="1700"/>
              </a:spcBef>
              <a:spcAft>
                <a:spcPts val="1650"/>
              </a:spcAft>
              <a:defRPr/>
            </a:pPr>
            <a:r>
              <a:rPr lang="zh-CN" altLang="zh-CN" b="1" kern="2200"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本报告由山东省济宁市太白湖新区投资促进中心按照《中华人民共和国政府信息公开条例》（以下简称《条例》）和《中华人民共和国政府信息公开工作年度报告格式》（国办公开办函〔2021〕30号）要求编制。</a:t>
            </a:r>
            <a:endParaRPr lang="zh-CN" altLang="zh-CN" b="1" kern="2200"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a:p>
            <a:pPr algn="just">
              <a:lnSpc>
                <a:spcPct val="150000"/>
              </a:lnSpc>
              <a:spcBef>
                <a:spcPts val="1700"/>
              </a:spcBef>
              <a:spcAft>
                <a:spcPts val="1650"/>
              </a:spcAft>
              <a:defRPr/>
            </a:pPr>
            <a:r>
              <a:rPr lang="zh-CN" altLang="zh-CN" b="1" kern="2200"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本报告内容包括总体情况、主动公开政府信息情况、收到和处理政府信息公开申请情况、政府信息公开行政复议和行政诉讼情况、存在的主要问题及改进情况、其他需要报告的事项等六部分内容。本报告所列数据的统计期限自2023年1月1日起至2023年12月31日止。本报告电子版可在“中国·济宁”政府门户网站（http://bhdjq.jining.gov.cn/）查阅或下载。如对本报告有疑问，请与济宁太白湖新区投资促进中心联系（地址：山东省济宁市太白湖新区许庄街道新城发展A座1026，联系电话：0537-6537068）。</a:t>
            </a:r>
            <a:endParaRPr lang="zh-CN" altLang="zh-CN" b="1" kern="2200" dirty="0">
              <a:solidFill>
                <a:prstClr val="black">
                  <a:lumMod val="75000"/>
                  <a:lumOff val="25000"/>
                </a:prstClr>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802005" y="1459865"/>
            <a:ext cx="10686415" cy="5052060"/>
          </a:xfrm>
          <a:prstGeom prst="rect">
            <a:avLst/>
          </a:prstGeom>
          <a:solidFill>
            <a:srgbClr val="1352D1">
              <a:alpha val="90000"/>
            </a:srgbClr>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nvGrpSpPr>
          <p:cNvPr id="12" name="组合 11"/>
          <p:cNvGrpSpPr/>
          <p:nvPr/>
        </p:nvGrpSpPr>
        <p:grpSpPr>
          <a:xfrm>
            <a:off x="11149262" y="5479994"/>
            <a:ext cx="1042737" cy="1378005"/>
            <a:chOff x="10451038" y="4717690"/>
            <a:chExt cx="1401072" cy="1851554"/>
          </a:xfrm>
        </p:grpSpPr>
        <p:sp>
          <p:nvSpPr>
            <p:cNvPr id="3" name="Freeform 238"/>
            <p:cNvSpPr/>
            <p:nvPr/>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 name="Freeform 239"/>
            <p:cNvSpPr/>
            <p:nvPr/>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5" name="Freeform 240"/>
            <p:cNvSpPr/>
            <p:nvPr/>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6" name="Freeform 241"/>
            <p:cNvSpPr/>
            <p:nvPr/>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7" name="Freeform 242"/>
            <p:cNvSpPr/>
            <p:nvPr/>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8" name="Freeform 243"/>
            <p:cNvSpPr/>
            <p:nvPr/>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9" name="Freeform 244"/>
            <p:cNvSpPr/>
            <p:nvPr/>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0" name="Freeform 245"/>
            <p:cNvSpPr/>
            <p:nvPr/>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1" name="Freeform 246"/>
            <p:cNvSpPr/>
            <p:nvPr/>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grpSp>
        <p:nvGrpSpPr>
          <p:cNvPr id="72" name="组合 71"/>
          <p:cNvGrpSpPr/>
          <p:nvPr/>
        </p:nvGrpSpPr>
        <p:grpSpPr>
          <a:xfrm>
            <a:off x="1200193" y="1908102"/>
            <a:ext cx="9949180" cy="3383280"/>
            <a:chOff x="6251866" y="1798963"/>
            <a:chExt cx="9949180" cy="3383280"/>
          </a:xfrm>
        </p:grpSpPr>
        <p:grpSp>
          <p:nvGrpSpPr>
            <p:cNvPr id="73" name="组合 72"/>
            <p:cNvGrpSpPr/>
            <p:nvPr/>
          </p:nvGrpSpPr>
          <p:grpSpPr>
            <a:xfrm>
              <a:off x="6251866" y="1798963"/>
              <a:ext cx="762698" cy="784833"/>
              <a:chOff x="7406106" y="1870864"/>
              <a:chExt cx="762698" cy="784833"/>
            </a:xfrm>
          </p:grpSpPr>
          <p:grpSp>
            <p:nvGrpSpPr>
              <p:cNvPr id="75" name="组合 74"/>
              <p:cNvGrpSpPr/>
              <p:nvPr/>
            </p:nvGrpSpPr>
            <p:grpSpPr>
              <a:xfrm>
                <a:off x="7406106" y="1870864"/>
                <a:ext cx="762698" cy="784833"/>
                <a:chOff x="1463339" y="1072758"/>
                <a:chExt cx="1546058" cy="1546058"/>
              </a:xfrm>
              <a:effectLst>
                <a:outerShdw blurRad="330200" dist="215900" dir="6900000" sx="81000" sy="81000" algn="t" rotWithShape="0">
                  <a:prstClr val="black">
                    <a:alpha val="42000"/>
                  </a:prstClr>
                </a:outerShdw>
              </a:effectLst>
            </p:grpSpPr>
            <p:sp>
              <p:nvSpPr>
                <p:cNvPr id="78" name="同心圆 4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algn="ctr">
                    <a:defRPr/>
                  </a:pPr>
                  <a:endParaRPr lang="zh-CN" altLang="en-US" sz="1400" kern="0" dirty="0">
                    <a:solidFill>
                      <a:schemeClr val="bg1"/>
                    </a:solidFill>
                    <a:latin typeface="微软雅黑" panose="020B0503020204020204" charset="-122"/>
                    <a:ea typeface="微软雅黑" panose="020B0503020204020204" charset="-122"/>
                  </a:endParaRPr>
                </a:p>
              </p:txBody>
            </p:sp>
            <p:sp>
              <p:nvSpPr>
                <p:cNvPr id="79" name="椭圆 78"/>
                <p:cNvSpPr/>
                <p:nvPr/>
              </p:nvSpPr>
              <p:spPr>
                <a:xfrm>
                  <a:off x="1484232" y="1093651"/>
                  <a:ext cx="1504274" cy="1504274"/>
                </a:xfrm>
                <a:prstGeom prst="ellipse">
                  <a:avLst/>
                </a:prstGeom>
                <a:noFill/>
                <a:ln w="25400" cap="flat" cmpd="sng" algn="ctr">
                  <a:solidFill>
                    <a:sysClr val="window" lastClr="FFFFFF"/>
                  </a:solidFill>
                  <a:prstDash val="solid"/>
                  <a:miter lim="800000"/>
                </a:ln>
                <a:effectLst>
                  <a:outerShdw blurRad="419100" dist="571500" dir="2700000" sx="90000" sy="90000" algn="tl" rotWithShape="0">
                    <a:sysClr val="windowText" lastClr="000000">
                      <a:lumMod val="50000"/>
                      <a:lumOff val="50000"/>
                      <a:alpha val="15000"/>
                    </a:sysClr>
                  </a:outerShdw>
                </a:effectLst>
              </p:spPr>
              <p:txBody>
                <a:bodyPr rtlCol="0" anchor="ctr"/>
                <a:lstStyle/>
                <a:p>
                  <a:pPr algn="ctr">
                    <a:lnSpc>
                      <a:spcPts val="1600"/>
                    </a:lnSpc>
                    <a:defRPr/>
                  </a:pPr>
                  <a:endParaRPr lang="zh-CN" altLang="en-US" sz="1200" kern="0" dirty="0">
                    <a:solidFill>
                      <a:schemeClr val="bg1"/>
                    </a:solidFill>
                    <a:latin typeface="微软雅黑" panose="020B0503020204020204" charset="-122"/>
                    <a:ea typeface="微软雅黑" panose="020B0503020204020204" charset="-122"/>
                  </a:endParaRPr>
                </a:p>
              </p:txBody>
            </p:sp>
          </p:grpSp>
          <p:sp>
            <p:nvSpPr>
              <p:cNvPr id="76" name="椭圆 75"/>
              <p:cNvSpPr/>
              <p:nvPr/>
            </p:nvSpPr>
            <p:spPr>
              <a:xfrm>
                <a:off x="7498834" y="1966284"/>
                <a:ext cx="577242" cy="593992"/>
              </a:xfrm>
              <a:prstGeom prst="ellipse">
                <a:avLst/>
              </a:prstGeom>
              <a:solidFill>
                <a:srgbClr val="1352D1"/>
              </a:soli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defRPr/>
                </a:pPr>
                <a:endParaRPr lang="zh-CN" altLang="en-US" kern="0" dirty="0">
                  <a:solidFill>
                    <a:schemeClr val="bg1"/>
                  </a:solidFill>
                  <a:latin typeface="微软雅黑" panose="020B0503020204020204" charset="-122"/>
                  <a:ea typeface="微软雅黑" panose="020B0503020204020204" charset="-122"/>
                </a:endParaRPr>
              </a:p>
            </p:txBody>
          </p:sp>
          <p:sp>
            <p:nvSpPr>
              <p:cNvPr id="77" name="TextBox 79"/>
              <p:cNvSpPr txBox="1"/>
              <p:nvPr/>
            </p:nvSpPr>
            <p:spPr>
              <a:xfrm>
                <a:off x="7476282" y="2061468"/>
                <a:ext cx="639161" cy="426720"/>
              </a:xfrm>
              <a:prstGeom prst="rect">
                <a:avLst/>
              </a:prstGeom>
              <a:noFill/>
            </p:spPr>
            <p:txBody>
              <a:bodyPr wrap="square" lIns="119482" tIns="59741" rIns="119482" bIns="59741" rtlCol="0">
                <a:spAutoFit/>
              </a:bodyPr>
              <a:lstStyle/>
              <a:p>
                <a:pPr algn="ctr"/>
                <a:r>
                  <a:rPr lang="en-US" altLang="zh-CN" sz="2000" b="1" dirty="0">
                    <a:solidFill>
                      <a:schemeClr val="bg1"/>
                    </a:solidFill>
                    <a:latin typeface="微软雅黑" panose="020B0503020204020204" charset="-122"/>
                    <a:ea typeface="微软雅黑" panose="020B0503020204020204" charset="-122"/>
                  </a:rPr>
                  <a:t>02</a:t>
                </a:r>
                <a:endParaRPr lang="en-US" altLang="zh-CN" sz="2000" b="1" dirty="0">
                  <a:solidFill>
                    <a:schemeClr val="bg1"/>
                  </a:solidFill>
                  <a:latin typeface="微软雅黑" panose="020B0503020204020204" charset="-122"/>
                  <a:ea typeface="微软雅黑" panose="020B0503020204020204" charset="-122"/>
                </a:endParaRPr>
              </a:p>
            </p:txBody>
          </p:sp>
        </p:grpSp>
        <p:sp>
          <p:nvSpPr>
            <p:cNvPr id="74" name="标题 11"/>
            <p:cNvSpPr txBox="1"/>
            <p:nvPr/>
          </p:nvSpPr>
          <p:spPr>
            <a:xfrm>
              <a:off x="7104036" y="1956443"/>
              <a:ext cx="9097010" cy="322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hangingPunct="0">
                <a:lnSpc>
                  <a:spcPct val="150000"/>
                </a:lnSpc>
                <a:spcBef>
                  <a:spcPts val="0"/>
                </a:spcBef>
                <a:defRPr/>
              </a:pPr>
              <a:r>
                <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本行政机关落实上级年度政务公开工作要点情况</a:t>
              </a: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a:p>
              <a:pPr algn="just" hangingPunct="0">
                <a:lnSpc>
                  <a:spcPct val="150000"/>
                </a:lnSpc>
                <a:spcBef>
                  <a:spcPts val="0"/>
                </a:spcBef>
                <a:defRPr/>
              </a:pPr>
              <a:r>
                <a:rPr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我单位将政务公开作为高效履职尽责、提升招商实效的重要举措来抓，不断完善信息公开制度建设，提高政务公开工作制度化标准化水平，一是不断提高重视程度，强化政务公开工作。二是充分利用网站和新媒体开展政策发布和信息公开。及时宣传发布制定出台的有关招商引资政策；在微信公众号、政府网站及时向客商宣传推介新区投资政策环境。三是及时发现改进存在的问题与不足。秉持以人民为中心的发展思想，结合工作实际，不断加强政务公开工作力度，及时、准确地向社会公开政府信息，及时查缺补漏，做到即知即改，不断提升政务公开的质量和标准。</a:t>
              </a:r>
              <a:endParaRPr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p:txBody>
        </p:sp>
      </p:grpSp>
      <p:grpSp>
        <p:nvGrpSpPr>
          <p:cNvPr id="2" name="组合 1"/>
          <p:cNvGrpSpPr/>
          <p:nvPr/>
        </p:nvGrpSpPr>
        <p:grpSpPr>
          <a:xfrm>
            <a:off x="171450" y="247650"/>
            <a:ext cx="4507349" cy="632623"/>
            <a:chOff x="228600" y="209550"/>
            <a:chExt cx="4507349" cy="632623"/>
          </a:xfrm>
        </p:grpSpPr>
        <p:sp>
          <p:nvSpPr>
            <p:cNvPr id="13" name="平行四边形 12"/>
            <p:cNvSpPr/>
            <p:nvPr/>
          </p:nvSpPr>
          <p:spPr>
            <a:xfrm flipH="1" flipV="1">
              <a:off x="228600" y="209550"/>
              <a:ext cx="838200" cy="630226"/>
            </a:xfrm>
            <a:prstGeom prst="parallelogram">
              <a:avLst>
                <a:gd name="adj" fmla="val 56250"/>
              </a:avLst>
            </a:prstGeom>
            <a:gradFill>
              <a:gsLst>
                <a:gs pos="43000">
                  <a:srgbClr val="7E99EF">
                    <a:alpha val="64000"/>
                  </a:srgbClr>
                </a:gs>
                <a:gs pos="0">
                  <a:srgbClr val="325DE6"/>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 name="矩形 13"/>
            <p:cNvSpPr/>
            <p:nvPr/>
          </p:nvSpPr>
          <p:spPr>
            <a:xfrm>
              <a:off x="830699" y="320203"/>
              <a:ext cx="3905250" cy="521970"/>
            </a:xfrm>
            <a:prstGeom prst="rect">
              <a:avLst/>
            </a:prstGeom>
          </p:spPr>
          <p:txBody>
            <a:bodyPr wrap="none">
              <a:spAutoFit/>
            </a:bodyPr>
            <a:lstStyle/>
            <a:p>
              <a:pPr lvl="0" algn="l"/>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06 其他需要报告的事项</a:t>
              </a:r>
              <a:endPar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0-#ppt_w/2"/>
                                          </p:val>
                                        </p:tav>
                                        <p:tav tm="100000">
                                          <p:val>
                                            <p:strVal val="#ppt_x"/>
                                          </p:val>
                                        </p:tav>
                                      </p:tavLst>
                                    </p:anim>
                                    <p:anim calcmode="lin" valueType="num">
                                      <p:cBhvr additive="base">
                                        <p:cTn id="1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802103" y="1459832"/>
            <a:ext cx="10651960" cy="4203031"/>
          </a:xfrm>
          <a:prstGeom prst="rect">
            <a:avLst/>
          </a:prstGeom>
          <a:solidFill>
            <a:srgbClr val="1352D1">
              <a:alpha val="90000"/>
            </a:srgbClr>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nvGrpSpPr>
          <p:cNvPr id="12" name="组合 11"/>
          <p:cNvGrpSpPr/>
          <p:nvPr/>
        </p:nvGrpSpPr>
        <p:grpSpPr>
          <a:xfrm>
            <a:off x="11149262" y="5479994"/>
            <a:ext cx="1042737" cy="1378005"/>
            <a:chOff x="10451038" y="4717690"/>
            <a:chExt cx="1401072" cy="1851554"/>
          </a:xfrm>
        </p:grpSpPr>
        <p:sp>
          <p:nvSpPr>
            <p:cNvPr id="3" name="Freeform 238"/>
            <p:cNvSpPr/>
            <p:nvPr/>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 name="Freeform 239"/>
            <p:cNvSpPr/>
            <p:nvPr/>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5" name="Freeform 240"/>
            <p:cNvSpPr/>
            <p:nvPr/>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6" name="Freeform 241"/>
            <p:cNvSpPr/>
            <p:nvPr/>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7" name="Freeform 242"/>
            <p:cNvSpPr/>
            <p:nvPr/>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8" name="Freeform 243"/>
            <p:cNvSpPr/>
            <p:nvPr/>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9" name="Freeform 244"/>
            <p:cNvSpPr/>
            <p:nvPr/>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0" name="Freeform 245"/>
            <p:cNvSpPr/>
            <p:nvPr/>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1" name="Freeform 246"/>
            <p:cNvSpPr/>
            <p:nvPr/>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grpSp>
        <p:nvGrpSpPr>
          <p:cNvPr id="72" name="组合 71"/>
          <p:cNvGrpSpPr/>
          <p:nvPr/>
        </p:nvGrpSpPr>
        <p:grpSpPr>
          <a:xfrm>
            <a:off x="1200193" y="1908102"/>
            <a:ext cx="7243720" cy="1581785"/>
            <a:chOff x="6251866" y="1798963"/>
            <a:chExt cx="7243720" cy="1581785"/>
          </a:xfrm>
        </p:grpSpPr>
        <p:grpSp>
          <p:nvGrpSpPr>
            <p:cNvPr id="73" name="组合 72"/>
            <p:cNvGrpSpPr/>
            <p:nvPr/>
          </p:nvGrpSpPr>
          <p:grpSpPr>
            <a:xfrm>
              <a:off x="6251866" y="1798963"/>
              <a:ext cx="762698" cy="784833"/>
              <a:chOff x="7406106" y="1870864"/>
              <a:chExt cx="762698" cy="784833"/>
            </a:xfrm>
          </p:grpSpPr>
          <p:grpSp>
            <p:nvGrpSpPr>
              <p:cNvPr id="75" name="组合 74"/>
              <p:cNvGrpSpPr/>
              <p:nvPr/>
            </p:nvGrpSpPr>
            <p:grpSpPr>
              <a:xfrm>
                <a:off x="7406106" y="1870864"/>
                <a:ext cx="762698" cy="784833"/>
                <a:chOff x="1463339" y="1072758"/>
                <a:chExt cx="1546058" cy="1546058"/>
              </a:xfrm>
              <a:effectLst>
                <a:outerShdw blurRad="330200" dist="215900" dir="6900000" sx="81000" sy="81000" algn="t" rotWithShape="0">
                  <a:prstClr val="black">
                    <a:alpha val="42000"/>
                  </a:prstClr>
                </a:outerShdw>
              </a:effectLst>
            </p:grpSpPr>
            <p:sp>
              <p:nvSpPr>
                <p:cNvPr id="78" name="同心圆 4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algn="ctr">
                    <a:defRPr/>
                  </a:pPr>
                  <a:endParaRPr lang="zh-CN" altLang="en-US" sz="1400" kern="0" dirty="0">
                    <a:solidFill>
                      <a:schemeClr val="bg1"/>
                    </a:solidFill>
                    <a:latin typeface="微软雅黑" panose="020B0503020204020204" charset="-122"/>
                    <a:ea typeface="微软雅黑" panose="020B0503020204020204" charset="-122"/>
                  </a:endParaRPr>
                </a:p>
              </p:txBody>
            </p:sp>
            <p:sp>
              <p:nvSpPr>
                <p:cNvPr id="79" name="椭圆 78"/>
                <p:cNvSpPr/>
                <p:nvPr/>
              </p:nvSpPr>
              <p:spPr>
                <a:xfrm>
                  <a:off x="1484232" y="1093651"/>
                  <a:ext cx="1504274" cy="1504274"/>
                </a:xfrm>
                <a:prstGeom prst="ellipse">
                  <a:avLst/>
                </a:prstGeom>
                <a:noFill/>
                <a:ln w="25400" cap="flat" cmpd="sng" algn="ctr">
                  <a:solidFill>
                    <a:sysClr val="window" lastClr="FFFFFF"/>
                  </a:solidFill>
                  <a:prstDash val="solid"/>
                  <a:miter lim="800000"/>
                </a:ln>
                <a:effectLst>
                  <a:outerShdw blurRad="419100" dist="571500" dir="2700000" sx="90000" sy="90000" algn="tl" rotWithShape="0">
                    <a:sysClr val="windowText" lastClr="000000">
                      <a:lumMod val="50000"/>
                      <a:lumOff val="50000"/>
                      <a:alpha val="15000"/>
                    </a:sysClr>
                  </a:outerShdw>
                </a:effectLst>
              </p:spPr>
              <p:txBody>
                <a:bodyPr rtlCol="0" anchor="ctr"/>
                <a:lstStyle/>
                <a:p>
                  <a:pPr algn="ctr">
                    <a:lnSpc>
                      <a:spcPts val="1600"/>
                    </a:lnSpc>
                    <a:defRPr/>
                  </a:pPr>
                  <a:endParaRPr lang="zh-CN" altLang="en-US" sz="1200" kern="0" dirty="0">
                    <a:solidFill>
                      <a:schemeClr val="bg1"/>
                    </a:solidFill>
                    <a:latin typeface="微软雅黑" panose="020B0503020204020204" charset="-122"/>
                    <a:ea typeface="微软雅黑" panose="020B0503020204020204" charset="-122"/>
                  </a:endParaRPr>
                </a:p>
              </p:txBody>
            </p:sp>
          </p:grpSp>
          <p:sp>
            <p:nvSpPr>
              <p:cNvPr id="76" name="椭圆 75"/>
              <p:cNvSpPr/>
              <p:nvPr/>
            </p:nvSpPr>
            <p:spPr>
              <a:xfrm>
                <a:off x="7498834" y="1966284"/>
                <a:ext cx="577242" cy="593992"/>
              </a:xfrm>
              <a:prstGeom prst="ellipse">
                <a:avLst/>
              </a:prstGeom>
              <a:solidFill>
                <a:srgbClr val="1352D1"/>
              </a:soli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defRPr/>
                </a:pPr>
                <a:endParaRPr lang="zh-CN" altLang="en-US" kern="0" dirty="0">
                  <a:solidFill>
                    <a:schemeClr val="bg1"/>
                  </a:solidFill>
                  <a:latin typeface="微软雅黑" panose="020B0503020204020204" charset="-122"/>
                  <a:ea typeface="微软雅黑" panose="020B0503020204020204" charset="-122"/>
                </a:endParaRPr>
              </a:p>
            </p:txBody>
          </p:sp>
          <p:sp>
            <p:nvSpPr>
              <p:cNvPr id="77" name="TextBox 79"/>
              <p:cNvSpPr txBox="1"/>
              <p:nvPr/>
            </p:nvSpPr>
            <p:spPr>
              <a:xfrm>
                <a:off x="7476282" y="2061468"/>
                <a:ext cx="639161" cy="426720"/>
              </a:xfrm>
              <a:prstGeom prst="rect">
                <a:avLst/>
              </a:prstGeom>
              <a:noFill/>
            </p:spPr>
            <p:txBody>
              <a:bodyPr wrap="square" lIns="119482" tIns="59741" rIns="119482" bIns="59741" rtlCol="0">
                <a:spAutoFit/>
              </a:bodyPr>
              <a:lstStyle/>
              <a:p>
                <a:pPr algn="ctr"/>
                <a:r>
                  <a:rPr lang="en-US" altLang="zh-CN" sz="2000" b="1" dirty="0">
                    <a:solidFill>
                      <a:schemeClr val="bg1"/>
                    </a:solidFill>
                    <a:latin typeface="微软雅黑" panose="020B0503020204020204" charset="-122"/>
                    <a:ea typeface="微软雅黑" panose="020B0503020204020204" charset="-122"/>
                  </a:rPr>
                  <a:t>03</a:t>
                </a:r>
                <a:endParaRPr lang="en-US" altLang="zh-CN" sz="2000" b="1" dirty="0">
                  <a:solidFill>
                    <a:schemeClr val="bg1"/>
                  </a:solidFill>
                  <a:latin typeface="微软雅黑" panose="020B0503020204020204" charset="-122"/>
                  <a:ea typeface="微软雅黑" panose="020B0503020204020204" charset="-122"/>
                </a:endParaRPr>
              </a:p>
            </p:txBody>
          </p:sp>
        </p:grpSp>
        <p:sp>
          <p:nvSpPr>
            <p:cNvPr id="74" name="标题 11"/>
            <p:cNvSpPr txBox="1"/>
            <p:nvPr/>
          </p:nvSpPr>
          <p:spPr>
            <a:xfrm>
              <a:off x="7104036" y="1956443"/>
              <a:ext cx="6391550" cy="14243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hangingPunct="0">
                <a:lnSpc>
                  <a:spcPct val="150000"/>
                </a:lnSpc>
                <a:spcBef>
                  <a:spcPts val="0"/>
                </a:spcBef>
                <a:defRPr/>
              </a:pPr>
              <a:r>
                <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本行政机关人大代表建议和政协提案办理结果公开情况</a:t>
              </a: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a:p>
              <a:pPr algn="just" hangingPunct="0">
                <a:lnSpc>
                  <a:spcPct val="150000"/>
                </a:lnSpc>
                <a:spcBef>
                  <a:spcPts val="0"/>
                </a:spcBef>
                <a:defRPr/>
              </a:pP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a:p>
              <a:pPr algn="just" hangingPunct="0">
                <a:lnSpc>
                  <a:spcPct val="150000"/>
                </a:lnSpc>
                <a:spcBef>
                  <a:spcPts val="0"/>
                </a:spcBef>
                <a:defRPr/>
              </a:pPr>
              <a:r>
                <a:rPr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2023年我单位未涉及人大代表建议和政协提案。</a:t>
              </a:r>
              <a:endParaRPr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p:txBody>
        </p:sp>
      </p:grpSp>
      <p:grpSp>
        <p:nvGrpSpPr>
          <p:cNvPr id="2" name="组合 1"/>
          <p:cNvGrpSpPr/>
          <p:nvPr/>
        </p:nvGrpSpPr>
        <p:grpSpPr>
          <a:xfrm>
            <a:off x="171450" y="247650"/>
            <a:ext cx="4507349" cy="632623"/>
            <a:chOff x="228600" y="209550"/>
            <a:chExt cx="4507349" cy="632623"/>
          </a:xfrm>
        </p:grpSpPr>
        <p:sp>
          <p:nvSpPr>
            <p:cNvPr id="13" name="平行四边形 12"/>
            <p:cNvSpPr/>
            <p:nvPr/>
          </p:nvSpPr>
          <p:spPr>
            <a:xfrm flipH="1" flipV="1">
              <a:off x="228600" y="209550"/>
              <a:ext cx="838200" cy="630226"/>
            </a:xfrm>
            <a:prstGeom prst="parallelogram">
              <a:avLst>
                <a:gd name="adj" fmla="val 56250"/>
              </a:avLst>
            </a:prstGeom>
            <a:gradFill>
              <a:gsLst>
                <a:gs pos="43000">
                  <a:srgbClr val="7E99EF">
                    <a:alpha val="64000"/>
                  </a:srgbClr>
                </a:gs>
                <a:gs pos="0">
                  <a:srgbClr val="325DE6"/>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 name="矩形 13"/>
            <p:cNvSpPr/>
            <p:nvPr/>
          </p:nvSpPr>
          <p:spPr>
            <a:xfrm>
              <a:off x="830699" y="320203"/>
              <a:ext cx="3905250" cy="521970"/>
            </a:xfrm>
            <a:prstGeom prst="rect">
              <a:avLst/>
            </a:prstGeom>
          </p:spPr>
          <p:txBody>
            <a:bodyPr wrap="none">
              <a:spAutoFit/>
            </a:bodyPr>
            <a:lstStyle/>
            <a:p>
              <a:pPr lvl="0" algn="l"/>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06 其他需要报告的事项</a:t>
              </a:r>
              <a:endPar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0-#ppt_w/2"/>
                                          </p:val>
                                        </p:tav>
                                        <p:tav tm="100000">
                                          <p:val>
                                            <p:strVal val="#ppt_x"/>
                                          </p:val>
                                        </p:tav>
                                      </p:tavLst>
                                    </p:anim>
                                    <p:anim calcmode="lin" valueType="num">
                                      <p:cBhvr additive="base">
                                        <p:cTn id="1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802103" y="1459832"/>
            <a:ext cx="10651960" cy="4203031"/>
          </a:xfrm>
          <a:prstGeom prst="rect">
            <a:avLst/>
          </a:prstGeom>
          <a:solidFill>
            <a:srgbClr val="1352D1">
              <a:alpha val="90000"/>
            </a:srgbClr>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nvGrpSpPr>
          <p:cNvPr id="12" name="组合 11"/>
          <p:cNvGrpSpPr/>
          <p:nvPr/>
        </p:nvGrpSpPr>
        <p:grpSpPr>
          <a:xfrm>
            <a:off x="11149262" y="5479994"/>
            <a:ext cx="1042737" cy="1378005"/>
            <a:chOff x="10451038" y="4717690"/>
            <a:chExt cx="1401072" cy="1851554"/>
          </a:xfrm>
        </p:grpSpPr>
        <p:sp>
          <p:nvSpPr>
            <p:cNvPr id="3" name="Freeform 238"/>
            <p:cNvSpPr/>
            <p:nvPr/>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 name="Freeform 239"/>
            <p:cNvSpPr/>
            <p:nvPr/>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5" name="Freeform 240"/>
            <p:cNvSpPr/>
            <p:nvPr/>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6" name="Freeform 241"/>
            <p:cNvSpPr/>
            <p:nvPr/>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7" name="Freeform 242"/>
            <p:cNvSpPr/>
            <p:nvPr/>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8" name="Freeform 243"/>
            <p:cNvSpPr/>
            <p:nvPr/>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9" name="Freeform 244"/>
            <p:cNvSpPr/>
            <p:nvPr/>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0" name="Freeform 245"/>
            <p:cNvSpPr/>
            <p:nvPr/>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1" name="Freeform 246"/>
            <p:cNvSpPr/>
            <p:nvPr/>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grpSp>
        <p:nvGrpSpPr>
          <p:cNvPr id="72" name="组合 71"/>
          <p:cNvGrpSpPr/>
          <p:nvPr/>
        </p:nvGrpSpPr>
        <p:grpSpPr>
          <a:xfrm>
            <a:off x="1200193" y="1908102"/>
            <a:ext cx="8086682" cy="1581785"/>
            <a:chOff x="6251866" y="1798963"/>
            <a:chExt cx="8086682" cy="1581785"/>
          </a:xfrm>
        </p:grpSpPr>
        <p:grpSp>
          <p:nvGrpSpPr>
            <p:cNvPr id="73" name="组合 72"/>
            <p:cNvGrpSpPr/>
            <p:nvPr/>
          </p:nvGrpSpPr>
          <p:grpSpPr>
            <a:xfrm>
              <a:off x="6251866" y="1798963"/>
              <a:ext cx="762698" cy="784833"/>
              <a:chOff x="7406106" y="1870864"/>
              <a:chExt cx="762698" cy="784833"/>
            </a:xfrm>
          </p:grpSpPr>
          <p:grpSp>
            <p:nvGrpSpPr>
              <p:cNvPr id="75" name="组合 74"/>
              <p:cNvGrpSpPr/>
              <p:nvPr/>
            </p:nvGrpSpPr>
            <p:grpSpPr>
              <a:xfrm>
                <a:off x="7406106" y="1870864"/>
                <a:ext cx="762698" cy="784833"/>
                <a:chOff x="1463339" y="1072758"/>
                <a:chExt cx="1546058" cy="1546058"/>
              </a:xfrm>
              <a:effectLst>
                <a:outerShdw blurRad="330200" dist="215900" dir="6900000" sx="81000" sy="81000" algn="t" rotWithShape="0">
                  <a:prstClr val="black">
                    <a:alpha val="42000"/>
                  </a:prstClr>
                </a:outerShdw>
              </a:effectLst>
            </p:grpSpPr>
            <p:sp>
              <p:nvSpPr>
                <p:cNvPr id="78" name="同心圆 4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algn="ctr">
                    <a:defRPr/>
                  </a:pPr>
                  <a:endParaRPr lang="zh-CN" altLang="en-US" sz="1400" kern="0" dirty="0">
                    <a:solidFill>
                      <a:schemeClr val="bg1"/>
                    </a:solidFill>
                    <a:latin typeface="微软雅黑" panose="020B0503020204020204" charset="-122"/>
                    <a:ea typeface="微软雅黑" panose="020B0503020204020204" charset="-122"/>
                  </a:endParaRPr>
                </a:p>
              </p:txBody>
            </p:sp>
            <p:sp>
              <p:nvSpPr>
                <p:cNvPr id="79" name="椭圆 78"/>
                <p:cNvSpPr/>
                <p:nvPr/>
              </p:nvSpPr>
              <p:spPr>
                <a:xfrm>
                  <a:off x="1484232" y="1093651"/>
                  <a:ext cx="1504274" cy="1504274"/>
                </a:xfrm>
                <a:prstGeom prst="ellipse">
                  <a:avLst/>
                </a:prstGeom>
                <a:noFill/>
                <a:ln w="25400" cap="flat" cmpd="sng" algn="ctr">
                  <a:solidFill>
                    <a:sysClr val="window" lastClr="FFFFFF"/>
                  </a:solidFill>
                  <a:prstDash val="solid"/>
                  <a:miter lim="800000"/>
                </a:ln>
                <a:effectLst>
                  <a:outerShdw blurRad="419100" dist="571500" dir="2700000" sx="90000" sy="90000" algn="tl" rotWithShape="0">
                    <a:sysClr val="windowText" lastClr="000000">
                      <a:lumMod val="50000"/>
                      <a:lumOff val="50000"/>
                      <a:alpha val="15000"/>
                    </a:sysClr>
                  </a:outerShdw>
                </a:effectLst>
              </p:spPr>
              <p:txBody>
                <a:bodyPr rtlCol="0" anchor="ctr"/>
                <a:lstStyle/>
                <a:p>
                  <a:pPr algn="ctr">
                    <a:lnSpc>
                      <a:spcPts val="1600"/>
                    </a:lnSpc>
                    <a:defRPr/>
                  </a:pPr>
                  <a:endParaRPr lang="zh-CN" altLang="en-US" sz="1200" kern="0" dirty="0">
                    <a:solidFill>
                      <a:schemeClr val="bg1"/>
                    </a:solidFill>
                    <a:latin typeface="微软雅黑" panose="020B0503020204020204" charset="-122"/>
                    <a:ea typeface="微软雅黑" panose="020B0503020204020204" charset="-122"/>
                  </a:endParaRPr>
                </a:p>
              </p:txBody>
            </p:sp>
          </p:grpSp>
          <p:sp>
            <p:nvSpPr>
              <p:cNvPr id="76" name="椭圆 75"/>
              <p:cNvSpPr/>
              <p:nvPr/>
            </p:nvSpPr>
            <p:spPr>
              <a:xfrm>
                <a:off x="7498834" y="1966284"/>
                <a:ext cx="577242" cy="593992"/>
              </a:xfrm>
              <a:prstGeom prst="ellipse">
                <a:avLst/>
              </a:prstGeom>
              <a:solidFill>
                <a:srgbClr val="1352D1"/>
              </a:soli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defRPr/>
                </a:pPr>
                <a:endParaRPr lang="zh-CN" altLang="en-US" kern="0" dirty="0">
                  <a:solidFill>
                    <a:schemeClr val="bg1"/>
                  </a:solidFill>
                  <a:latin typeface="微软雅黑" panose="020B0503020204020204" charset="-122"/>
                  <a:ea typeface="微软雅黑" panose="020B0503020204020204" charset="-122"/>
                </a:endParaRPr>
              </a:p>
            </p:txBody>
          </p:sp>
          <p:sp>
            <p:nvSpPr>
              <p:cNvPr id="77" name="TextBox 79"/>
              <p:cNvSpPr txBox="1"/>
              <p:nvPr/>
            </p:nvSpPr>
            <p:spPr>
              <a:xfrm>
                <a:off x="7476282" y="2061468"/>
                <a:ext cx="639161" cy="426720"/>
              </a:xfrm>
              <a:prstGeom prst="rect">
                <a:avLst/>
              </a:prstGeom>
              <a:noFill/>
            </p:spPr>
            <p:txBody>
              <a:bodyPr wrap="square" lIns="119482" tIns="59741" rIns="119482" bIns="59741" rtlCol="0">
                <a:spAutoFit/>
              </a:bodyPr>
              <a:lstStyle/>
              <a:p>
                <a:pPr algn="ctr"/>
                <a:r>
                  <a:rPr lang="en-US" altLang="zh-CN" sz="2000" b="1" dirty="0">
                    <a:solidFill>
                      <a:schemeClr val="bg1"/>
                    </a:solidFill>
                    <a:latin typeface="微软雅黑" panose="020B0503020204020204" charset="-122"/>
                    <a:ea typeface="微软雅黑" panose="020B0503020204020204" charset="-122"/>
                  </a:rPr>
                  <a:t>04</a:t>
                </a:r>
                <a:endParaRPr lang="en-US" altLang="zh-CN" sz="2000" b="1" dirty="0">
                  <a:solidFill>
                    <a:schemeClr val="bg1"/>
                  </a:solidFill>
                  <a:latin typeface="微软雅黑" panose="020B0503020204020204" charset="-122"/>
                  <a:ea typeface="微软雅黑" panose="020B0503020204020204" charset="-122"/>
                </a:endParaRPr>
              </a:p>
            </p:txBody>
          </p:sp>
        </p:grpSp>
        <p:sp>
          <p:nvSpPr>
            <p:cNvPr id="74" name="标题 11"/>
            <p:cNvSpPr txBox="1"/>
            <p:nvPr/>
          </p:nvSpPr>
          <p:spPr>
            <a:xfrm>
              <a:off x="7104036" y="1956443"/>
              <a:ext cx="7234512" cy="14243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hangingPunct="0">
                <a:lnSpc>
                  <a:spcPct val="150000"/>
                </a:lnSpc>
                <a:spcBef>
                  <a:spcPts val="0"/>
                </a:spcBef>
                <a:defRPr/>
              </a:pPr>
              <a:r>
                <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年度政务公开创新情况</a:t>
              </a: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a:p>
              <a:pPr algn="just" hangingPunct="0">
                <a:lnSpc>
                  <a:spcPct val="150000"/>
                </a:lnSpc>
                <a:spcBef>
                  <a:spcPts val="0"/>
                </a:spcBef>
                <a:defRPr/>
              </a:pP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a:p>
              <a:pPr algn="just" hangingPunct="0">
                <a:lnSpc>
                  <a:spcPct val="150000"/>
                </a:lnSpc>
                <a:spcBef>
                  <a:spcPts val="0"/>
                </a:spcBef>
                <a:defRPr/>
              </a:pPr>
              <a:r>
                <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在政务公开制度、内容、形式和平台建设方面我单位进行集中整合优化，通过实施政务信息公开进一步对外宣传我区投资环境，拓宽招商信息发布渠道。</a:t>
              </a: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p:txBody>
        </p:sp>
      </p:grpSp>
      <p:grpSp>
        <p:nvGrpSpPr>
          <p:cNvPr id="2" name="组合 1"/>
          <p:cNvGrpSpPr/>
          <p:nvPr/>
        </p:nvGrpSpPr>
        <p:grpSpPr>
          <a:xfrm>
            <a:off x="171450" y="247650"/>
            <a:ext cx="4507349" cy="632623"/>
            <a:chOff x="228600" y="209550"/>
            <a:chExt cx="4507349" cy="632623"/>
          </a:xfrm>
        </p:grpSpPr>
        <p:sp>
          <p:nvSpPr>
            <p:cNvPr id="13" name="平行四边形 12"/>
            <p:cNvSpPr/>
            <p:nvPr/>
          </p:nvSpPr>
          <p:spPr>
            <a:xfrm flipH="1" flipV="1">
              <a:off x="228600" y="209550"/>
              <a:ext cx="838200" cy="630226"/>
            </a:xfrm>
            <a:prstGeom prst="parallelogram">
              <a:avLst>
                <a:gd name="adj" fmla="val 56250"/>
              </a:avLst>
            </a:prstGeom>
            <a:gradFill>
              <a:gsLst>
                <a:gs pos="43000">
                  <a:srgbClr val="7E99EF">
                    <a:alpha val="64000"/>
                  </a:srgbClr>
                </a:gs>
                <a:gs pos="0">
                  <a:srgbClr val="325DE6"/>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 name="矩形 13"/>
            <p:cNvSpPr/>
            <p:nvPr/>
          </p:nvSpPr>
          <p:spPr>
            <a:xfrm>
              <a:off x="830699" y="320203"/>
              <a:ext cx="3905250" cy="521970"/>
            </a:xfrm>
            <a:prstGeom prst="rect">
              <a:avLst/>
            </a:prstGeom>
          </p:spPr>
          <p:txBody>
            <a:bodyPr wrap="none">
              <a:spAutoFit/>
            </a:bodyPr>
            <a:lstStyle/>
            <a:p>
              <a:pPr lvl="0" algn="l"/>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06 其他需要报告的事项</a:t>
              </a:r>
              <a:endPar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0-#ppt_w/2"/>
                                          </p:val>
                                        </p:tav>
                                        <p:tav tm="100000">
                                          <p:val>
                                            <p:strVal val="#ppt_x"/>
                                          </p:val>
                                        </p:tav>
                                      </p:tavLst>
                                    </p:anim>
                                    <p:anim calcmode="lin" valueType="num">
                                      <p:cBhvr additive="base">
                                        <p:cTn id="1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802103" y="1459832"/>
            <a:ext cx="10651960" cy="4203031"/>
          </a:xfrm>
          <a:prstGeom prst="rect">
            <a:avLst/>
          </a:prstGeom>
          <a:solidFill>
            <a:srgbClr val="1352D1">
              <a:alpha val="90000"/>
            </a:srgbClr>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nvGrpSpPr>
          <p:cNvPr id="12" name="组合 11"/>
          <p:cNvGrpSpPr/>
          <p:nvPr/>
        </p:nvGrpSpPr>
        <p:grpSpPr>
          <a:xfrm>
            <a:off x="11149262" y="5479994"/>
            <a:ext cx="1042737" cy="1378005"/>
            <a:chOff x="10451038" y="4717690"/>
            <a:chExt cx="1401072" cy="1851554"/>
          </a:xfrm>
        </p:grpSpPr>
        <p:sp>
          <p:nvSpPr>
            <p:cNvPr id="3" name="Freeform 238"/>
            <p:cNvSpPr/>
            <p:nvPr/>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 name="Freeform 239"/>
            <p:cNvSpPr/>
            <p:nvPr/>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5" name="Freeform 240"/>
            <p:cNvSpPr/>
            <p:nvPr/>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6" name="Freeform 241"/>
            <p:cNvSpPr/>
            <p:nvPr/>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7" name="Freeform 242"/>
            <p:cNvSpPr/>
            <p:nvPr/>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8" name="Freeform 243"/>
            <p:cNvSpPr/>
            <p:nvPr/>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9" name="Freeform 244"/>
            <p:cNvSpPr/>
            <p:nvPr/>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0" name="Freeform 245"/>
            <p:cNvSpPr/>
            <p:nvPr/>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1" name="Freeform 246"/>
            <p:cNvSpPr/>
            <p:nvPr/>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grpSp>
        <p:nvGrpSpPr>
          <p:cNvPr id="72" name="组合 71"/>
          <p:cNvGrpSpPr/>
          <p:nvPr/>
        </p:nvGrpSpPr>
        <p:grpSpPr>
          <a:xfrm>
            <a:off x="1200193" y="1908102"/>
            <a:ext cx="8086682" cy="1581785"/>
            <a:chOff x="6251866" y="1798963"/>
            <a:chExt cx="8086682" cy="1581785"/>
          </a:xfrm>
        </p:grpSpPr>
        <p:grpSp>
          <p:nvGrpSpPr>
            <p:cNvPr id="73" name="组合 72"/>
            <p:cNvGrpSpPr/>
            <p:nvPr/>
          </p:nvGrpSpPr>
          <p:grpSpPr>
            <a:xfrm>
              <a:off x="6251866" y="1798963"/>
              <a:ext cx="762698" cy="784833"/>
              <a:chOff x="7406106" y="1870864"/>
              <a:chExt cx="762698" cy="784833"/>
            </a:xfrm>
          </p:grpSpPr>
          <p:grpSp>
            <p:nvGrpSpPr>
              <p:cNvPr id="75" name="组合 74"/>
              <p:cNvGrpSpPr/>
              <p:nvPr/>
            </p:nvGrpSpPr>
            <p:grpSpPr>
              <a:xfrm>
                <a:off x="7406106" y="1870864"/>
                <a:ext cx="762698" cy="784833"/>
                <a:chOff x="1463339" y="1072758"/>
                <a:chExt cx="1546058" cy="1546058"/>
              </a:xfrm>
              <a:effectLst>
                <a:outerShdw blurRad="330200" dist="215900" dir="6900000" sx="81000" sy="81000" algn="t" rotWithShape="0">
                  <a:prstClr val="black">
                    <a:alpha val="42000"/>
                  </a:prstClr>
                </a:outerShdw>
              </a:effectLst>
            </p:grpSpPr>
            <p:sp>
              <p:nvSpPr>
                <p:cNvPr id="78" name="同心圆 4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algn="ctr">
                    <a:defRPr/>
                  </a:pPr>
                  <a:endParaRPr lang="zh-CN" altLang="en-US" sz="1400" kern="0" dirty="0">
                    <a:solidFill>
                      <a:schemeClr val="bg1"/>
                    </a:solidFill>
                    <a:latin typeface="微软雅黑" panose="020B0503020204020204" charset="-122"/>
                    <a:ea typeface="微软雅黑" panose="020B0503020204020204" charset="-122"/>
                  </a:endParaRPr>
                </a:p>
              </p:txBody>
            </p:sp>
            <p:sp>
              <p:nvSpPr>
                <p:cNvPr id="79" name="椭圆 78"/>
                <p:cNvSpPr/>
                <p:nvPr/>
              </p:nvSpPr>
              <p:spPr>
                <a:xfrm>
                  <a:off x="1484232" y="1093651"/>
                  <a:ext cx="1504274" cy="1504274"/>
                </a:xfrm>
                <a:prstGeom prst="ellipse">
                  <a:avLst/>
                </a:prstGeom>
                <a:noFill/>
                <a:ln w="25400" cap="flat" cmpd="sng" algn="ctr">
                  <a:solidFill>
                    <a:sysClr val="window" lastClr="FFFFFF"/>
                  </a:solidFill>
                  <a:prstDash val="solid"/>
                  <a:miter lim="800000"/>
                </a:ln>
                <a:effectLst>
                  <a:outerShdw blurRad="419100" dist="571500" dir="2700000" sx="90000" sy="90000" algn="tl" rotWithShape="0">
                    <a:sysClr val="windowText" lastClr="000000">
                      <a:lumMod val="50000"/>
                      <a:lumOff val="50000"/>
                      <a:alpha val="15000"/>
                    </a:sysClr>
                  </a:outerShdw>
                </a:effectLst>
              </p:spPr>
              <p:txBody>
                <a:bodyPr rtlCol="0" anchor="ctr"/>
                <a:lstStyle/>
                <a:p>
                  <a:pPr algn="ctr">
                    <a:lnSpc>
                      <a:spcPts val="1600"/>
                    </a:lnSpc>
                    <a:defRPr/>
                  </a:pPr>
                  <a:endParaRPr lang="zh-CN" altLang="en-US" sz="1200" kern="0" dirty="0">
                    <a:solidFill>
                      <a:schemeClr val="bg1"/>
                    </a:solidFill>
                    <a:latin typeface="微软雅黑" panose="020B0503020204020204" charset="-122"/>
                    <a:ea typeface="微软雅黑" panose="020B0503020204020204" charset="-122"/>
                  </a:endParaRPr>
                </a:p>
              </p:txBody>
            </p:sp>
          </p:grpSp>
          <p:sp>
            <p:nvSpPr>
              <p:cNvPr id="76" name="椭圆 75"/>
              <p:cNvSpPr/>
              <p:nvPr/>
            </p:nvSpPr>
            <p:spPr>
              <a:xfrm>
                <a:off x="7498834" y="1966284"/>
                <a:ext cx="577242" cy="593992"/>
              </a:xfrm>
              <a:prstGeom prst="ellipse">
                <a:avLst/>
              </a:prstGeom>
              <a:solidFill>
                <a:srgbClr val="1352D1"/>
              </a:soli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defRPr/>
                </a:pPr>
                <a:endParaRPr lang="zh-CN" altLang="en-US" kern="0" dirty="0">
                  <a:solidFill>
                    <a:schemeClr val="bg1"/>
                  </a:solidFill>
                  <a:latin typeface="微软雅黑" panose="020B0503020204020204" charset="-122"/>
                  <a:ea typeface="微软雅黑" panose="020B0503020204020204" charset="-122"/>
                </a:endParaRPr>
              </a:p>
            </p:txBody>
          </p:sp>
          <p:sp>
            <p:nvSpPr>
              <p:cNvPr id="77" name="TextBox 79"/>
              <p:cNvSpPr txBox="1"/>
              <p:nvPr/>
            </p:nvSpPr>
            <p:spPr>
              <a:xfrm>
                <a:off x="7476282" y="2061468"/>
                <a:ext cx="639161" cy="426720"/>
              </a:xfrm>
              <a:prstGeom prst="rect">
                <a:avLst/>
              </a:prstGeom>
              <a:noFill/>
            </p:spPr>
            <p:txBody>
              <a:bodyPr wrap="square" lIns="119482" tIns="59741" rIns="119482" bIns="59741" rtlCol="0">
                <a:spAutoFit/>
              </a:bodyPr>
              <a:lstStyle/>
              <a:p>
                <a:pPr algn="ctr"/>
                <a:r>
                  <a:rPr lang="en-US" altLang="zh-CN" sz="2000" b="1" dirty="0">
                    <a:solidFill>
                      <a:schemeClr val="bg1"/>
                    </a:solidFill>
                    <a:latin typeface="微软雅黑" panose="020B0503020204020204" charset="-122"/>
                    <a:ea typeface="微软雅黑" panose="020B0503020204020204" charset="-122"/>
                  </a:rPr>
                  <a:t>05</a:t>
                </a:r>
                <a:endParaRPr lang="en-US" altLang="zh-CN" sz="2000" b="1" dirty="0">
                  <a:solidFill>
                    <a:schemeClr val="bg1"/>
                  </a:solidFill>
                  <a:latin typeface="微软雅黑" panose="020B0503020204020204" charset="-122"/>
                  <a:ea typeface="微软雅黑" panose="020B0503020204020204" charset="-122"/>
                </a:endParaRPr>
              </a:p>
            </p:txBody>
          </p:sp>
        </p:grpSp>
        <p:sp>
          <p:nvSpPr>
            <p:cNvPr id="74" name="标题 11"/>
            <p:cNvSpPr txBox="1"/>
            <p:nvPr/>
          </p:nvSpPr>
          <p:spPr>
            <a:xfrm>
              <a:off x="7104036" y="1956443"/>
              <a:ext cx="7234512" cy="14243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hangingPunct="0">
                <a:lnSpc>
                  <a:spcPct val="150000"/>
                </a:lnSpc>
                <a:spcBef>
                  <a:spcPts val="0"/>
                </a:spcBef>
                <a:defRPr/>
              </a:pPr>
              <a:r>
                <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本行政机关政府信息公开工作年度报告数据统计需要说明的事项</a:t>
              </a: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a:p>
              <a:pPr algn="just" hangingPunct="0">
                <a:lnSpc>
                  <a:spcPct val="150000"/>
                </a:lnSpc>
                <a:spcBef>
                  <a:spcPts val="0"/>
                </a:spcBef>
                <a:defRPr/>
              </a:pP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a:p>
              <a:pPr algn="just" hangingPunct="0">
                <a:lnSpc>
                  <a:spcPct val="150000"/>
                </a:lnSpc>
                <a:spcBef>
                  <a:spcPts val="0"/>
                </a:spcBef>
                <a:defRPr/>
              </a:pPr>
              <a:r>
                <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无。</a:t>
              </a: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p:txBody>
        </p:sp>
      </p:grpSp>
      <p:grpSp>
        <p:nvGrpSpPr>
          <p:cNvPr id="2" name="组合 1"/>
          <p:cNvGrpSpPr/>
          <p:nvPr/>
        </p:nvGrpSpPr>
        <p:grpSpPr>
          <a:xfrm>
            <a:off x="171450" y="247650"/>
            <a:ext cx="4507349" cy="632623"/>
            <a:chOff x="228600" y="209550"/>
            <a:chExt cx="4507349" cy="632623"/>
          </a:xfrm>
        </p:grpSpPr>
        <p:sp>
          <p:nvSpPr>
            <p:cNvPr id="13" name="平行四边形 12"/>
            <p:cNvSpPr/>
            <p:nvPr/>
          </p:nvSpPr>
          <p:spPr>
            <a:xfrm flipH="1" flipV="1">
              <a:off x="228600" y="209550"/>
              <a:ext cx="838200" cy="630226"/>
            </a:xfrm>
            <a:prstGeom prst="parallelogram">
              <a:avLst>
                <a:gd name="adj" fmla="val 56250"/>
              </a:avLst>
            </a:prstGeom>
            <a:gradFill>
              <a:gsLst>
                <a:gs pos="43000">
                  <a:srgbClr val="7E99EF">
                    <a:alpha val="64000"/>
                  </a:srgbClr>
                </a:gs>
                <a:gs pos="0">
                  <a:srgbClr val="325DE6"/>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 name="矩形 13"/>
            <p:cNvSpPr/>
            <p:nvPr/>
          </p:nvSpPr>
          <p:spPr>
            <a:xfrm>
              <a:off x="830699" y="320203"/>
              <a:ext cx="3905250" cy="521970"/>
            </a:xfrm>
            <a:prstGeom prst="rect">
              <a:avLst/>
            </a:prstGeom>
          </p:spPr>
          <p:txBody>
            <a:bodyPr wrap="none">
              <a:spAutoFit/>
            </a:bodyPr>
            <a:lstStyle/>
            <a:p>
              <a:pPr lvl="0" algn="l"/>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06 其他需要报告的事项</a:t>
              </a:r>
              <a:endPar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0-#ppt_w/2"/>
                                          </p:val>
                                        </p:tav>
                                        <p:tav tm="100000">
                                          <p:val>
                                            <p:strVal val="#ppt_x"/>
                                          </p:val>
                                        </p:tav>
                                      </p:tavLst>
                                    </p:anim>
                                    <p:anim calcmode="lin" valueType="num">
                                      <p:cBhvr additive="base">
                                        <p:cTn id="1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802103" y="1459832"/>
            <a:ext cx="10651960" cy="4203031"/>
          </a:xfrm>
          <a:prstGeom prst="rect">
            <a:avLst/>
          </a:prstGeom>
          <a:solidFill>
            <a:srgbClr val="1352D1">
              <a:alpha val="90000"/>
            </a:srgbClr>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nvGrpSpPr>
          <p:cNvPr id="12" name="组合 11"/>
          <p:cNvGrpSpPr/>
          <p:nvPr/>
        </p:nvGrpSpPr>
        <p:grpSpPr>
          <a:xfrm>
            <a:off x="11149262" y="5479994"/>
            <a:ext cx="1042737" cy="1378005"/>
            <a:chOff x="10451038" y="4717690"/>
            <a:chExt cx="1401072" cy="1851554"/>
          </a:xfrm>
        </p:grpSpPr>
        <p:sp>
          <p:nvSpPr>
            <p:cNvPr id="3" name="Freeform 238"/>
            <p:cNvSpPr/>
            <p:nvPr/>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 name="Freeform 239"/>
            <p:cNvSpPr/>
            <p:nvPr/>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5" name="Freeform 240"/>
            <p:cNvSpPr/>
            <p:nvPr/>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6" name="Freeform 241"/>
            <p:cNvSpPr/>
            <p:nvPr/>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7" name="Freeform 242"/>
            <p:cNvSpPr/>
            <p:nvPr/>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8" name="Freeform 243"/>
            <p:cNvSpPr/>
            <p:nvPr/>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9" name="Freeform 244"/>
            <p:cNvSpPr/>
            <p:nvPr/>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0" name="Freeform 245"/>
            <p:cNvSpPr/>
            <p:nvPr/>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1" name="Freeform 246"/>
            <p:cNvSpPr/>
            <p:nvPr/>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grpSp>
        <p:nvGrpSpPr>
          <p:cNvPr id="72" name="组合 71"/>
          <p:cNvGrpSpPr/>
          <p:nvPr/>
        </p:nvGrpSpPr>
        <p:grpSpPr>
          <a:xfrm>
            <a:off x="1200193" y="1908102"/>
            <a:ext cx="8086682" cy="1581785"/>
            <a:chOff x="6251866" y="1798963"/>
            <a:chExt cx="8086682" cy="1581785"/>
          </a:xfrm>
        </p:grpSpPr>
        <p:grpSp>
          <p:nvGrpSpPr>
            <p:cNvPr id="73" name="组合 72"/>
            <p:cNvGrpSpPr/>
            <p:nvPr/>
          </p:nvGrpSpPr>
          <p:grpSpPr>
            <a:xfrm>
              <a:off x="6251866" y="1798963"/>
              <a:ext cx="762698" cy="784833"/>
              <a:chOff x="7406106" y="1870864"/>
              <a:chExt cx="762698" cy="784833"/>
            </a:xfrm>
          </p:grpSpPr>
          <p:grpSp>
            <p:nvGrpSpPr>
              <p:cNvPr id="75" name="组合 74"/>
              <p:cNvGrpSpPr/>
              <p:nvPr/>
            </p:nvGrpSpPr>
            <p:grpSpPr>
              <a:xfrm>
                <a:off x="7406106" y="1870864"/>
                <a:ext cx="762698" cy="784833"/>
                <a:chOff x="1463339" y="1072758"/>
                <a:chExt cx="1546058" cy="1546058"/>
              </a:xfrm>
              <a:effectLst>
                <a:outerShdw blurRad="330200" dist="215900" dir="6900000" sx="81000" sy="81000" algn="t" rotWithShape="0">
                  <a:prstClr val="black">
                    <a:alpha val="42000"/>
                  </a:prstClr>
                </a:outerShdw>
              </a:effectLst>
            </p:grpSpPr>
            <p:sp>
              <p:nvSpPr>
                <p:cNvPr id="78" name="同心圆 4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algn="ctr">
                    <a:defRPr/>
                  </a:pPr>
                  <a:endParaRPr lang="zh-CN" altLang="en-US" sz="1400" kern="0" dirty="0">
                    <a:solidFill>
                      <a:schemeClr val="bg1"/>
                    </a:solidFill>
                    <a:latin typeface="微软雅黑" panose="020B0503020204020204" charset="-122"/>
                    <a:ea typeface="微软雅黑" panose="020B0503020204020204" charset="-122"/>
                  </a:endParaRPr>
                </a:p>
              </p:txBody>
            </p:sp>
            <p:sp>
              <p:nvSpPr>
                <p:cNvPr id="79" name="椭圆 78"/>
                <p:cNvSpPr/>
                <p:nvPr/>
              </p:nvSpPr>
              <p:spPr>
                <a:xfrm>
                  <a:off x="1484232" y="1093651"/>
                  <a:ext cx="1504274" cy="1504274"/>
                </a:xfrm>
                <a:prstGeom prst="ellipse">
                  <a:avLst/>
                </a:prstGeom>
                <a:noFill/>
                <a:ln w="25400" cap="flat" cmpd="sng" algn="ctr">
                  <a:solidFill>
                    <a:sysClr val="window" lastClr="FFFFFF"/>
                  </a:solidFill>
                  <a:prstDash val="solid"/>
                  <a:miter lim="800000"/>
                </a:ln>
                <a:effectLst>
                  <a:outerShdw blurRad="419100" dist="571500" dir="2700000" sx="90000" sy="90000" algn="tl" rotWithShape="0">
                    <a:sysClr val="windowText" lastClr="000000">
                      <a:lumMod val="50000"/>
                      <a:lumOff val="50000"/>
                      <a:alpha val="15000"/>
                    </a:sysClr>
                  </a:outerShdw>
                </a:effectLst>
              </p:spPr>
              <p:txBody>
                <a:bodyPr rtlCol="0" anchor="ctr"/>
                <a:lstStyle/>
                <a:p>
                  <a:pPr algn="ctr">
                    <a:lnSpc>
                      <a:spcPts val="1600"/>
                    </a:lnSpc>
                    <a:defRPr/>
                  </a:pPr>
                  <a:endParaRPr lang="zh-CN" altLang="en-US" sz="1200" kern="0" dirty="0">
                    <a:solidFill>
                      <a:schemeClr val="bg1"/>
                    </a:solidFill>
                    <a:latin typeface="微软雅黑" panose="020B0503020204020204" charset="-122"/>
                    <a:ea typeface="微软雅黑" panose="020B0503020204020204" charset="-122"/>
                  </a:endParaRPr>
                </a:p>
              </p:txBody>
            </p:sp>
          </p:grpSp>
          <p:sp>
            <p:nvSpPr>
              <p:cNvPr id="76" name="椭圆 75"/>
              <p:cNvSpPr/>
              <p:nvPr/>
            </p:nvSpPr>
            <p:spPr>
              <a:xfrm>
                <a:off x="7498834" y="1966284"/>
                <a:ext cx="577242" cy="593992"/>
              </a:xfrm>
              <a:prstGeom prst="ellipse">
                <a:avLst/>
              </a:prstGeom>
              <a:solidFill>
                <a:srgbClr val="1352D1"/>
              </a:soli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defRPr/>
                </a:pPr>
                <a:endParaRPr lang="zh-CN" altLang="en-US" kern="0" dirty="0">
                  <a:solidFill>
                    <a:schemeClr val="bg1"/>
                  </a:solidFill>
                  <a:latin typeface="微软雅黑" panose="020B0503020204020204" charset="-122"/>
                  <a:ea typeface="微软雅黑" panose="020B0503020204020204" charset="-122"/>
                </a:endParaRPr>
              </a:p>
            </p:txBody>
          </p:sp>
          <p:sp>
            <p:nvSpPr>
              <p:cNvPr id="77" name="TextBox 79"/>
              <p:cNvSpPr txBox="1"/>
              <p:nvPr/>
            </p:nvSpPr>
            <p:spPr>
              <a:xfrm>
                <a:off x="7476282" y="2061468"/>
                <a:ext cx="639161" cy="426720"/>
              </a:xfrm>
              <a:prstGeom prst="rect">
                <a:avLst/>
              </a:prstGeom>
              <a:noFill/>
            </p:spPr>
            <p:txBody>
              <a:bodyPr wrap="square" lIns="119482" tIns="59741" rIns="119482" bIns="59741" rtlCol="0">
                <a:spAutoFit/>
              </a:bodyPr>
              <a:lstStyle/>
              <a:p>
                <a:pPr algn="ctr"/>
                <a:r>
                  <a:rPr lang="en-US" altLang="zh-CN" sz="2000" b="1" dirty="0">
                    <a:solidFill>
                      <a:schemeClr val="bg1"/>
                    </a:solidFill>
                    <a:latin typeface="微软雅黑" panose="020B0503020204020204" charset="-122"/>
                    <a:ea typeface="微软雅黑" panose="020B0503020204020204" charset="-122"/>
                  </a:rPr>
                  <a:t>06</a:t>
                </a:r>
                <a:endParaRPr lang="en-US" altLang="zh-CN" sz="2000" b="1" dirty="0">
                  <a:solidFill>
                    <a:schemeClr val="bg1"/>
                  </a:solidFill>
                  <a:latin typeface="微软雅黑" panose="020B0503020204020204" charset="-122"/>
                  <a:ea typeface="微软雅黑" panose="020B0503020204020204" charset="-122"/>
                </a:endParaRPr>
              </a:p>
            </p:txBody>
          </p:sp>
        </p:grpSp>
        <p:sp>
          <p:nvSpPr>
            <p:cNvPr id="74" name="标题 11"/>
            <p:cNvSpPr txBox="1"/>
            <p:nvPr/>
          </p:nvSpPr>
          <p:spPr>
            <a:xfrm>
              <a:off x="7104036" y="1956443"/>
              <a:ext cx="7234512" cy="14243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hangingPunct="0">
                <a:lnSpc>
                  <a:spcPct val="150000"/>
                </a:lnSpc>
                <a:spcBef>
                  <a:spcPts val="0"/>
                </a:spcBef>
                <a:defRPr/>
              </a:pPr>
              <a:r>
                <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本行政机关认为需要报告的其他事项</a:t>
              </a: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a:p>
              <a:pPr algn="just" hangingPunct="0">
                <a:lnSpc>
                  <a:spcPct val="150000"/>
                </a:lnSpc>
                <a:spcBef>
                  <a:spcPts val="0"/>
                </a:spcBef>
                <a:defRPr/>
              </a:pP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a:p>
              <a:pPr algn="just" hangingPunct="0">
                <a:lnSpc>
                  <a:spcPct val="150000"/>
                </a:lnSpc>
                <a:spcBef>
                  <a:spcPts val="0"/>
                </a:spcBef>
                <a:defRPr/>
              </a:pPr>
              <a:r>
                <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无。</a:t>
              </a: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p:txBody>
        </p:sp>
      </p:grpSp>
      <p:grpSp>
        <p:nvGrpSpPr>
          <p:cNvPr id="2" name="组合 1"/>
          <p:cNvGrpSpPr/>
          <p:nvPr/>
        </p:nvGrpSpPr>
        <p:grpSpPr>
          <a:xfrm>
            <a:off x="171450" y="247650"/>
            <a:ext cx="4507349" cy="632623"/>
            <a:chOff x="228600" y="209550"/>
            <a:chExt cx="4507349" cy="632623"/>
          </a:xfrm>
        </p:grpSpPr>
        <p:sp>
          <p:nvSpPr>
            <p:cNvPr id="13" name="平行四边形 12"/>
            <p:cNvSpPr/>
            <p:nvPr/>
          </p:nvSpPr>
          <p:spPr>
            <a:xfrm flipH="1" flipV="1">
              <a:off x="228600" y="209550"/>
              <a:ext cx="838200" cy="630226"/>
            </a:xfrm>
            <a:prstGeom prst="parallelogram">
              <a:avLst>
                <a:gd name="adj" fmla="val 56250"/>
              </a:avLst>
            </a:prstGeom>
            <a:gradFill>
              <a:gsLst>
                <a:gs pos="43000">
                  <a:srgbClr val="7E99EF">
                    <a:alpha val="64000"/>
                  </a:srgbClr>
                </a:gs>
                <a:gs pos="0">
                  <a:srgbClr val="325DE6"/>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 name="矩形 13"/>
            <p:cNvSpPr/>
            <p:nvPr/>
          </p:nvSpPr>
          <p:spPr>
            <a:xfrm>
              <a:off x="830699" y="320203"/>
              <a:ext cx="3905250" cy="521970"/>
            </a:xfrm>
            <a:prstGeom prst="rect">
              <a:avLst/>
            </a:prstGeom>
          </p:spPr>
          <p:txBody>
            <a:bodyPr wrap="none">
              <a:spAutoFit/>
            </a:bodyPr>
            <a:lstStyle/>
            <a:p>
              <a:pPr lvl="0" algn="l"/>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06 其他需要报告的事项</a:t>
              </a:r>
              <a:endPar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0-#ppt_w/2"/>
                                          </p:val>
                                        </p:tav>
                                        <p:tav tm="100000">
                                          <p:val>
                                            <p:strVal val="#ppt_x"/>
                                          </p:val>
                                        </p:tav>
                                      </p:tavLst>
                                    </p:anim>
                                    <p:anim calcmode="lin" valueType="num">
                                      <p:cBhvr additive="base">
                                        <p:cTn id="1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802103" y="1459832"/>
            <a:ext cx="10651960" cy="4203031"/>
          </a:xfrm>
          <a:prstGeom prst="rect">
            <a:avLst/>
          </a:prstGeom>
          <a:solidFill>
            <a:srgbClr val="1352D1">
              <a:alpha val="90000"/>
            </a:srgbClr>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nvGrpSpPr>
          <p:cNvPr id="12" name="组合 11"/>
          <p:cNvGrpSpPr/>
          <p:nvPr/>
        </p:nvGrpSpPr>
        <p:grpSpPr>
          <a:xfrm>
            <a:off x="11149262" y="5479994"/>
            <a:ext cx="1042737" cy="1378005"/>
            <a:chOff x="10451038" y="4717690"/>
            <a:chExt cx="1401072" cy="1851554"/>
          </a:xfrm>
        </p:grpSpPr>
        <p:sp>
          <p:nvSpPr>
            <p:cNvPr id="3" name="Freeform 238"/>
            <p:cNvSpPr/>
            <p:nvPr/>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 name="Freeform 239"/>
            <p:cNvSpPr/>
            <p:nvPr/>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5" name="Freeform 240"/>
            <p:cNvSpPr/>
            <p:nvPr/>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6" name="Freeform 241"/>
            <p:cNvSpPr/>
            <p:nvPr/>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7" name="Freeform 242"/>
            <p:cNvSpPr/>
            <p:nvPr/>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8" name="Freeform 243"/>
            <p:cNvSpPr/>
            <p:nvPr/>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9" name="Freeform 244"/>
            <p:cNvSpPr/>
            <p:nvPr/>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0" name="Freeform 245"/>
            <p:cNvSpPr/>
            <p:nvPr/>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1" name="Freeform 246"/>
            <p:cNvSpPr/>
            <p:nvPr/>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grpSp>
        <p:nvGrpSpPr>
          <p:cNvPr id="72" name="组合 71"/>
          <p:cNvGrpSpPr/>
          <p:nvPr/>
        </p:nvGrpSpPr>
        <p:grpSpPr>
          <a:xfrm>
            <a:off x="1200193" y="1908102"/>
            <a:ext cx="8086682" cy="1581785"/>
            <a:chOff x="6251866" y="1798963"/>
            <a:chExt cx="8086682" cy="1581785"/>
          </a:xfrm>
        </p:grpSpPr>
        <p:grpSp>
          <p:nvGrpSpPr>
            <p:cNvPr id="73" name="组合 72"/>
            <p:cNvGrpSpPr/>
            <p:nvPr/>
          </p:nvGrpSpPr>
          <p:grpSpPr>
            <a:xfrm>
              <a:off x="6251866" y="1798963"/>
              <a:ext cx="762698" cy="784833"/>
              <a:chOff x="7406106" y="1870864"/>
              <a:chExt cx="762698" cy="784833"/>
            </a:xfrm>
          </p:grpSpPr>
          <p:grpSp>
            <p:nvGrpSpPr>
              <p:cNvPr id="75" name="组合 74"/>
              <p:cNvGrpSpPr/>
              <p:nvPr/>
            </p:nvGrpSpPr>
            <p:grpSpPr>
              <a:xfrm>
                <a:off x="7406106" y="1870864"/>
                <a:ext cx="762698" cy="784833"/>
                <a:chOff x="1463339" y="1072758"/>
                <a:chExt cx="1546058" cy="1546058"/>
              </a:xfrm>
              <a:effectLst>
                <a:outerShdw blurRad="330200" dist="215900" dir="6900000" sx="81000" sy="81000" algn="t" rotWithShape="0">
                  <a:prstClr val="black">
                    <a:alpha val="42000"/>
                  </a:prstClr>
                </a:outerShdw>
              </a:effectLst>
            </p:grpSpPr>
            <p:sp>
              <p:nvSpPr>
                <p:cNvPr id="78" name="同心圆 4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algn="ctr">
                    <a:defRPr/>
                  </a:pPr>
                  <a:endParaRPr lang="zh-CN" altLang="en-US" sz="1400" kern="0" dirty="0">
                    <a:solidFill>
                      <a:schemeClr val="bg1"/>
                    </a:solidFill>
                    <a:latin typeface="微软雅黑" panose="020B0503020204020204" charset="-122"/>
                    <a:ea typeface="微软雅黑" panose="020B0503020204020204" charset="-122"/>
                  </a:endParaRPr>
                </a:p>
              </p:txBody>
            </p:sp>
            <p:sp>
              <p:nvSpPr>
                <p:cNvPr id="79" name="椭圆 78"/>
                <p:cNvSpPr/>
                <p:nvPr/>
              </p:nvSpPr>
              <p:spPr>
                <a:xfrm>
                  <a:off x="1484232" y="1093651"/>
                  <a:ext cx="1504274" cy="1504274"/>
                </a:xfrm>
                <a:prstGeom prst="ellipse">
                  <a:avLst/>
                </a:prstGeom>
                <a:noFill/>
                <a:ln w="25400" cap="flat" cmpd="sng" algn="ctr">
                  <a:solidFill>
                    <a:sysClr val="window" lastClr="FFFFFF"/>
                  </a:solidFill>
                  <a:prstDash val="solid"/>
                  <a:miter lim="800000"/>
                </a:ln>
                <a:effectLst>
                  <a:outerShdw blurRad="419100" dist="571500" dir="2700000" sx="90000" sy="90000" algn="tl" rotWithShape="0">
                    <a:sysClr val="windowText" lastClr="000000">
                      <a:lumMod val="50000"/>
                      <a:lumOff val="50000"/>
                      <a:alpha val="15000"/>
                    </a:sysClr>
                  </a:outerShdw>
                </a:effectLst>
              </p:spPr>
              <p:txBody>
                <a:bodyPr rtlCol="0" anchor="ctr"/>
                <a:lstStyle/>
                <a:p>
                  <a:pPr algn="ctr">
                    <a:lnSpc>
                      <a:spcPts val="1600"/>
                    </a:lnSpc>
                    <a:defRPr/>
                  </a:pPr>
                  <a:endParaRPr lang="zh-CN" altLang="en-US" sz="1200" kern="0" dirty="0">
                    <a:solidFill>
                      <a:schemeClr val="bg1"/>
                    </a:solidFill>
                    <a:latin typeface="微软雅黑" panose="020B0503020204020204" charset="-122"/>
                    <a:ea typeface="微软雅黑" panose="020B0503020204020204" charset="-122"/>
                  </a:endParaRPr>
                </a:p>
              </p:txBody>
            </p:sp>
          </p:grpSp>
          <p:sp>
            <p:nvSpPr>
              <p:cNvPr id="76" name="椭圆 75"/>
              <p:cNvSpPr/>
              <p:nvPr/>
            </p:nvSpPr>
            <p:spPr>
              <a:xfrm>
                <a:off x="7498834" y="1966284"/>
                <a:ext cx="577242" cy="593992"/>
              </a:xfrm>
              <a:prstGeom prst="ellipse">
                <a:avLst/>
              </a:prstGeom>
              <a:solidFill>
                <a:srgbClr val="1352D1"/>
              </a:soli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defRPr/>
                </a:pPr>
                <a:endParaRPr lang="zh-CN" altLang="en-US" kern="0" dirty="0">
                  <a:solidFill>
                    <a:schemeClr val="bg1"/>
                  </a:solidFill>
                  <a:latin typeface="微软雅黑" panose="020B0503020204020204" charset="-122"/>
                  <a:ea typeface="微软雅黑" panose="020B0503020204020204" charset="-122"/>
                </a:endParaRPr>
              </a:p>
            </p:txBody>
          </p:sp>
          <p:sp>
            <p:nvSpPr>
              <p:cNvPr id="77" name="TextBox 79"/>
              <p:cNvSpPr txBox="1"/>
              <p:nvPr/>
            </p:nvSpPr>
            <p:spPr>
              <a:xfrm>
                <a:off x="7476282" y="2061468"/>
                <a:ext cx="639161" cy="426720"/>
              </a:xfrm>
              <a:prstGeom prst="rect">
                <a:avLst/>
              </a:prstGeom>
              <a:noFill/>
            </p:spPr>
            <p:txBody>
              <a:bodyPr wrap="square" lIns="119482" tIns="59741" rIns="119482" bIns="59741" rtlCol="0">
                <a:spAutoFit/>
              </a:bodyPr>
              <a:lstStyle/>
              <a:p>
                <a:pPr algn="ctr"/>
                <a:r>
                  <a:rPr lang="en-US" altLang="zh-CN" sz="2000" b="1" dirty="0">
                    <a:solidFill>
                      <a:schemeClr val="bg1"/>
                    </a:solidFill>
                    <a:latin typeface="微软雅黑" panose="020B0503020204020204" charset="-122"/>
                    <a:ea typeface="微软雅黑" panose="020B0503020204020204" charset="-122"/>
                  </a:rPr>
                  <a:t>07</a:t>
                </a:r>
                <a:endParaRPr lang="en-US" altLang="zh-CN" sz="2000" b="1" dirty="0">
                  <a:solidFill>
                    <a:schemeClr val="bg1"/>
                  </a:solidFill>
                  <a:latin typeface="微软雅黑" panose="020B0503020204020204" charset="-122"/>
                  <a:ea typeface="微软雅黑" panose="020B0503020204020204" charset="-122"/>
                </a:endParaRPr>
              </a:p>
            </p:txBody>
          </p:sp>
        </p:grpSp>
        <p:sp>
          <p:nvSpPr>
            <p:cNvPr id="74" name="标题 11"/>
            <p:cNvSpPr txBox="1"/>
            <p:nvPr/>
          </p:nvSpPr>
          <p:spPr>
            <a:xfrm>
              <a:off x="7104036" y="1956443"/>
              <a:ext cx="7234512" cy="14243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hangingPunct="0">
                <a:lnSpc>
                  <a:spcPct val="150000"/>
                </a:lnSpc>
                <a:spcBef>
                  <a:spcPts val="0"/>
                </a:spcBef>
                <a:defRPr/>
              </a:pPr>
              <a:r>
                <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其他有关文件专门要求通过政府信息公开工作年度报告予以报告的事项</a:t>
              </a: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a:p>
              <a:pPr algn="just" hangingPunct="0">
                <a:lnSpc>
                  <a:spcPct val="150000"/>
                </a:lnSpc>
                <a:spcBef>
                  <a:spcPts val="0"/>
                </a:spcBef>
                <a:defRPr/>
              </a:pP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a:p>
              <a:pPr algn="just" hangingPunct="0">
                <a:lnSpc>
                  <a:spcPct val="150000"/>
                </a:lnSpc>
                <a:spcBef>
                  <a:spcPts val="0"/>
                </a:spcBef>
                <a:defRPr/>
              </a:pPr>
              <a:r>
                <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无。</a:t>
              </a:r>
              <a:endParaRPr lang="zh-CN" altLang="en-US" sz="2000" b="1" kern="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p:txBody>
        </p:sp>
      </p:grpSp>
      <p:grpSp>
        <p:nvGrpSpPr>
          <p:cNvPr id="2" name="组合 1"/>
          <p:cNvGrpSpPr/>
          <p:nvPr/>
        </p:nvGrpSpPr>
        <p:grpSpPr>
          <a:xfrm>
            <a:off x="171450" y="247650"/>
            <a:ext cx="4507349" cy="632623"/>
            <a:chOff x="228600" y="209550"/>
            <a:chExt cx="4507349" cy="632623"/>
          </a:xfrm>
        </p:grpSpPr>
        <p:sp>
          <p:nvSpPr>
            <p:cNvPr id="13" name="平行四边形 12"/>
            <p:cNvSpPr/>
            <p:nvPr/>
          </p:nvSpPr>
          <p:spPr>
            <a:xfrm flipH="1" flipV="1">
              <a:off x="228600" y="209550"/>
              <a:ext cx="838200" cy="630226"/>
            </a:xfrm>
            <a:prstGeom prst="parallelogram">
              <a:avLst>
                <a:gd name="adj" fmla="val 56250"/>
              </a:avLst>
            </a:prstGeom>
            <a:gradFill>
              <a:gsLst>
                <a:gs pos="43000">
                  <a:srgbClr val="7E99EF">
                    <a:alpha val="64000"/>
                  </a:srgbClr>
                </a:gs>
                <a:gs pos="0">
                  <a:srgbClr val="325DE6"/>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 name="矩形 13"/>
            <p:cNvSpPr/>
            <p:nvPr/>
          </p:nvSpPr>
          <p:spPr>
            <a:xfrm>
              <a:off x="830699" y="320203"/>
              <a:ext cx="3905250" cy="521970"/>
            </a:xfrm>
            <a:prstGeom prst="rect">
              <a:avLst/>
            </a:prstGeom>
          </p:spPr>
          <p:txBody>
            <a:bodyPr wrap="none">
              <a:spAutoFit/>
            </a:bodyPr>
            <a:lstStyle/>
            <a:p>
              <a:pPr lvl="0" algn="l"/>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06 其他需要报告的事项</a:t>
              </a:r>
              <a:endPar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0-#ppt_w/2"/>
                                          </p:val>
                                        </p:tav>
                                        <p:tav tm="100000">
                                          <p:val>
                                            <p:strVal val="#ppt_x"/>
                                          </p:val>
                                        </p:tav>
                                      </p:tavLst>
                                    </p:anim>
                                    <p:anim calcmode="lin" valueType="num">
                                      <p:cBhvr additive="base">
                                        <p:cTn id="1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标&#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7727" y="826759"/>
            <a:ext cx="2355473" cy="2097267"/>
          </a:xfrm>
          <a:prstGeom prst="rect">
            <a:avLst/>
          </a:prstGeom>
        </p:spPr>
      </p:pic>
      <p:grpSp>
        <p:nvGrpSpPr>
          <p:cNvPr id="38" name="组合 37"/>
          <p:cNvGrpSpPr/>
          <p:nvPr/>
        </p:nvGrpSpPr>
        <p:grpSpPr>
          <a:xfrm>
            <a:off x="2804259" y="932552"/>
            <a:ext cx="3275298" cy="650875"/>
            <a:chOff x="5422232" y="1263626"/>
            <a:chExt cx="3275298" cy="650875"/>
          </a:xfrm>
        </p:grpSpPr>
        <p:sp>
          <p:nvSpPr>
            <p:cNvPr id="39" name="矩形: 圆角 38"/>
            <p:cNvSpPr/>
            <p:nvPr/>
          </p:nvSpPr>
          <p:spPr>
            <a:xfrm>
              <a:off x="5422232" y="1347537"/>
              <a:ext cx="818147" cy="529389"/>
            </a:xfrm>
            <a:prstGeom prst="roundRect">
              <a:avLst>
                <a:gd name="adj" fmla="val 50000"/>
              </a:avLst>
            </a:prstGeom>
            <a:solidFill>
              <a:srgbClr val="F6C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Arial Black" panose="020B0A04020102020204" pitchFamily="34" charset="0"/>
                </a:rPr>
                <a:t>01</a:t>
              </a:r>
              <a:endParaRPr lang="zh-CN" altLang="en-US" sz="2800" dirty="0">
                <a:solidFill>
                  <a:schemeClr val="bg1"/>
                </a:solidFill>
                <a:latin typeface="Arial Black" panose="020B0A04020102020204" pitchFamily="34" charset="0"/>
              </a:endParaRPr>
            </a:p>
          </p:txBody>
        </p:sp>
        <p:sp>
          <p:nvSpPr>
            <p:cNvPr id="40" name="文本框 39"/>
            <p:cNvSpPr txBox="1"/>
            <p:nvPr/>
          </p:nvSpPr>
          <p:spPr>
            <a:xfrm>
              <a:off x="6323299" y="1263626"/>
              <a:ext cx="2374231" cy="650875"/>
            </a:xfrm>
            <a:prstGeom prst="rect">
              <a:avLst/>
            </a:prstGeom>
            <a:noFill/>
          </p:spPr>
          <p:txBody>
            <a:bodyPr wrap="square" rtlCol="0">
              <a:spAutoFit/>
            </a:bodyPr>
            <a:lstStyle/>
            <a:p>
              <a:pPr algn="l">
                <a:lnSpc>
                  <a:spcPct val="130000"/>
                </a:lnSpc>
              </a:pPr>
              <a:r>
                <a:rPr lang="zh-CN" altLang="en-US" sz="2800">
                  <a:solidFill>
                    <a:schemeClr val="bg1"/>
                  </a:solidFill>
                  <a:latin typeface="+mj-ea"/>
                  <a:ea typeface="+mj-ea"/>
                  <a:sym typeface="+mn-ea"/>
                </a:rPr>
                <a:t>总体情况</a:t>
              </a:r>
              <a:endParaRPr lang="zh-CN" altLang="en-US" sz="2800" dirty="0">
                <a:solidFill>
                  <a:schemeClr val="bg1"/>
                </a:solidFill>
                <a:latin typeface="+mj-ea"/>
                <a:ea typeface="+mj-ea"/>
                <a:sym typeface="+mn-ea"/>
              </a:endParaRPr>
            </a:p>
          </p:txBody>
        </p:sp>
      </p:grpSp>
      <p:grpSp>
        <p:nvGrpSpPr>
          <p:cNvPr id="41" name="组合 40"/>
          <p:cNvGrpSpPr/>
          <p:nvPr/>
        </p:nvGrpSpPr>
        <p:grpSpPr>
          <a:xfrm>
            <a:off x="6893659" y="1052524"/>
            <a:ext cx="4951095" cy="530659"/>
            <a:chOff x="5422232" y="1346267"/>
            <a:chExt cx="4951095" cy="530659"/>
          </a:xfrm>
        </p:grpSpPr>
        <p:sp>
          <p:nvSpPr>
            <p:cNvPr id="42" name="矩形: 圆角 41"/>
            <p:cNvSpPr/>
            <p:nvPr/>
          </p:nvSpPr>
          <p:spPr>
            <a:xfrm>
              <a:off x="5422232" y="1347537"/>
              <a:ext cx="818147" cy="529389"/>
            </a:xfrm>
            <a:prstGeom prst="roundRect">
              <a:avLst>
                <a:gd name="adj" fmla="val 50000"/>
              </a:avLst>
            </a:prstGeom>
            <a:solidFill>
              <a:srgbClr val="F6C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Arial Black" panose="020B0A04020102020204" pitchFamily="34" charset="0"/>
                </a:rPr>
                <a:t>02</a:t>
              </a:r>
              <a:endParaRPr lang="zh-CN" altLang="en-US" sz="2800" dirty="0">
                <a:solidFill>
                  <a:schemeClr val="bg1"/>
                </a:solidFill>
                <a:latin typeface="Arial Black" panose="020B0A04020102020204" pitchFamily="34" charset="0"/>
              </a:endParaRPr>
            </a:p>
          </p:txBody>
        </p:sp>
        <p:sp>
          <p:nvSpPr>
            <p:cNvPr id="43" name="文本框 42"/>
            <p:cNvSpPr txBox="1"/>
            <p:nvPr/>
          </p:nvSpPr>
          <p:spPr>
            <a:xfrm>
              <a:off x="6336632" y="1346267"/>
              <a:ext cx="4036695" cy="521970"/>
            </a:xfrm>
            <a:prstGeom prst="rect">
              <a:avLst/>
            </a:prstGeom>
            <a:noFill/>
          </p:spPr>
          <p:txBody>
            <a:bodyPr wrap="square" rtlCol="0">
              <a:spAutoFit/>
            </a:bodyPr>
            <a:lstStyle/>
            <a:p>
              <a:r>
                <a:rPr lang="zh-CN" altLang="en-US" sz="2800">
                  <a:solidFill>
                    <a:schemeClr val="bg1"/>
                  </a:solidFill>
                  <a:latin typeface="+mj-ea"/>
                  <a:ea typeface="+mj-ea"/>
                  <a:sym typeface="+mn-ea"/>
                </a:rPr>
                <a:t>主动公开政府信息情况</a:t>
              </a:r>
              <a:endParaRPr lang="zh-CN" altLang="en-US" sz="2800" dirty="0">
                <a:solidFill>
                  <a:schemeClr val="bg1"/>
                </a:solidFill>
                <a:latin typeface="+mj-ea"/>
                <a:ea typeface="+mj-ea"/>
                <a:sym typeface="+mn-ea"/>
              </a:endParaRPr>
            </a:p>
          </p:txBody>
        </p:sp>
      </p:grpSp>
      <p:grpSp>
        <p:nvGrpSpPr>
          <p:cNvPr id="44" name="组合 43"/>
          <p:cNvGrpSpPr/>
          <p:nvPr/>
        </p:nvGrpSpPr>
        <p:grpSpPr>
          <a:xfrm>
            <a:off x="2804027" y="1955628"/>
            <a:ext cx="7282180" cy="537644"/>
            <a:chOff x="5422232" y="1339282"/>
            <a:chExt cx="7282180" cy="537644"/>
          </a:xfrm>
        </p:grpSpPr>
        <p:sp>
          <p:nvSpPr>
            <p:cNvPr id="45" name="矩形: 圆角 44"/>
            <p:cNvSpPr/>
            <p:nvPr/>
          </p:nvSpPr>
          <p:spPr>
            <a:xfrm>
              <a:off x="5422232" y="1347537"/>
              <a:ext cx="818147" cy="529389"/>
            </a:xfrm>
            <a:prstGeom prst="roundRect">
              <a:avLst>
                <a:gd name="adj" fmla="val 50000"/>
              </a:avLst>
            </a:prstGeom>
            <a:solidFill>
              <a:srgbClr val="F6C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Arial Black" panose="020B0A04020102020204" pitchFamily="34" charset="0"/>
                </a:rPr>
                <a:t>03</a:t>
              </a:r>
              <a:endParaRPr lang="zh-CN" altLang="en-US" sz="2800" dirty="0">
                <a:solidFill>
                  <a:schemeClr val="bg1"/>
                </a:solidFill>
                <a:latin typeface="Arial Black" panose="020B0A04020102020204" pitchFamily="34" charset="0"/>
              </a:endParaRPr>
            </a:p>
          </p:txBody>
        </p:sp>
        <p:sp>
          <p:nvSpPr>
            <p:cNvPr id="46" name="文本框 45"/>
            <p:cNvSpPr txBox="1"/>
            <p:nvPr/>
          </p:nvSpPr>
          <p:spPr>
            <a:xfrm>
              <a:off x="6336632" y="1339282"/>
              <a:ext cx="6367780" cy="521970"/>
            </a:xfrm>
            <a:prstGeom prst="rect">
              <a:avLst/>
            </a:prstGeom>
            <a:noFill/>
          </p:spPr>
          <p:txBody>
            <a:bodyPr wrap="square" rtlCol="0">
              <a:spAutoFit/>
            </a:bodyPr>
            <a:lstStyle/>
            <a:p>
              <a:r>
                <a:rPr lang="zh-CN" altLang="en-US" sz="2800">
                  <a:solidFill>
                    <a:schemeClr val="bg1"/>
                  </a:solidFill>
                  <a:latin typeface="+mj-ea"/>
                  <a:ea typeface="+mj-ea"/>
                  <a:sym typeface="+mn-ea"/>
                </a:rPr>
                <a:t>收到和处理政府信息公开申请情况</a:t>
              </a:r>
              <a:endParaRPr lang="zh-CN" altLang="en-US" sz="2800" dirty="0">
                <a:solidFill>
                  <a:schemeClr val="bg1"/>
                </a:solidFill>
                <a:latin typeface="+mj-ea"/>
                <a:ea typeface="+mj-ea"/>
                <a:sym typeface="+mn-ea"/>
              </a:endParaRPr>
            </a:p>
          </p:txBody>
        </p:sp>
      </p:grpSp>
      <p:grpSp>
        <p:nvGrpSpPr>
          <p:cNvPr id="47" name="组合 46"/>
          <p:cNvGrpSpPr/>
          <p:nvPr/>
        </p:nvGrpSpPr>
        <p:grpSpPr>
          <a:xfrm>
            <a:off x="2790692" y="3731589"/>
            <a:ext cx="8460740" cy="650875"/>
            <a:chOff x="5422232" y="1236412"/>
            <a:chExt cx="8460740" cy="650875"/>
          </a:xfrm>
        </p:grpSpPr>
        <p:sp>
          <p:nvSpPr>
            <p:cNvPr id="48" name="矩形: 圆角 47"/>
            <p:cNvSpPr/>
            <p:nvPr/>
          </p:nvSpPr>
          <p:spPr>
            <a:xfrm>
              <a:off x="5422232" y="1347537"/>
              <a:ext cx="818147" cy="529389"/>
            </a:xfrm>
            <a:prstGeom prst="roundRect">
              <a:avLst>
                <a:gd name="adj" fmla="val 50000"/>
              </a:avLst>
            </a:prstGeom>
            <a:solidFill>
              <a:srgbClr val="F6C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Arial Black" panose="020B0A04020102020204" pitchFamily="34" charset="0"/>
                </a:rPr>
                <a:t>05</a:t>
              </a:r>
              <a:endParaRPr lang="zh-CN" altLang="en-US" sz="2800" dirty="0">
                <a:solidFill>
                  <a:schemeClr val="bg1"/>
                </a:solidFill>
                <a:latin typeface="Arial Black" panose="020B0A04020102020204" pitchFamily="34" charset="0"/>
              </a:endParaRPr>
            </a:p>
          </p:txBody>
        </p:sp>
        <p:sp>
          <p:nvSpPr>
            <p:cNvPr id="49" name="文本框 48"/>
            <p:cNvSpPr txBox="1"/>
            <p:nvPr/>
          </p:nvSpPr>
          <p:spPr>
            <a:xfrm>
              <a:off x="6336632" y="1236412"/>
              <a:ext cx="7546340" cy="650875"/>
            </a:xfrm>
            <a:prstGeom prst="rect">
              <a:avLst/>
            </a:prstGeom>
            <a:noFill/>
          </p:spPr>
          <p:txBody>
            <a:bodyPr wrap="square" rtlCol="0">
              <a:spAutoFit/>
            </a:bodyPr>
            <a:lstStyle/>
            <a:p>
              <a:pPr algn="l">
                <a:lnSpc>
                  <a:spcPct val="130000"/>
                </a:lnSpc>
              </a:pPr>
              <a:r>
                <a:rPr lang="zh-CN" altLang="en-US" sz="2800">
                  <a:solidFill>
                    <a:schemeClr val="bg1"/>
                  </a:solidFill>
                  <a:latin typeface="+mj-ea"/>
                  <a:ea typeface="+mj-ea"/>
                  <a:sym typeface="+mn-ea"/>
                </a:rPr>
                <a:t>存在的主要问题及改进情况</a:t>
              </a:r>
              <a:endParaRPr lang="zh-CN" altLang="en-US" sz="2800" dirty="0">
                <a:solidFill>
                  <a:schemeClr val="bg1"/>
                </a:solidFill>
                <a:latin typeface="+mj-ea"/>
                <a:ea typeface="+mj-ea"/>
                <a:sym typeface="+mn-ea"/>
              </a:endParaRPr>
            </a:p>
          </p:txBody>
        </p:sp>
      </p:grpSp>
      <p:grpSp>
        <p:nvGrpSpPr>
          <p:cNvPr id="6" name="组合 5"/>
          <p:cNvGrpSpPr/>
          <p:nvPr/>
        </p:nvGrpSpPr>
        <p:grpSpPr>
          <a:xfrm>
            <a:off x="2805297" y="2905454"/>
            <a:ext cx="8460740" cy="529389"/>
            <a:chOff x="5422232" y="1347537"/>
            <a:chExt cx="8460740" cy="529389"/>
          </a:xfrm>
        </p:grpSpPr>
        <p:sp>
          <p:nvSpPr>
            <p:cNvPr id="14" name="矩形: 圆角 47"/>
            <p:cNvSpPr/>
            <p:nvPr/>
          </p:nvSpPr>
          <p:spPr>
            <a:xfrm>
              <a:off x="5422232" y="1347537"/>
              <a:ext cx="818147" cy="529389"/>
            </a:xfrm>
            <a:prstGeom prst="roundRect">
              <a:avLst>
                <a:gd name="adj" fmla="val 50000"/>
              </a:avLst>
            </a:prstGeom>
            <a:solidFill>
              <a:srgbClr val="F6C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Arial Black" panose="020B0A04020102020204" pitchFamily="34" charset="0"/>
                </a:rPr>
                <a:t>04</a:t>
              </a:r>
              <a:endParaRPr lang="zh-CN" altLang="en-US" sz="2800" dirty="0">
                <a:solidFill>
                  <a:schemeClr val="bg1"/>
                </a:solidFill>
                <a:latin typeface="Arial Black" panose="020B0A04020102020204" pitchFamily="34" charset="0"/>
              </a:endParaRPr>
            </a:p>
          </p:txBody>
        </p:sp>
        <p:sp>
          <p:nvSpPr>
            <p:cNvPr id="15" name="文本框 14"/>
            <p:cNvSpPr txBox="1"/>
            <p:nvPr/>
          </p:nvSpPr>
          <p:spPr>
            <a:xfrm>
              <a:off x="6336632" y="1350712"/>
              <a:ext cx="7546340" cy="521970"/>
            </a:xfrm>
            <a:prstGeom prst="rect">
              <a:avLst/>
            </a:prstGeom>
            <a:noFill/>
          </p:spPr>
          <p:txBody>
            <a:bodyPr wrap="square" rtlCol="0">
              <a:spAutoFit/>
            </a:bodyPr>
            <a:lstStyle/>
            <a:p>
              <a:r>
                <a:rPr lang="zh-CN" altLang="en-US" sz="2800">
                  <a:solidFill>
                    <a:schemeClr val="bg1"/>
                  </a:solidFill>
                  <a:latin typeface="+mj-ea"/>
                  <a:ea typeface="+mj-ea"/>
                  <a:sym typeface="+mn-ea"/>
                </a:rPr>
                <a:t>政府信息公开行政复议行政诉讼情况</a:t>
              </a:r>
              <a:endParaRPr lang="zh-CN" altLang="en-US" sz="2800" dirty="0">
                <a:solidFill>
                  <a:schemeClr val="bg1"/>
                </a:solidFill>
                <a:latin typeface="+mj-ea"/>
                <a:ea typeface="+mj-ea"/>
                <a:sym typeface="+mn-ea"/>
              </a:endParaRPr>
            </a:p>
          </p:txBody>
        </p:sp>
      </p:grpSp>
      <p:grpSp>
        <p:nvGrpSpPr>
          <p:cNvPr id="16" name="组合 15"/>
          <p:cNvGrpSpPr/>
          <p:nvPr/>
        </p:nvGrpSpPr>
        <p:grpSpPr>
          <a:xfrm>
            <a:off x="2790692" y="4624399"/>
            <a:ext cx="8460740" cy="650875"/>
            <a:chOff x="5422232" y="1236412"/>
            <a:chExt cx="8460740" cy="650875"/>
          </a:xfrm>
        </p:grpSpPr>
        <p:sp>
          <p:nvSpPr>
            <p:cNvPr id="17" name="矩形: 圆角 47"/>
            <p:cNvSpPr/>
            <p:nvPr/>
          </p:nvSpPr>
          <p:spPr>
            <a:xfrm>
              <a:off x="5422232" y="1347537"/>
              <a:ext cx="818147" cy="529389"/>
            </a:xfrm>
            <a:prstGeom prst="roundRect">
              <a:avLst>
                <a:gd name="adj" fmla="val 50000"/>
              </a:avLst>
            </a:prstGeom>
            <a:solidFill>
              <a:srgbClr val="F6C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Arial Black" panose="020B0A04020102020204" pitchFamily="34" charset="0"/>
                </a:rPr>
                <a:t>06</a:t>
              </a:r>
              <a:endParaRPr lang="zh-CN" altLang="en-US" sz="2800" dirty="0">
                <a:solidFill>
                  <a:schemeClr val="bg1"/>
                </a:solidFill>
                <a:latin typeface="Arial Black" panose="020B0A04020102020204" pitchFamily="34" charset="0"/>
              </a:endParaRPr>
            </a:p>
          </p:txBody>
        </p:sp>
        <p:sp>
          <p:nvSpPr>
            <p:cNvPr id="18" name="文本框 17"/>
            <p:cNvSpPr txBox="1"/>
            <p:nvPr/>
          </p:nvSpPr>
          <p:spPr>
            <a:xfrm>
              <a:off x="6336632" y="1236412"/>
              <a:ext cx="7546340" cy="650875"/>
            </a:xfrm>
            <a:prstGeom prst="rect">
              <a:avLst/>
            </a:prstGeom>
            <a:noFill/>
          </p:spPr>
          <p:txBody>
            <a:bodyPr wrap="square" rtlCol="0">
              <a:spAutoFit/>
            </a:bodyPr>
            <a:lstStyle/>
            <a:p>
              <a:pPr algn="l">
                <a:lnSpc>
                  <a:spcPct val="130000"/>
                </a:lnSpc>
              </a:pPr>
              <a:r>
                <a:rPr lang="zh-CN" altLang="en-US" sz="2800">
                  <a:solidFill>
                    <a:schemeClr val="bg1"/>
                  </a:solidFill>
                  <a:latin typeface="+mj-ea"/>
                  <a:ea typeface="+mj-ea"/>
                  <a:sym typeface="+mn-ea"/>
                </a:rPr>
                <a:t>其他需要报告的事项</a:t>
              </a:r>
              <a:endParaRPr lang="zh-CN" altLang="en-US" sz="2800" dirty="0">
                <a:solidFill>
                  <a:schemeClr val="bg1"/>
                </a:solidFill>
                <a:latin typeface="+mj-ea"/>
                <a:ea typeface="+mj-ea"/>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accel="25000" decel="7500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1500" fill="hold"/>
                                        <p:tgtEl>
                                          <p:spTgt spid="38"/>
                                        </p:tgtEl>
                                        <p:attrNameLst>
                                          <p:attrName>ppt_x</p:attrName>
                                        </p:attrNameLst>
                                      </p:cBhvr>
                                      <p:tavLst>
                                        <p:tav tm="0">
                                          <p:val>
                                            <p:strVal val="1+#ppt_w/2"/>
                                          </p:val>
                                        </p:tav>
                                        <p:tav tm="100000">
                                          <p:val>
                                            <p:strVal val="#ppt_x"/>
                                          </p:val>
                                        </p:tav>
                                      </p:tavLst>
                                    </p:anim>
                                    <p:anim calcmode="lin" valueType="num">
                                      <p:cBhvr additive="base">
                                        <p:cTn id="14" dur="1500" fill="hold"/>
                                        <p:tgtEl>
                                          <p:spTgt spid="38"/>
                                        </p:tgtEl>
                                        <p:attrNameLst>
                                          <p:attrName>ppt_y</p:attrName>
                                        </p:attrNameLst>
                                      </p:cBhvr>
                                      <p:tavLst>
                                        <p:tav tm="0">
                                          <p:val>
                                            <p:strVal val="#ppt_y"/>
                                          </p:val>
                                        </p:tav>
                                        <p:tav tm="100000">
                                          <p:val>
                                            <p:strVal val="#ppt_y"/>
                                          </p:val>
                                        </p:tav>
                                      </p:tavLst>
                                    </p:anim>
                                  </p:childTnLst>
                                </p:cTn>
                              </p:par>
                              <p:par>
                                <p:cTn id="15" presetID="2" presetClass="entr" presetSubtype="2" accel="25000" decel="7500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1500" fill="hold"/>
                                        <p:tgtEl>
                                          <p:spTgt spid="41"/>
                                        </p:tgtEl>
                                        <p:attrNameLst>
                                          <p:attrName>ppt_x</p:attrName>
                                        </p:attrNameLst>
                                      </p:cBhvr>
                                      <p:tavLst>
                                        <p:tav tm="0">
                                          <p:val>
                                            <p:strVal val="1+#ppt_w/2"/>
                                          </p:val>
                                        </p:tav>
                                        <p:tav tm="100000">
                                          <p:val>
                                            <p:strVal val="#ppt_x"/>
                                          </p:val>
                                        </p:tav>
                                      </p:tavLst>
                                    </p:anim>
                                    <p:anim calcmode="lin" valueType="num">
                                      <p:cBhvr additive="base">
                                        <p:cTn id="18" dur="1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2" accel="25000" decel="7500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1500" fill="hold"/>
                                        <p:tgtEl>
                                          <p:spTgt spid="44"/>
                                        </p:tgtEl>
                                        <p:attrNameLst>
                                          <p:attrName>ppt_x</p:attrName>
                                        </p:attrNameLst>
                                      </p:cBhvr>
                                      <p:tavLst>
                                        <p:tav tm="0">
                                          <p:val>
                                            <p:strVal val="1+#ppt_w/2"/>
                                          </p:val>
                                        </p:tav>
                                        <p:tav tm="100000">
                                          <p:val>
                                            <p:strVal val="#ppt_x"/>
                                          </p:val>
                                        </p:tav>
                                      </p:tavLst>
                                    </p:anim>
                                    <p:anim calcmode="lin" valueType="num">
                                      <p:cBhvr additive="base">
                                        <p:cTn id="22" dur="1500" fill="hold"/>
                                        <p:tgtEl>
                                          <p:spTgt spid="44"/>
                                        </p:tgtEl>
                                        <p:attrNameLst>
                                          <p:attrName>ppt_y</p:attrName>
                                        </p:attrNameLst>
                                      </p:cBhvr>
                                      <p:tavLst>
                                        <p:tav tm="0">
                                          <p:val>
                                            <p:strVal val="#ppt_y"/>
                                          </p:val>
                                        </p:tav>
                                        <p:tav tm="100000">
                                          <p:val>
                                            <p:strVal val="#ppt_y"/>
                                          </p:val>
                                        </p:tav>
                                      </p:tavLst>
                                    </p:anim>
                                  </p:childTnLst>
                                </p:cTn>
                              </p:par>
                              <p:par>
                                <p:cTn id="23" presetID="2" presetClass="entr" presetSubtype="2" accel="25000" decel="7500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1500" fill="hold"/>
                                        <p:tgtEl>
                                          <p:spTgt spid="47"/>
                                        </p:tgtEl>
                                        <p:attrNameLst>
                                          <p:attrName>ppt_x</p:attrName>
                                        </p:attrNameLst>
                                      </p:cBhvr>
                                      <p:tavLst>
                                        <p:tav tm="0">
                                          <p:val>
                                            <p:strVal val="1+#ppt_w/2"/>
                                          </p:val>
                                        </p:tav>
                                        <p:tav tm="100000">
                                          <p:val>
                                            <p:strVal val="#ppt_x"/>
                                          </p:val>
                                        </p:tav>
                                      </p:tavLst>
                                    </p:anim>
                                    <p:anim calcmode="lin" valueType="num">
                                      <p:cBhvr additive="base">
                                        <p:cTn id="26" dur="1500" fill="hold"/>
                                        <p:tgtEl>
                                          <p:spTgt spid="47"/>
                                        </p:tgtEl>
                                        <p:attrNameLst>
                                          <p:attrName>ppt_y</p:attrName>
                                        </p:attrNameLst>
                                      </p:cBhvr>
                                      <p:tavLst>
                                        <p:tav tm="0">
                                          <p:val>
                                            <p:strVal val="#ppt_y"/>
                                          </p:val>
                                        </p:tav>
                                        <p:tav tm="100000">
                                          <p:val>
                                            <p:strVal val="#ppt_y"/>
                                          </p:val>
                                        </p:tav>
                                      </p:tavLst>
                                    </p:anim>
                                  </p:childTnLst>
                                </p:cTn>
                              </p:par>
                              <p:par>
                                <p:cTn id="27" presetID="2" presetClass="entr" presetSubtype="2" accel="25000" decel="7500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500" fill="hold"/>
                                        <p:tgtEl>
                                          <p:spTgt spid="6"/>
                                        </p:tgtEl>
                                        <p:attrNameLst>
                                          <p:attrName>ppt_x</p:attrName>
                                        </p:attrNameLst>
                                      </p:cBhvr>
                                      <p:tavLst>
                                        <p:tav tm="0">
                                          <p:val>
                                            <p:strVal val="1+#ppt_w/2"/>
                                          </p:val>
                                        </p:tav>
                                        <p:tav tm="100000">
                                          <p:val>
                                            <p:strVal val="#ppt_x"/>
                                          </p:val>
                                        </p:tav>
                                      </p:tavLst>
                                    </p:anim>
                                    <p:anim calcmode="lin" valueType="num">
                                      <p:cBhvr additive="base">
                                        <p:cTn id="30" dur="1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2" accel="25000" decel="7500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500" fill="hold"/>
                                        <p:tgtEl>
                                          <p:spTgt spid="16"/>
                                        </p:tgtEl>
                                        <p:attrNameLst>
                                          <p:attrName>ppt_x</p:attrName>
                                        </p:attrNameLst>
                                      </p:cBhvr>
                                      <p:tavLst>
                                        <p:tav tm="0">
                                          <p:val>
                                            <p:strVal val="1+#ppt_w/2"/>
                                          </p:val>
                                        </p:tav>
                                        <p:tav tm="100000">
                                          <p:val>
                                            <p:strVal val="#ppt_x"/>
                                          </p:val>
                                        </p:tav>
                                      </p:tavLst>
                                    </p:anim>
                                    <p:anim calcmode="lin" valueType="num">
                                      <p:cBhvr additive="base">
                                        <p:cTn id="34"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69745" y="2921169"/>
            <a:ext cx="3898233" cy="10147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FFFFFF"/>
                </a:solidFill>
                <a:effectLst>
                  <a:reflection blurRad="6350" stA="20000" endPos="40000" dir="5400000" sy="-100000" algn="bl" rotWithShape="0"/>
                </a:effectLst>
                <a:uLnTx/>
                <a:uFillTx/>
                <a:latin typeface="+mj-ea"/>
                <a:ea typeface="+mj-ea"/>
              </a:rPr>
              <a:t>Part One</a:t>
            </a:r>
            <a:endParaRPr kumimoji="0" lang="en-US" altLang="zh-CN" sz="6000" b="1" i="0" u="none" strike="noStrike" kern="1200" cap="none" spc="0" normalizeH="0" baseline="0" noProof="0" dirty="0">
              <a:ln>
                <a:noFill/>
              </a:ln>
              <a:solidFill>
                <a:srgbClr val="FFFFFF"/>
              </a:solidFill>
              <a:effectLst>
                <a:reflection blurRad="6350" stA="20000" endPos="40000" dir="5400000" sy="-100000" algn="bl" rotWithShape="0"/>
              </a:effectLst>
              <a:uLnTx/>
              <a:uFillTx/>
              <a:latin typeface="+mj-ea"/>
              <a:ea typeface="+mj-ea"/>
            </a:endParaRPr>
          </a:p>
        </p:txBody>
      </p:sp>
      <p:sp>
        <p:nvSpPr>
          <p:cNvPr id="5" name="文本框 4"/>
          <p:cNvSpPr txBox="1"/>
          <p:nvPr/>
        </p:nvSpPr>
        <p:spPr>
          <a:xfrm>
            <a:off x="1093155" y="2023811"/>
            <a:ext cx="3968415" cy="958980"/>
          </a:xfrm>
          <a:prstGeom prst="rect">
            <a:avLst/>
          </a:prstGeom>
          <a:noFill/>
        </p:spPr>
        <p:txBody>
          <a:bodyPr wrap="square" rtlCol="0">
            <a:spAutoFit/>
          </a:bodyPr>
          <a:lstStyle/>
          <a:p>
            <a:pPr algn="ctr">
              <a:lnSpc>
                <a:spcPct val="130000"/>
              </a:lnSpc>
            </a:pPr>
            <a:r>
              <a:rPr lang="zh-CN" altLang="en-US" sz="4800" b="1" dirty="0">
                <a:solidFill>
                  <a:schemeClr val="bg1"/>
                </a:solidFill>
                <a:latin typeface="+mj-ea"/>
                <a:ea typeface="+mj-ea"/>
                <a:sym typeface="+mn-ea"/>
              </a:rPr>
              <a:t>一、总体情况</a:t>
            </a:r>
            <a:endParaRPr kumimoji="0" lang="zh-CN" altLang="en-US" sz="4800" b="1" i="0" u="none" strike="noStrike" kern="1200" cap="none" spc="0" normalizeH="0" baseline="0" noProof="0" dirty="0">
              <a:ln>
                <a:noFill/>
              </a:ln>
              <a:solidFill>
                <a:schemeClr val="bg1"/>
              </a:solidFill>
              <a:effectLst/>
              <a:uLnTx/>
              <a:uFillTx/>
              <a:latin typeface="+mj-ea"/>
              <a:ea typeface="+mj-ea"/>
              <a:cs typeface="+mn-cs"/>
              <a:sym typeface="+mn-ea"/>
            </a:endParaRPr>
          </a:p>
        </p:txBody>
      </p:sp>
      <p:sp>
        <p:nvSpPr>
          <p:cNvPr id="4" name="文本框 3"/>
          <p:cNvSpPr txBox="1"/>
          <p:nvPr/>
        </p:nvSpPr>
        <p:spPr>
          <a:xfrm>
            <a:off x="5421086" y="1801132"/>
            <a:ext cx="5976258" cy="2584450"/>
          </a:xfrm>
          <a:prstGeom prst="rect">
            <a:avLst/>
          </a:prstGeom>
          <a:noFill/>
        </p:spPr>
        <p:txBody>
          <a:bodyPr wrap="square">
            <a:spAutoFit/>
          </a:bodyPr>
          <a:lstStyle/>
          <a:p>
            <a:pPr algn="just">
              <a:lnSpc>
                <a:spcPct val="150000"/>
              </a:lnSpc>
              <a:spcBef>
                <a:spcPts val="1700"/>
              </a:spcBef>
              <a:spcAft>
                <a:spcPts val="1650"/>
              </a:spcAft>
              <a:defRPr/>
            </a:pPr>
            <a:r>
              <a:rPr b="1" kern="220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2023年，我中心政府信息公开工作坚持贯彻落实《条例》和区党工委、管委会的要求，紧紧围绕全区招商和商务工作，以“公开、透明、规范、廉洁、高效”为目标，以群众满意为最基本要求，健全机制，拓宽渠道，着力构建程序规范、运转协调、公开透明、便捷高效的政务公开长效机制，有效推动了中心整体工作提高。</a:t>
            </a:r>
            <a:endParaRPr b="1" kern="2200" dirty="0">
              <a:solidFill>
                <a:schemeClr val="bg1"/>
              </a:solidFill>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6000">
        <p14:vortex dir="r"/>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5000" decel="75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accel="25000" decel="75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1+#ppt_w/2"/>
                                          </p:val>
                                        </p:tav>
                                        <p:tav tm="100000">
                                          <p:val>
                                            <p:strVal val="#ppt_x"/>
                                          </p:val>
                                        </p:tav>
                                      </p:tavLst>
                                    </p:anim>
                                    <p:anim calcmode="lin" valueType="num">
                                      <p:cBhvr additive="base">
                                        <p:cTn id="13"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801350" y="5020218"/>
            <a:ext cx="1390650" cy="1837781"/>
            <a:chOff x="10451038" y="4717690"/>
            <a:chExt cx="1401072" cy="1851554"/>
          </a:xfrm>
        </p:grpSpPr>
        <p:sp>
          <p:nvSpPr>
            <p:cNvPr id="3" name="Freeform 238"/>
            <p:cNvSpPr/>
            <p:nvPr/>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 name="Freeform 239"/>
            <p:cNvSpPr/>
            <p:nvPr/>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 name="Freeform 240"/>
            <p:cNvSpPr/>
            <p:nvPr/>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 name="Freeform 241"/>
            <p:cNvSpPr/>
            <p:nvPr/>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 name="Freeform 242"/>
            <p:cNvSpPr/>
            <p:nvPr/>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 name="Freeform 243"/>
            <p:cNvSpPr/>
            <p:nvPr/>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 name="Freeform 244"/>
            <p:cNvSpPr/>
            <p:nvPr/>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 name="Freeform 245"/>
            <p:cNvSpPr/>
            <p:nvPr/>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 name="Freeform 246"/>
            <p:cNvSpPr/>
            <p:nvPr/>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nvGrpSpPr>
          <p:cNvPr id="27" name="组合 26"/>
          <p:cNvGrpSpPr/>
          <p:nvPr/>
        </p:nvGrpSpPr>
        <p:grpSpPr>
          <a:xfrm>
            <a:off x="171450" y="247650"/>
            <a:ext cx="2963029" cy="632623"/>
            <a:chOff x="228600" y="209550"/>
            <a:chExt cx="2963029" cy="632623"/>
          </a:xfrm>
        </p:grpSpPr>
        <p:sp>
          <p:nvSpPr>
            <p:cNvPr id="20" name="平行四边形 19"/>
            <p:cNvSpPr/>
            <p:nvPr/>
          </p:nvSpPr>
          <p:spPr>
            <a:xfrm flipH="1" flipV="1">
              <a:off x="228600" y="209550"/>
              <a:ext cx="838200" cy="630226"/>
            </a:xfrm>
            <a:prstGeom prst="parallelogram">
              <a:avLst>
                <a:gd name="adj" fmla="val 56250"/>
              </a:avLst>
            </a:prstGeom>
            <a:gradFill>
              <a:gsLst>
                <a:gs pos="43000">
                  <a:srgbClr val="7E99EF">
                    <a:alpha val="64000"/>
                  </a:srgbClr>
                </a:gs>
                <a:gs pos="0">
                  <a:srgbClr val="325DE6"/>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6" name="矩形 25"/>
            <p:cNvSpPr/>
            <p:nvPr/>
          </p:nvSpPr>
          <p:spPr>
            <a:xfrm>
              <a:off x="1064379" y="320203"/>
              <a:ext cx="2127250" cy="5219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01 </a:t>
              </a:r>
              <a:r>
                <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总体情况</a:t>
              </a:r>
              <a:endPar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15" name="组合 14"/>
          <p:cNvGrpSpPr/>
          <p:nvPr/>
        </p:nvGrpSpPr>
        <p:grpSpPr>
          <a:xfrm>
            <a:off x="758840" y="1819294"/>
            <a:ext cx="3448776" cy="3448774"/>
            <a:chOff x="7785280" y="2043882"/>
            <a:chExt cx="3448776" cy="3448774"/>
          </a:xfrm>
        </p:grpSpPr>
        <p:grpSp>
          <p:nvGrpSpPr>
            <p:cNvPr id="16" name="组合 15"/>
            <p:cNvGrpSpPr/>
            <p:nvPr/>
          </p:nvGrpSpPr>
          <p:grpSpPr>
            <a:xfrm>
              <a:off x="7785280" y="2043882"/>
              <a:ext cx="3448776" cy="3448774"/>
              <a:chOff x="1111169" y="1643606"/>
              <a:chExt cx="3900669" cy="3900667"/>
            </a:xfrm>
          </p:grpSpPr>
          <p:sp>
            <p:nvSpPr>
              <p:cNvPr id="19" name="椭圆 18"/>
              <p:cNvSpPr/>
              <p:nvPr/>
            </p:nvSpPr>
            <p:spPr>
              <a:xfrm>
                <a:off x="1111169" y="1643606"/>
                <a:ext cx="3900669" cy="3900667"/>
              </a:xfrm>
              <a:prstGeom prst="ellipse">
                <a:avLst/>
              </a:prstGeom>
              <a:solidFill>
                <a:srgbClr val="1352D1"/>
              </a:solidFill>
              <a:ln>
                <a:noFill/>
              </a:ln>
              <a:effectLst>
                <a:outerShdw blurRad="381000" sx="98000" sy="9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ea"/>
                </a:endParaRPr>
              </a:p>
            </p:txBody>
          </p:sp>
          <p:sp>
            <p:nvSpPr>
              <p:cNvPr id="21" name="椭圆 20"/>
              <p:cNvSpPr/>
              <p:nvPr/>
            </p:nvSpPr>
            <p:spPr>
              <a:xfrm>
                <a:off x="4653024" y="5058138"/>
                <a:ext cx="243068" cy="243068"/>
              </a:xfrm>
              <a:prstGeom prst="ellipse">
                <a:avLst/>
              </a:prstGeom>
              <a:solidFill>
                <a:schemeClr val="bg1"/>
              </a:solidFill>
              <a:ln>
                <a:noFill/>
              </a:ln>
              <a:effectLst>
                <a:outerShdw blurRad="1270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ea"/>
                </a:endParaRPr>
              </a:p>
            </p:txBody>
          </p:sp>
          <p:sp>
            <p:nvSpPr>
              <p:cNvPr id="23" name="椭圆 22"/>
              <p:cNvSpPr/>
              <p:nvPr/>
            </p:nvSpPr>
            <p:spPr>
              <a:xfrm>
                <a:off x="4664599" y="1898249"/>
                <a:ext cx="115746" cy="115746"/>
              </a:xfrm>
              <a:prstGeom prst="ellipse">
                <a:avLst/>
              </a:prstGeom>
              <a:solidFill>
                <a:schemeClr val="bg1"/>
              </a:solidFill>
              <a:ln>
                <a:noFill/>
              </a:ln>
              <a:effectLst>
                <a:outerShdw blurRad="1270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ea"/>
                </a:endParaRPr>
              </a:p>
            </p:txBody>
          </p:sp>
        </p:grpSp>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r="6852" b="7417"/>
            <a:stretch>
              <a:fillRect/>
            </a:stretch>
          </p:blipFill>
          <p:spPr>
            <a:xfrm>
              <a:off x="7908754" y="2070021"/>
              <a:ext cx="3243537" cy="3223874"/>
            </a:xfrm>
            <a:prstGeom prst="rect">
              <a:avLst/>
            </a:prstGeom>
          </p:spPr>
        </p:pic>
      </p:grpSp>
      <p:sp>
        <p:nvSpPr>
          <p:cNvPr id="2" name="文本框 1"/>
          <p:cNvSpPr txBox="1"/>
          <p:nvPr/>
        </p:nvSpPr>
        <p:spPr>
          <a:xfrm>
            <a:off x="4810760" y="2168525"/>
            <a:ext cx="6532880" cy="2578100"/>
          </a:xfrm>
          <a:prstGeom prst="rect">
            <a:avLst/>
          </a:prstGeom>
          <a:noFill/>
        </p:spPr>
        <p:txBody>
          <a:bodyPr wrap="square" rtlCol="0">
            <a:spAutoFit/>
          </a:bodyPr>
          <a:lstStyle/>
          <a:p>
            <a:pPr marL="285750" marR="0" lvl="0" indent="-285750" algn="just" defTabSz="914400" rtl="0" eaLnBrk="1" fontAlgn="auto" latinLnBrk="0" hangingPunct="1">
              <a:lnSpc>
                <a:spcPct val="130000"/>
              </a:lnSpc>
              <a:spcBef>
                <a:spcPts val="0"/>
              </a:spcBef>
              <a:spcAft>
                <a:spcPts val="0"/>
              </a:spcAft>
              <a:buClr>
                <a:srgbClr val="5B84FF"/>
              </a:buClr>
              <a:buSzTx/>
              <a:buFont typeface="Wingdings" panose="05000000000000000000" pitchFamily="2" charset="2"/>
              <a:buChar char="n"/>
              <a:defRPr/>
            </a:pPr>
            <a:r>
              <a:rPr kumimoji="0" lang="zh-CN" altLang="en-US" sz="1600" b="1" i="0" u="none" strike="noStrike" kern="1200" cap="none" spc="0" normalizeH="0" baseline="0" noProof="0" dirty="0">
                <a:ln>
                  <a:noFill/>
                </a:ln>
                <a:solidFill>
                  <a:srgbClr val="5B84FF"/>
                </a:solidFill>
                <a:effectLst/>
                <a:uLnTx/>
                <a:uFillTx/>
                <a:latin typeface="微软雅黑" panose="020B0503020204020204" charset="-122"/>
                <a:ea typeface="微软雅黑" panose="020B0503020204020204" charset="-122"/>
                <a:cs typeface="微软雅黑" panose="020B0503020204020204" charset="-122"/>
              </a:rPr>
              <a:t>（一）主动公开情况</a:t>
            </a:r>
            <a:endParaRPr kumimoji="0" lang="zh-CN" altLang="en-US" sz="1600" b="1" i="0" u="none" strike="noStrike" kern="1200" cap="none" spc="0" normalizeH="0" baseline="0" noProof="0" dirty="0">
              <a:ln>
                <a:noFill/>
              </a:ln>
              <a:solidFill>
                <a:srgbClr val="5B84FF"/>
              </a:solidFill>
              <a:effectLst/>
              <a:uLnTx/>
              <a:uFillTx/>
              <a:latin typeface="微软雅黑" panose="020B0503020204020204" charset="-122"/>
              <a:ea typeface="微软雅黑" panose="020B0503020204020204" charset="-122"/>
              <a:cs typeface="微软雅黑" panose="020B0503020204020204" charset="-122"/>
            </a:endParaRPr>
          </a:p>
          <a:p>
            <a:pPr marR="0" lvl="0" indent="0" algn="just" defTabSz="914400" rtl="0" eaLnBrk="1" fontAlgn="auto" latinLnBrk="0" hangingPunct="1">
              <a:lnSpc>
                <a:spcPct val="130000"/>
              </a:lnSpc>
              <a:spcBef>
                <a:spcPts val="0"/>
              </a:spcBef>
              <a:spcAft>
                <a:spcPts val="0"/>
              </a:spcAft>
              <a:buClr>
                <a:srgbClr val="5B84FF"/>
              </a:buClr>
              <a:buSzTx/>
              <a:buFont typeface="Wingdings" panose="05000000000000000000" pitchFamily="2" charset="2"/>
              <a:buNone/>
              <a:defRPr/>
            </a:pPr>
            <a:endParaRPr kumimoji="0" lang="zh-CN" altLang="en-US" sz="1600" b="1" i="0" u="none" strike="noStrike" kern="1200" cap="none" spc="0" normalizeH="0" baseline="0" noProof="0" dirty="0">
              <a:ln>
                <a:noFill/>
              </a:ln>
              <a:solidFill>
                <a:srgbClr val="5B84FF"/>
              </a:solidFill>
              <a:effectLst/>
              <a:uLnTx/>
              <a:uFillTx/>
              <a:latin typeface="微软雅黑" panose="020B0503020204020204" charset="-122"/>
              <a:ea typeface="微软雅黑" panose="020B0503020204020204" charset="-122"/>
              <a:cs typeface="微软雅黑" panose="020B0503020204020204" charset="-122"/>
            </a:endParaRPr>
          </a:p>
          <a:p>
            <a:pPr algn="just">
              <a:lnSpc>
                <a:spcPct val="150000"/>
              </a:lnSpc>
              <a:buClr>
                <a:srgbClr val="5B84FF"/>
              </a:buClr>
              <a:defRPr/>
            </a:pPr>
            <a:r>
              <a:rPr kumimoji="0" lang="en-US" altLang="zh-CN" sz="1600" b="0" i="0" u="none" strike="noStrike" kern="1200" cap="none" spc="0" normalizeH="0" baseline="0" noProof="0" dirty="0">
                <a:ln>
                  <a:noFill/>
                </a:ln>
                <a:solidFill>
                  <a:srgbClr val="363636"/>
                </a:solidFill>
                <a:effectLst/>
                <a:uLnTx/>
                <a:uFillTx/>
                <a:latin typeface="微软雅黑" panose="020B0503020204020204" charset="-122"/>
                <a:ea typeface="微软雅黑" panose="020B0503020204020204" charset="-122"/>
                <a:cs typeface="微软雅黑" panose="020B0503020204020204" charset="-122"/>
              </a:rPr>
              <a:t>       </a:t>
            </a:r>
            <a:r>
              <a:rPr sz="1600" dirty="0">
                <a:solidFill>
                  <a:srgbClr val="363636"/>
                </a:solidFill>
                <a:latin typeface="微软雅黑" panose="020B0503020204020204" charset="-122"/>
                <a:ea typeface="微软雅黑" panose="020B0503020204020204" charset="-122"/>
                <a:cs typeface="微软雅黑" panose="020B0503020204020204" charset="-122"/>
              </a:rPr>
              <a:t>2023年度，济宁市太白湖新区投资促进中心按照《条例》要求，及时更新法定主动公开内容。2023年我单位通过济宁太白湖新区管理委员会门户网站共公开4条政务信息，通过济宁太白湖新区微信公众号公开5条政策信息。</a:t>
            </a:r>
            <a:endParaRPr sz="1600" dirty="0">
              <a:solidFill>
                <a:srgbClr val="363636"/>
              </a:solidFill>
              <a:latin typeface="微软雅黑" panose="020B0503020204020204" charset="-122"/>
              <a:ea typeface="微软雅黑" panose="020B0503020204020204" charset="-122"/>
              <a:cs typeface="微软雅黑" panose="020B0503020204020204" charset="-122"/>
            </a:endParaRPr>
          </a:p>
          <a:p>
            <a:pPr algn="just">
              <a:lnSpc>
                <a:spcPct val="150000"/>
              </a:lnSpc>
              <a:buClr>
                <a:srgbClr val="5B84FF"/>
              </a:buClr>
              <a:defRPr/>
            </a:pPr>
            <a:endParaRPr kumimoji="0" lang="zh-CN" altLang="en-US" sz="1600" b="0" i="0" u="none" strike="noStrike" kern="1200" cap="none" spc="0" normalizeH="0" baseline="0" noProof="0" dirty="0">
              <a:ln>
                <a:noFill/>
              </a:ln>
              <a:solidFill>
                <a:srgbClr val="363636"/>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801350" y="5020218"/>
            <a:ext cx="1390650" cy="1837781"/>
            <a:chOff x="10451038" y="4717690"/>
            <a:chExt cx="1401072" cy="1851554"/>
          </a:xfrm>
        </p:grpSpPr>
        <p:sp>
          <p:nvSpPr>
            <p:cNvPr id="3" name="Freeform 238"/>
            <p:cNvSpPr/>
            <p:nvPr/>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 name="Freeform 239"/>
            <p:cNvSpPr/>
            <p:nvPr/>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 name="Freeform 240"/>
            <p:cNvSpPr/>
            <p:nvPr/>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 name="Freeform 241"/>
            <p:cNvSpPr/>
            <p:nvPr/>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 name="Freeform 242"/>
            <p:cNvSpPr/>
            <p:nvPr/>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 name="Freeform 243"/>
            <p:cNvSpPr/>
            <p:nvPr/>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 name="Freeform 244"/>
            <p:cNvSpPr/>
            <p:nvPr/>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 name="Freeform 245"/>
            <p:cNvSpPr/>
            <p:nvPr/>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 name="Freeform 246"/>
            <p:cNvSpPr/>
            <p:nvPr/>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nvGrpSpPr>
          <p:cNvPr id="27" name="组合 26"/>
          <p:cNvGrpSpPr/>
          <p:nvPr/>
        </p:nvGrpSpPr>
        <p:grpSpPr>
          <a:xfrm>
            <a:off x="171450" y="247650"/>
            <a:ext cx="2963029" cy="632623"/>
            <a:chOff x="228600" y="209550"/>
            <a:chExt cx="2963029" cy="632623"/>
          </a:xfrm>
        </p:grpSpPr>
        <p:sp>
          <p:nvSpPr>
            <p:cNvPr id="20" name="平行四边形 19"/>
            <p:cNvSpPr/>
            <p:nvPr/>
          </p:nvSpPr>
          <p:spPr>
            <a:xfrm flipH="1" flipV="1">
              <a:off x="228600" y="209550"/>
              <a:ext cx="838200" cy="630226"/>
            </a:xfrm>
            <a:prstGeom prst="parallelogram">
              <a:avLst>
                <a:gd name="adj" fmla="val 56250"/>
              </a:avLst>
            </a:prstGeom>
            <a:gradFill>
              <a:gsLst>
                <a:gs pos="43000">
                  <a:srgbClr val="7E99EF">
                    <a:alpha val="64000"/>
                  </a:srgbClr>
                </a:gs>
                <a:gs pos="0">
                  <a:srgbClr val="325DE6"/>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6" name="矩形 25"/>
            <p:cNvSpPr/>
            <p:nvPr/>
          </p:nvSpPr>
          <p:spPr>
            <a:xfrm>
              <a:off x="1064379" y="320203"/>
              <a:ext cx="2127250" cy="5219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01 </a:t>
              </a:r>
              <a:r>
                <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总体情况</a:t>
              </a:r>
              <a:endPar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
        <p:nvSpPr>
          <p:cNvPr id="2" name="文本框 1"/>
          <p:cNvSpPr txBox="1"/>
          <p:nvPr/>
        </p:nvSpPr>
        <p:spPr>
          <a:xfrm>
            <a:off x="4719955" y="2473960"/>
            <a:ext cx="6410960" cy="1470025"/>
          </a:xfrm>
          <a:prstGeom prst="rect">
            <a:avLst/>
          </a:prstGeom>
          <a:noFill/>
        </p:spPr>
        <p:txBody>
          <a:bodyPr wrap="square" rtlCol="0">
            <a:spAutoFit/>
          </a:bodyPr>
          <a:lstStyle/>
          <a:p>
            <a:pPr marL="285750" indent="-285750" algn="just">
              <a:lnSpc>
                <a:spcPct val="130000"/>
              </a:lnSpc>
              <a:buClr>
                <a:srgbClr val="5B84FF"/>
              </a:buClr>
              <a:buFont typeface="Wingdings" panose="05000000000000000000" pitchFamily="2" charset="2"/>
              <a:buChar char="n"/>
              <a:defRPr/>
            </a:pPr>
            <a:r>
              <a:rPr lang="zh-CN" altLang="en-US" sz="1600" b="1" dirty="0">
                <a:solidFill>
                  <a:srgbClr val="5B84FF"/>
                </a:solidFill>
                <a:latin typeface="微软雅黑" panose="020B0503020204020204" charset="-122"/>
                <a:ea typeface="微软雅黑" panose="020B0503020204020204" charset="-122"/>
                <a:cs typeface="微软雅黑" panose="020B0503020204020204" charset="-122"/>
              </a:rPr>
              <a:t>（二）依</a:t>
            </a:r>
            <a:r>
              <a:rPr kumimoji="0" lang="zh-CN" altLang="en-US" sz="1600" b="1" i="0" u="none" strike="noStrike" kern="1200" cap="none" spc="0" normalizeH="0" baseline="0" noProof="0" dirty="0">
                <a:ln>
                  <a:noFill/>
                </a:ln>
                <a:solidFill>
                  <a:srgbClr val="5B84FF"/>
                </a:solidFill>
                <a:effectLst/>
                <a:uLnTx/>
                <a:uFillTx/>
                <a:latin typeface="微软雅黑" panose="020B0503020204020204" charset="-122"/>
                <a:ea typeface="微软雅黑" panose="020B0503020204020204" charset="-122"/>
                <a:cs typeface="微软雅黑" panose="020B0503020204020204" charset="-122"/>
              </a:rPr>
              <a:t>申请公开情况</a:t>
            </a:r>
            <a:endParaRPr kumimoji="0" lang="zh-CN" altLang="en-US" sz="1600" b="1" i="0" u="none" strike="noStrike" kern="1200" cap="none" spc="0" normalizeH="0" baseline="0" noProof="0" dirty="0">
              <a:ln>
                <a:noFill/>
              </a:ln>
              <a:solidFill>
                <a:srgbClr val="5B84FF"/>
              </a:solidFill>
              <a:effectLst/>
              <a:uLnTx/>
              <a:uFillTx/>
              <a:latin typeface="微软雅黑" panose="020B0503020204020204" charset="-122"/>
              <a:ea typeface="微软雅黑" panose="020B0503020204020204" charset="-122"/>
              <a:cs typeface="微软雅黑" panose="020B0503020204020204" charset="-122"/>
            </a:endParaRPr>
          </a:p>
          <a:p>
            <a:pPr marR="0" lvl="0" indent="0" algn="just" defTabSz="914400" rtl="0" eaLnBrk="1" fontAlgn="auto" latinLnBrk="0" hangingPunct="1">
              <a:lnSpc>
                <a:spcPct val="130000"/>
              </a:lnSpc>
              <a:spcBef>
                <a:spcPts val="0"/>
              </a:spcBef>
              <a:spcAft>
                <a:spcPts val="0"/>
              </a:spcAft>
              <a:buClr>
                <a:srgbClr val="5B84FF"/>
              </a:buClr>
              <a:buSzTx/>
              <a:buFont typeface="Wingdings" panose="05000000000000000000" pitchFamily="2" charset="2"/>
              <a:buNone/>
              <a:defRPr/>
            </a:pPr>
            <a:endParaRPr kumimoji="0" lang="zh-CN" altLang="en-US" sz="1600" b="1" i="0" u="none" strike="noStrike" kern="1200" cap="none" spc="0" normalizeH="0" baseline="0" noProof="0" dirty="0">
              <a:ln>
                <a:noFill/>
              </a:ln>
              <a:solidFill>
                <a:srgbClr val="5B84FF"/>
              </a:solidFill>
              <a:effectLst/>
              <a:uLnTx/>
              <a:uFillTx/>
              <a:latin typeface="微软雅黑" panose="020B0503020204020204" charset="-122"/>
              <a:ea typeface="微软雅黑" panose="020B0503020204020204" charset="-122"/>
              <a:cs typeface="微软雅黑" panose="020B0503020204020204" charset="-122"/>
            </a:endParaRPr>
          </a:p>
          <a:p>
            <a:pPr algn="just">
              <a:lnSpc>
                <a:spcPct val="150000"/>
              </a:lnSpc>
            </a:pPr>
            <a:r>
              <a:rPr lang="zh-CN" altLang="en-US" sz="1600" dirty="0">
                <a:solidFill>
                  <a:srgbClr val="363636"/>
                </a:solidFill>
                <a:latin typeface="微软雅黑" panose="020B0503020204020204" charset="-122"/>
                <a:ea typeface="微软雅黑" panose="020B0503020204020204" charset="-122"/>
                <a:cs typeface="微软雅黑" panose="020B0503020204020204" charset="-122"/>
              </a:rPr>
              <a:t>       </a:t>
            </a:r>
            <a:r>
              <a:rPr sz="1600" dirty="0">
                <a:solidFill>
                  <a:srgbClr val="363636"/>
                </a:solidFill>
                <a:latin typeface="微软雅黑" panose="020B0503020204020204" charset="-122"/>
                <a:ea typeface="微软雅黑" panose="020B0503020204020204" charset="-122"/>
                <a:cs typeface="微软雅黑" panose="020B0503020204020204" charset="-122"/>
              </a:rPr>
              <a:t>认真落实政务信息公开有关要求，密切关注依申请公开情况。2023年未收到依申请公开。</a:t>
            </a:r>
            <a:endParaRPr kumimoji="0" lang="zh-CN" altLang="en-US" sz="1600" i="0" u="none" strike="noStrike" kern="1200" cap="none" spc="0" normalizeH="0" baseline="0" noProof="0" dirty="0">
              <a:ln>
                <a:noFill/>
              </a:ln>
              <a:solidFill>
                <a:srgbClr val="363636"/>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38" name="图片占位符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18310" y="1472347"/>
            <a:ext cx="3473427" cy="3473427"/>
          </a:xfrm>
          <a:prstGeom prst="ellipse">
            <a:avLst/>
          </a:prstGeom>
          <a:solidFill>
            <a:sysClr val="window" lastClr="FFFFFF"/>
          </a:solidFill>
          <a:ln w="12700" cap="flat" cmpd="sng" algn="ctr">
            <a:noFill/>
            <a:prstDash val="solid"/>
            <a:miter lim="800000"/>
            <a:headEnd/>
            <a:tailEnd/>
          </a:ln>
          <a:effectLst>
            <a:outerShdw blurRad="863600" dist="1130300" dir="5400000" sx="80000" sy="80000" algn="t" rotWithShape="0">
              <a:prstClr val="black">
                <a:alpha val="15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21000" decel="7900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500" fill="hold"/>
                                        <p:tgtEl>
                                          <p:spTgt spid="38"/>
                                        </p:tgtEl>
                                        <p:attrNameLst>
                                          <p:attrName>ppt_x</p:attrName>
                                        </p:attrNameLst>
                                      </p:cBhvr>
                                      <p:tavLst>
                                        <p:tav tm="0">
                                          <p:val>
                                            <p:strVal val="1+#ppt_w/2"/>
                                          </p:val>
                                        </p:tav>
                                        <p:tav tm="100000">
                                          <p:val>
                                            <p:strVal val="#ppt_x"/>
                                          </p:val>
                                        </p:tav>
                                      </p:tavLst>
                                    </p:anim>
                                    <p:anim calcmode="lin" valueType="num">
                                      <p:cBhvr additive="base">
                                        <p:cTn id="12" dur="1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801350" y="5020218"/>
            <a:ext cx="1390650" cy="1837781"/>
            <a:chOff x="10451038" y="4717690"/>
            <a:chExt cx="1401072" cy="1851554"/>
          </a:xfrm>
        </p:grpSpPr>
        <p:sp>
          <p:nvSpPr>
            <p:cNvPr id="3" name="Freeform 238"/>
            <p:cNvSpPr/>
            <p:nvPr/>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 name="Freeform 239"/>
            <p:cNvSpPr/>
            <p:nvPr/>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 name="Freeform 240"/>
            <p:cNvSpPr/>
            <p:nvPr/>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 name="Freeform 241"/>
            <p:cNvSpPr/>
            <p:nvPr/>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 name="Freeform 242"/>
            <p:cNvSpPr/>
            <p:nvPr/>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 name="Freeform 243"/>
            <p:cNvSpPr/>
            <p:nvPr/>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 name="Freeform 244"/>
            <p:cNvSpPr/>
            <p:nvPr/>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 name="Freeform 245"/>
            <p:cNvSpPr/>
            <p:nvPr/>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 name="Freeform 246"/>
            <p:cNvSpPr/>
            <p:nvPr/>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nvGrpSpPr>
          <p:cNvPr id="27" name="组合 26"/>
          <p:cNvGrpSpPr/>
          <p:nvPr/>
        </p:nvGrpSpPr>
        <p:grpSpPr>
          <a:xfrm>
            <a:off x="171450" y="247650"/>
            <a:ext cx="2963029" cy="632623"/>
            <a:chOff x="228600" y="209550"/>
            <a:chExt cx="2963029" cy="632623"/>
          </a:xfrm>
        </p:grpSpPr>
        <p:sp>
          <p:nvSpPr>
            <p:cNvPr id="20" name="平行四边形 19"/>
            <p:cNvSpPr/>
            <p:nvPr/>
          </p:nvSpPr>
          <p:spPr>
            <a:xfrm flipH="1" flipV="1">
              <a:off x="228600" y="209550"/>
              <a:ext cx="838200" cy="630226"/>
            </a:xfrm>
            <a:prstGeom prst="parallelogram">
              <a:avLst>
                <a:gd name="adj" fmla="val 56250"/>
              </a:avLst>
            </a:prstGeom>
            <a:gradFill>
              <a:gsLst>
                <a:gs pos="43000">
                  <a:srgbClr val="7E99EF">
                    <a:alpha val="64000"/>
                  </a:srgbClr>
                </a:gs>
                <a:gs pos="0">
                  <a:srgbClr val="325DE6"/>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6" name="矩形 25"/>
            <p:cNvSpPr/>
            <p:nvPr/>
          </p:nvSpPr>
          <p:spPr>
            <a:xfrm>
              <a:off x="1064379" y="320203"/>
              <a:ext cx="2127250" cy="5219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01 </a:t>
              </a:r>
              <a:r>
                <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总体情况</a:t>
              </a:r>
              <a:endPar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
        <p:nvSpPr>
          <p:cNvPr id="2" name="文本框 1"/>
          <p:cNvSpPr txBox="1"/>
          <p:nvPr/>
        </p:nvSpPr>
        <p:spPr>
          <a:xfrm>
            <a:off x="4719955" y="2023110"/>
            <a:ext cx="6410960" cy="3316605"/>
          </a:xfrm>
          <a:prstGeom prst="rect">
            <a:avLst/>
          </a:prstGeom>
          <a:noFill/>
        </p:spPr>
        <p:txBody>
          <a:bodyPr wrap="square" rtlCol="0">
            <a:spAutoFit/>
          </a:bodyPr>
          <a:lstStyle/>
          <a:p>
            <a:pPr marL="285750" indent="-285750" algn="just">
              <a:lnSpc>
                <a:spcPct val="130000"/>
              </a:lnSpc>
              <a:buClr>
                <a:srgbClr val="5B84FF"/>
              </a:buClr>
              <a:buFont typeface="Wingdings" panose="05000000000000000000" pitchFamily="2" charset="2"/>
              <a:buChar char="n"/>
              <a:defRPr/>
            </a:pPr>
            <a:r>
              <a:rPr lang="zh-CN" altLang="en-US" sz="1600" b="1" dirty="0">
                <a:solidFill>
                  <a:srgbClr val="5B84FF"/>
                </a:solidFill>
                <a:latin typeface="微软雅黑" panose="020B0503020204020204" charset="-122"/>
                <a:ea typeface="微软雅黑" panose="020B0503020204020204" charset="-122"/>
                <a:cs typeface="微软雅黑" panose="020B0503020204020204" charset="-122"/>
              </a:rPr>
              <a:t>（三）政府</a:t>
            </a:r>
            <a:r>
              <a:rPr kumimoji="0" lang="zh-CN" altLang="en-US" sz="1600" b="1" i="0" u="none" strike="noStrike" kern="1200" cap="none" spc="0" normalizeH="0" baseline="0" noProof="0" dirty="0">
                <a:ln>
                  <a:noFill/>
                </a:ln>
                <a:solidFill>
                  <a:srgbClr val="5B84FF"/>
                </a:solidFill>
                <a:effectLst/>
                <a:uLnTx/>
                <a:uFillTx/>
                <a:latin typeface="微软雅黑" panose="020B0503020204020204" charset="-122"/>
                <a:ea typeface="微软雅黑" panose="020B0503020204020204" charset="-122"/>
                <a:cs typeface="微软雅黑" panose="020B0503020204020204" charset="-122"/>
              </a:rPr>
              <a:t>信息管理情况</a:t>
            </a:r>
            <a:endParaRPr kumimoji="0" lang="zh-CN" altLang="en-US" sz="1600" b="1" i="0" u="none" strike="noStrike" kern="1200" cap="none" spc="0" normalizeH="0" baseline="0" noProof="0" dirty="0">
              <a:ln>
                <a:noFill/>
              </a:ln>
              <a:solidFill>
                <a:srgbClr val="5B84FF"/>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just" defTabSz="914400" rtl="0" eaLnBrk="1" fontAlgn="auto" latinLnBrk="0" hangingPunct="1">
              <a:lnSpc>
                <a:spcPct val="130000"/>
              </a:lnSpc>
              <a:spcBef>
                <a:spcPts val="0"/>
              </a:spcBef>
              <a:spcAft>
                <a:spcPts val="0"/>
              </a:spcAft>
              <a:buClr>
                <a:srgbClr val="5B84FF"/>
              </a:buClr>
              <a:buSzTx/>
              <a:buFont typeface="Wingdings" panose="05000000000000000000" pitchFamily="2" charset="2"/>
              <a:buChar char="n"/>
              <a:defRPr/>
            </a:pPr>
            <a:endParaRPr kumimoji="0" lang="zh-CN" altLang="en-US" sz="1600" b="1" i="0" u="none" strike="noStrike" kern="1200" cap="none" spc="0" normalizeH="0" baseline="0" noProof="0" dirty="0">
              <a:ln>
                <a:noFill/>
              </a:ln>
              <a:solidFill>
                <a:srgbClr val="5B84FF"/>
              </a:solidFill>
              <a:effectLst/>
              <a:uLnTx/>
              <a:uFillTx/>
              <a:latin typeface="微软雅黑" panose="020B0503020204020204" charset="-122"/>
              <a:ea typeface="微软雅黑" panose="020B0503020204020204" charset="-122"/>
              <a:cs typeface="微软雅黑" panose="020B0503020204020204" charset="-122"/>
            </a:endParaRPr>
          </a:p>
          <a:p>
            <a:pPr marR="0" lvl="0" algn="just" defTabSz="914400" rtl="0" eaLnBrk="1" fontAlgn="auto" latinLnBrk="0" hangingPunct="1">
              <a:lnSpc>
                <a:spcPct val="150000"/>
              </a:lnSpc>
              <a:spcBef>
                <a:spcPts val="0"/>
              </a:spcBef>
              <a:buClrTx/>
              <a:buSzTx/>
              <a:buFontTx/>
              <a:buNone/>
            </a:pPr>
            <a:r>
              <a:rPr lang="zh-CN" altLang="en-US" sz="1600" dirty="0">
                <a:latin typeface="微软雅黑" panose="020B0503020204020204" charset="-122"/>
                <a:ea typeface="微软雅黑" panose="020B0503020204020204" charset="-122"/>
                <a:cs typeface="微软雅黑" panose="020B0503020204020204" charset="-122"/>
              </a:rPr>
              <a:t>       2023年我单位不断提高信息报送的数量和质量；坚持“规范、明了、方便、实用”的原则，进一步加大提高政务公开管理力度。及时报送有关信息，确保信息的时效性；严把信息报送关，按照层级管理原则，严格实行信息报送审批制度。持续做好规范性文件、重大政策性文件与解读材料同步起草、同步审批、同步发布工作；不断推进政策精准解读，丰富解读形式，进一步完善政府信息主动公开目录，明确政府信息公开范围、内容以及公开形式。</a:t>
            </a:r>
            <a:endParaRPr lang="zh-CN" altLang="en-US" sz="1600" dirty="0">
              <a:latin typeface="微软雅黑" panose="020B0503020204020204" charset="-122"/>
              <a:ea typeface="微软雅黑" panose="020B0503020204020204" charset="-122"/>
              <a:cs typeface="微软雅黑" panose="020B0503020204020204" charset="-122"/>
            </a:endParaRPr>
          </a:p>
        </p:txBody>
      </p:sp>
      <p:grpSp>
        <p:nvGrpSpPr>
          <p:cNvPr id="16" name="组合 15"/>
          <p:cNvGrpSpPr/>
          <p:nvPr/>
        </p:nvGrpSpPr>
        <p:grpSpPr>
          <a:xfrm>
            <a:off x="506268" y="1892969"/>
            <a:ext cx="3344003" cy="3529262"/>
            <a:chOff x="40881" y="1860885"/>
            <a:chExt cx="3344003" cy="3529262"/>
          </a:xfrm>
        </p:grpSpPr>
        <p:sp>
          <p:nvSpPr>
            <p:cNvPr id="17" name="矩形 16"/>
            <p:cNvSpPr/>
            <p:nvPr/>
          </p:nvSpPr>
          <p:spPr>
            <a:xfrm>
              <a:off x="625642" y="1909011"/>
              <a:ext cx="2759242" cy="3481136"/>
            </a:xfrm>
            <a:prstGeom prst="rect">
              <a:avLst/>
            </a:prstGeom>
            <a:solidFill>
              <a:schemeClr val="bg1"/>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t="13804" r="7089" b="4432"/>
            <a:stretch>
              <a:fillRect/>
            </a:stretch>
          </p:blipFill>
          <p:spPr>
            <a:xfrm>
              <a:off x="40881" y="1860885"/>
              <a:ext cx="3295877" cy="338488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21000" decel="7900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1500" fill="hold"/>
                                        <p:tgtEl>
                                          <p:spTgt spid="16"/>
                                        </p:tgtEl>
                                        <p:attrNameLst>
                                          <p:attrName>ppt_x</p:attrName>
                                        </p:attrNameLst>
                                      </p:cBhvr>
                                      <p:tavLst>
                                        <p:tav tm="0">
                                          <p:val>
                                            <p:strVal val="#ppt_x"/>
                                          </p:val>
                                        </p:tav>
                                        <p:tav tm="100000">
                                          <p:val>
                                            <p:strVal val="#ppt_x"/>
                                          </p:val>
                                        </p:tav>
                                      </p:tavLst>
                                    </p:anim>
                                    <p:anim calcmode="lin" valueType="num">
                                      <p:cBhvr additive="base">
                                        <p:cTn id="13"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801350" y="5020218"/>
            <a:ext cx="1390650" cy="1837781"/>
            <a:chOff x="10451038" y="4717690"/>
            <a:chExt cx="1401072" cy="1851554"/>
          </a:xfrm>
        </p:grpSpPr>
        <p:sp>
          <p:nvSpPr>
            <p:cNvPr id="3" name="Freeform 238"/>
            <p:cNvSpPr/>
            <p:nvPr/>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 name="Freeform 239"/>
            <p:cNvSpPr/>
            <p:nvPr/>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 name="Freeform 240"/>
            <p:cNvSpPr/>
            <p:nvPr/>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 name="Freeform 241"/>
            <p:cNvSpPr/>
            <p:nvPr/>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 name="Freeform 242"/>
            <p:cNvSpPr/>
            <p:nvPr/>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 name="Freeform 243"/>
            <p:cNvSpPr/>
            <p:nvPr/>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 name="Freeform 244"/>
            <p:cNvSpPr/>
            <p:nvPr/>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 name="Freeform 245"/>
            <p:cNvSpPr/>
            <p:nvPr/>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 name="Freeform 246"/>
            <p:cNvSpPr/>
            <p:nvPr/>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nvGrpSpPr>
          <p:cNvPr id="27" name="组合 26"/>
          <p:cNvGrpSpPr/>
          <p:nvPr/>
        </p:nvGrpSpPr>
        <p:grpSpPr>
          <a:xfrm>
            <a:off x="171450" y="247650"/>
            <a:ext cx="2963029" cy="632623"/>
            <a:chOff x="228600" y="209550"/>
            <a:chExt cx="2963029" cy="632623"/>
          </a:xfrm>
        </p:grpSpPr>
        <p:sp>
          <p:nvSpPr>
            <p:cNvPr id="20" name="平行四边形 19"/>
            <p:cNvSpPr/>
            <p:nvPr/>
          </p:nvSpPr>
          <p:spPr>
            <a:xfrm flipH="1" flipV="1">
              <a:off x="228600" y="209550"/>
              <a:ext cx="838200" cy="630226"/>
            </a:xfrm>
            <a:prstGeom prst="parallelogram">
              <a:avLst>
                <a:gd name="adj" fmla="val 56250"/>
              </a:avLst>
            </a:prstGeom>
            <a:gradFill>
              <a:gsLst>
                <a:gs pos="43000">
                  <a:srgbClr val="7E99EF">
                    <a:alpha val="64000"/>
                  </a:srgbClr>
                </a:gs>
                <a:gs pos="0">
                  <a:srgbClr val="325DE6"/>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6" name="矩形 25"/>
            <p:cNvSpPr/>
            <p:nvPr/>
          </p:nvSpPr>
          <p:spPr>
            <a:xfrm>
              <a:off x="1064379" y="320203"/>
              <a:ext cx="2127250" cy="5219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01 </a:t>
              </a:r>
              <a:r>
                <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总体情况</a:t>
              </a:r>
              <a:endPar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
        <p:nvSpPr>
          <p:cNvPr id="2" name="文本框 1"/>
          <p:cNvSpPr txBox="1"/>
          <p:nvPr/>
        </p:nvSpPr>
        <p:spPr>
          <a:xfrm>
            <a:off x="4719955" y="1892969"/>
            <a:ext cx="6410960" cy="1838960"/>
          </a:xfrm>
          <a:prstGeom prst="rect">
            <a:avLst/>
          </a:prstGeom>
          <a:noFill/>
        </p:spPr>
        <p:txBody>
          <a:bodyPr wrap="square" rtlCol="0">
            <a:spAutoFit/>
          </a:bodyPr>
          <a:lstStyle/>
          <a:p>
            <a:pPr marL="285750" indent="-285750" algn="just">
              <a:lnSpc>
                <a:spcPct val="130000"/>
              </a:lnSpc>
              <a:buClr>
                <a:srgbClr val="5B84FF"/>
              </a:buClr>
              <a:buFont typeface="Wingdings" panose="05000000000000000000" pitchFamily="2" charset="2"/>
              <a:buChar char="n"/>
              <a:defRPr/>
            </a:pPr>
            <a:r>
              <a:rPr lang="zh-CN" altLang="en-US" sz="1600" b="1" dirty="0">
                <a:solidFill>
                  <a:srgbClr val="5B84FF"/>
                </a:solidFill>
                <a:latin typeface="微软雅黑" panose="020B0503020204020204" charset="-122"/>
                <a:ea typeface="微软雅黑" panose="020B0503020204020204" charset="-122"/>
                <a:cs typeface="微软雅黑" panose="020B0503020204020204" charset="-122"/>
              </a:rPr>
              <a:t>（四）政府信息公开平台建设情况</a:t>
            </a:r>
            <a:endParaRPr lang="zh-CN" altLang="en-US" sz="1600" b="1" dirty="0">
              <a:solidFill>
                <a:srgbClr val="5B84FF"/>
              </a:solidFill>
              <a:latin typeface="微软雅黑" panose="020B0503020204020204" charset="-122"/>
              <a:ea typeface="微软雅黑" panose="020B0503020204020204" charset="-122"/>
              <a:cs typeface="微软雅黑" panose="020B0503020204020204" charset="-122"/>
            </a:endParaRPr>
          </a:p>
          <a:p>
            <a:pPr marL="285750" marR="0" lvl="0" indent="-285750" algn="just" defTabSz="914400" rtl="0" eaLnBrk="1" fontAlgn="auto" latinLnBrk="0" hangingPunct="1">
              <a:lnSpc>
                <a:spcPct val="130000"/>
              </a:lnSpc>
              <a:spcBef>
                <a:spcPts val="0"/>
              </a:spcBef>
              <a:spcAft>
                <a:spcPts val="0"/>
              </a:spcAft>
              <a:buClr>
                <a:srgbClr val="5B84FF"/>
              </a:buClr>
              <a:buSzTx/>
              <a:buFont typeface="Wingdings" panose="05000000000000000000" pitchFamily="2" charset="2"/>
              <a:buChar char="n"/>
              <a:defRPr/>
            </a:pPr>
            <a:endParaRPr kumimoji="0" lang="zh-CN" altLang="en-US" sz="1600" b="1" i="0" u="none" strike="noStrike" kern="1200" cap="none" spc="0" normalizeH="0" baseline="0" noProof="0" dirty="0">
              <a:ln>
                <a:noFill/>
              </a:ln>
              <a:solidFill>
                <a:srgbClr val="5B84FF"/>
              </a:solidFill>
              <a:effectLst/>
              <a:uLnTx/>
              <a:uFillTx/>
              <a:latin typeface="微软雅黑" panose="020B0503020204020204" charset="-122"/>
              <a:ea typeface="微软雅黑" panose="020B0503020204020204" charset="-122"/>
              <a:cs typeface="微软雅黑" panose="020B0503020204020204" charset="-122"/>
            </a:endParaRPr>
          </a:p>
          <a:p>
            <a:pPr lvl="0" algn="just">
              <a:lnSpc>
                <a:spcPct val="150000"/>
              </a:lnSpc>
            </a:pPr>
            <a:r>
              <a:rPr lang="zh-CN" altLang="en-US" sz="1600" dirty="0">
                <a:latin typeface="微软雅黑" panose="020B0503020204020204" charset="-122"/>
                <a:ea typeface="微软雅黑" panose="020B0503020204020204" charset="-122"/>
                <a:cs typeface="微软雅黑" panose="020B0503020204020204" charset="-122"/>
              </a:rPr>
              <a:t>       2023年我单位依照政府网站和政务新媒体内容建设的要求，结合中心工作实际，在济宁太白湖新区微信公众号开设投资新区专栏，线上线下齐发力，助推招商引资工作宣传。</a:t>
            </a:r>
            <a:endParaRPr lang="zh-CN" altLang="en-US" sz="1600" dirty="0">
              <a:latin typeface="微软雅黑" panose="020B0503020204020204" charset="-122"/>
              <a:ea typeface="微软雅黑" panose="020B0503020204020204" charset="-122"/>
              <a:cs typeface="微软雅黑" panose="020B0503020204020204" charset="-122"/>
            </a:endParaRPr>
          </a:p>
        </p:txBody>
      </p:sp>
      <p:grpSp>
        <p:nvGrpSpPr>
          <p:cNvPr id="16" name="组合 15"/>
          <p:cNvGrpSpPr/>
          <p:nvPr/>
        </p:nvGrpSpPr>
        <p:grpSpPr>
          <a:xfrm>
            <a:off x="506268" y="1892969"/>
            <a:ext cx="3344003" cy="3529262"/>
            <a:chOff x="40881" y="1860885"/>
            <a:chExt cx="3344003" cy="3529262"/>
          </a:xfrm>
        </p:grpSpPr>
        <p:sp>
          <p:nvSpPr>
            <p:cNvPr id="17" name="矩形 16"/>
            <p:cNvSpPr/>
            <p:nvPr/>
          </p:nvSpPr>
          <p:spPr>
            <a:xfrm>
              <a:off x="625642" y="1909011"/>
              <a:ext cx="2759242" cy="3481136"/>
            </a:xfrm>
            <a:prstGeom prst="rect">
              <a:avLst/>
            </a:prstGeom>
            <a:solidFill>
              <a:schemeClr val="bg1"/>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t="13804" r="7089" b="4432"/>
            <a:stretch>
              <a:fillRect/>
            </a:stretch>
          </p:blipFill>
          <p:spPr>
            <a:xfrm>
              <a:off x="40881" y="1860885"/>
              <a:ext cx="3295877" cy="338488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21000" decel="7900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1500" fill="hold"/>
                                        <p:tgtEl>
                                          <p:spTgt spid="16"/>
                                        </p:tgtEl>
                                        <p:attrNameLst>
                                          <p:attrName>ppt_x</p:attrName>
                                        </p:attrNameLst>
                                      </p:cBhvr>
                                      <p:tavLst>
                                        <p:tav tm="0">
                                          <p:val>
                                            <p:strVal val="#ppt_x"/>
                                          </p:val>
                                        </p:tav>
                                        <p:tav tm="100000">
                                          <p:val>
                                            <p:strVal val="#ppt_x"/>
                                          </p:val>
                                        </p:tav>
                                      </p:tavLst>
                                    </p:anim>
                                    <p:anim calcmode="lin" valueType="num">
                                      <p:cBhvr additive="base">
                                        <p:cTn id="13"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801350" y="5020218"/>
            <a:ext cx="1390650" cy="1837781"/>
            <a:chOff x="10451038" y="4717690"/>
            <a:chExt cx="1401072" cy="1851554"/>
          </a:xfrm>
        </p:grpSpPr>
        <p:sp>
          <p:nvSpPr>
            <p:cNvPr id="3" name="Freeform 238"/>
            <p:cNvSpPr/>
            <p:nvPr/>
          </p:nvSpPr>
          <p:spPr bwMode="auto">
            <a:xfrm flipH="1">
              <a:off x="10451038" y="5867217"/>
              <a:ext cx="870272" cy="503732"/>
            </a:xfrm>
            <a:custGeom>
              <a:avLst/>
              <a:gdLst>
                <a:gd name="T0" fmla="*/ 1662 w 1662"/>
                <a:gd name="T1" fmla="*/ 481 h 962"/>
                <a:gd name="T2" fmla="*/ 834 w 1662"/>
                <a:gd name="T3" fmla="*/ 962 h 962"/>
                <a:gd name="T4" fmla="*/ 0 w 1662"/>
                <a:gd name="T5" fmla="*/ 481 h 962"/>
                <a:gd name="T6" fmla="*/ 828 w 1662"/>
                <a:gd name="T7" fmla="*/ 0 h 962"/>
                <a:gd name="T8" fmla="*/ 1662 w 1662"/>
                <a:gd name="T9" fmla="*/ 481 h 962"/>
              </a:gdLst>
              <a:ahLst/>
              <a:cxnLst>
                <a:cxn ang="0">
                  <a:pos x="T0" y="T1"/>
                </a:cxn>
                <a:cxn ang="0">
                  <a:pos x="T2" y="T3"/>
                </a:cxn>
                <a:cxn ang="0">
                  <a:pos x="T4" y="T5"/>
                </a:cxn>
                <a:cxn ang="0">
                  <a:pos x="T6" y="T7"/>
                </a:cxn>
                <a:cxn ang="0">
                  <a:pos x="T8" y="T9"/>
                </a:cxn>
              </a:cxnLst>
              <a:rect l="0" t="0" r="r" b="b"/>
              <a:pathLst>
                <a:path w="1662" h="962">
                  <a:moveTo>
                    <a:pt x="1662" y="481"/>
                  </a:moveTo>
                  <a:lnTo>
                    <a:pt x="834" y="962"/>
                  </a:lnTo>
                  <a:lnTo>
                    <a:pt x="0" y="481"/>
                  </a:lnTo>
                  <a:lnTo>
                    <a:pt x="828" y="0"/>
                  </a:lnTo>
                  <a:lnTo>
                    <a:pt x="1662" y="481"/>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 name="Freeform 239"/>
            <p:cNvSpPr/>
            <p:nvPr/>
          </p:nvSpPr>
          <p:spPr bwMode="auto">
            <a:xfrm flipH="1">
              <a:off x="10472304" y="6108450"/>
              <a:ext cx="433565" cy="460794"/>
            </a:xfrm>
            <a:custGeom>
              <a:avLst/>
              <a:gdLst>
                <a:gd name="T0" fmla="*/ 0 w 828"/>
                <a:gd name="T1" fmla="*/ 880 h 880"/>
                <a:gd name="T2" fmla="*/ 812 w 828"/>
                <a:gd name="T3" fmla="*/ 880 h 880"/>
                <a:gd name="T4" fmla="*/ 828 w 828"/>
                <a:gd name="T5" fmla="*/ 871 h 880"/>
                <a:gd name="T6" fmla="*/ 828 w 828"/>
                <a:gd name="T7" fmla="*/ 0 h 880"/>
                <a:gd name="T8" fmla="*/ 0 w 828"/>
                <a:gd name="T9" fmla="*/ 481 h 880"/>
                <a:gd name="T10" fmla="*/ 0 w 828"/>
                <a:gd name="T11" fmla="*/ 880 h 880"/>
              </a:gdLst>
              <a:ahLst/>
              <a:cxnLst>
                <a:cxn ang="0">
                  <a:pos x="T0" y="T1"/>
                </a:cxn>
                <a:cxn ang="0">
                  <a:pos x="T2" y="T3"/>
                </a:cxn>
                <a:cxn ang="0">
                  <a:pos x="T4" y="T5"/>
                </a:cxn>
                <a:cxn ang="0">
                  <a:pos x="T6" y="T7"/>
                </a:cxn>
                <a:cxn ang="0">
                  <a:pos x="T8" y="T9"/>
                </a:cxn>
                <a:cxn ang="0">
                  <a:pos x="T10" y="T11"/>
                </a:cxn>
              </a:cxnLst>
              <a:rect l="0" t="0" r="r" b="b"/>
              <a:pathLst>
                <a:path w="828" h="880">
                  <a:moveTo>
                    <a:pt x="0" y="880"/>
                  </a:moveTo>
                  <a:lnTo>
                    <a:pt x="812" y="880"/>
                  </a:lnTo>
                  <a:lnTo>
                    <a:pt x="828" y="871"/>
                  </a:lnTo>
                  <a:lnTo>
                    <a:pt x="828" y="0"/>
                  </a:lnTo>
                  <a:lnTo>
                    <a:pt x="0" y="481"/>
                  </a:lnTo>
                  <a:lnTo>
                    <a:pt x="0" y="88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 name="Freeform 240"/>
            <p:cNvSpPr/>
            <p:nvPr/>
          </p:nvSpPr>
          <p:spPr bwMode="auto">
            <a:xfrm flipH="1">
              <a:off x="10899806" y="6108450"/>
              <a:ext cx="436707" cy="460794"/>
            </a:xfrm>
            <a:custGeom>
              <a:avLst/>
              <a:gdLst>
                <a:gd name="T0" fmla="*/ 0 w 834"/>
                <a:gd name="T1" fmla="*/ 871 h 880"/>
                <a:gd name="T2" fmla="*/ 16 w 834"/>
                <a:gd name="T3" fmla="*/ 880 h 880"/>
                <a:gd name="T4" fmla="*/ 834 w 834"/>
                <a:gd name="T5" fmla="*/ 880 h 880"/>
                <a:gd name="T6" fmla="*/ 834 w 834"/>
                <a:gd name="T7" fmla="*/ 481 h 880"/>
                <a:gd name="T8" fmla="*/ 0 w 834"/>
                <a:gd name="T9" fmla="*/ 0 h 880"/>
                <a:gd name="T10" fmla="*/ 0 w 834"/>
                <a:gd name="T11" fmla="*/ 871 h 880"/>
              </a:gdLst>
              <a:ahLst/>
              <a:cxnLst>
                <a:cxn ang="0">
                  <a:pos x="T0" y="T1"/>
                </a:cxn>
                <a:cxn ang="0">
                  <a:pos x="T2" y="T3"/>
                </a:cxn>
                <a:cxn ang="0">
                  <a:pos x="T4" y="T5"/>
                </a:cxn>
                <a:cxn ang="0">
                  <a:pos x="T6" y="T7"/>
                </a:cxn>
                <a:cxn ang="0">
                  <a:pos x="T8" y="T9"/>
                </a:cxn>
                <a:cxn ang="0">
                  <a:pos x="T10" y="T11"/>
                </a:cxn>
              </a:cxnLst>
              <a:rect l="0" t="0" r="r" b="b"/>
              <a:pathLst>
                <a:path w="834" h="880">
                  <a:moveTo>
                    <a:pt x="0" y="871"/>
                  </a:moveTo>
                  <a:lnTo>
                    <a:pt x="16" y="880"/>
                  </a:lnTo>
                  <a:lnTo>
                    <a:pt x="834" y="880"/>
                  </a:lnTo>
                  <a:lnTo>
                    <a:pt x="834" y="481"/>
                  </a:lnTo>
                  <a:lnTo>
                    <a:pt x="0" y="0"/>
                  </a:lnTo>
                  <a:lnTo>
                    <a:pt x="0" y="871"/>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 name="Freeform 241"/>
            <p:cNvSpPr/>
            <p:nvPr/>
          </p:nvSpPr>
          <p:spPr bwMode="auto">
            <a:xfrm flipH="1">
              <a:off x="11317484" y="5877850"/>
              <a:ext cx="534626" cy="503732"/>
            </a:xfrm>
            <a:custGeom>
              <a:avLst/>
              <a:gdLst>
                <a:gd name="T0" fmla="*/ 0 w 1021"/>
                <a:gd name="T1" fmla="*/ 109 h 962"/>
                <a:gd name="T2" fmla="*/ 0 w 1021"/>
                <a:gd name="T3" fmla="*/ 850 h 962"/>
                <a:gd name="T4" fmla="*/ 198 w 1021"/>
                <a:gd name="T5" fmla="*/ 962 h 962"/>
                <a:gd name="T6" fmla="*/ 1021 w 1021"/>
                <a:gd name="T7" fmla="*/ 472 h 962"/>
                <a:gd name="T8" fmla="*/ 183 w 1021"/>
                <a:gd name="T9" fmla="*/ 0 h 962"/>
                <a:gd name="T10" fmla="*/ 0 w 1021"/>
                <a:gd name="T11" fmla="*/ 109 h 962"/>
              </a:gdLst>
              <a:ahLst/>
              <a:cxnLst>
                <a:cxn ang="0">
                  <a:pos x="T0" y="T1"/>
                </a:cxn>
                <a:cxn ang="0">
                  <a:pos x="T2" y="T3"/>
                </a:cxn>
                <a:cxn ang="0">
                  <a:pos x="T4" y="T5"/>
                </a:cxn>
                <a:cxn ang="0">
                  <a:pos x="T6" y="T7"/>
                </a:cxn>
                <a:cxn ang="0">
                  <a:pos x="T8" y="T9"/>
                </a:cxn>
                <a:cxn ang="0">
                  <a:pos x="T10" y="T11"/>
                </a:cxn>
              </a:cxnLst>
              <a:rect l="0" t="0" r="r" b="b"/>
              <a:pathLst>
                <a:path w="1021" h="962">
                  <a:moveTo>
                    <a:pt x="0" y="109"/>
                  </a:moveTo>
                  <a:lnTo>
                    <a:pt x="0" y="850"/>
                  </a:lnTo>
                  <a:lnTo>
                    <a:pt x="198" y="962"/>
                  </a:lnTo>
                  <a:lnTo>
                    <a:pt x="1021" y="472"/>
                  </a:lnTo>
                  <a:lnTo>
                    <a:pt x="183" y="0"/>
                  </a:lnTo>
                  <a:lnTo>
                    <a:pt x="0" y="109"/>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 name="Freeform 242"/>
            <p:cNvSpPr/>
            <p:nvPr/>
          </p:nvSpPr>
          <p:spPr bwMode="auto">
            <a:xfrm flipH="1">
              <a:off x="11323405" y="6103737"/>
              <a:ext cx="435660" cy="465507"/>
            </a:xfrm>
            <a:custGeom>
              <a:avLst/>
              <a:gdLst>
                <a:gd name="T0" fmla="*/ 0 w 832"/>
                <a:gd name="T1" fmla="*/ 490 h 889"/>
                <a:gd name="T2" fmla="*/ 4 w 832"/>
                <a:gd name="T3" fmla="*/ 889 h 889"/>
                <a:gd name="T4" fmla="*/ 802 w 832"/>
                <a:gd name="T5" fmla="*/ 889 h 889"/>
                <a:gd name="T6" fmla="*/ 832 w 832"/>
                <a:gd name="T7" fmla="*/ 871 h 889"/>
                <a:gd name="T8" fmla="*/ 823 w 832"/>
                <a:gd name="T9" fmla="*/ 0 h 889"/>
                <a:gd name="T10" fmla="*/ 0 w 832"/>
                <a:gd name="T11" fmla="*/ 490 h 889"/>
              </a:gdLst>
              <a:ahLst/>
              <a:cxnLst>
                <a:cxn ang="0">
                  <a:pos x="T0" y="T1"/>
                </a:cxn>
                <a:cxn ang="0">
                  <a:pos x="T2" y="T3"/>
                </a:cxn>
                <a:cxn ang="0">
                  <a:pos x="T4" y="T5"/>
                </a:cxn>
                <a:cxn ang="0">
                  <a:pos x="T6" y="T7"/>
                </a:cxn>
                <a:cxn ang="0">
                  <a:pos x="T8" y="T9"/>
                </a:cxn>
                <a:cxn ang="0">
                  <a:pos x="T10" y="T11"/>
                </a:cxn>
              </a:cxnLst>
              <a:rect l="0" t="0" r="r" b="b"/>
              <a:pathLst>
                <a:path w="832" h="889">
                  <a:moveTo>
                    <a:pt x="0" y="490"/>
                  </a:moveTo>
                  <a:lnTo>
                    <a:pt x="4" y="889"/>
                  </a:lnTo>
                  <a:lnTo>
                    <a:pt x="802" y="889"/>
                  </a:lnTo>
                  <a:lnTo>
                    <a:pt x="832" y="871"/>
                  </a:lnTo>
                  <a:lnTo>
                    <a:pt x="823" y="0"/>
                  </a:lnTo>
                  <a:lnTo>
                    <a:pt x="0" y="49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 name="Freeform 243"/>
            <p:cNvSpPr/>
            <p:nvPr/>
          </p:nvSpPr>
          <p:spPr bwMode="auto">
            <a:xfrm flipH="1">
              <a:off x="11746337" y="6301669"/>
              <a:ext cx="105773" cy="267575"/>
            </a:xfrm>
            <a:custGeom>
              <a:avLst/>
              <a:gdLst>
                <a:gd name="T0" fmla="*/ 198 w 202"/>
                <a:gd name="T1" fmla="*/ 112 h 511"/>
                <a:gd name="T2" fmla="*/ 0 w 202"/>
                <a:gd name="T3" fmla="*/ 0 h 511"/>
                <a:gd name="T4" fmla="*/ 0 w 202"/>
                <a:gd name="T5" fmla="*/ 511 h 511"/>
                <a:gd name="T6" fmla="*/ 202 w 202"/>
                <a:gd name="T7" fmla="*/ 511 h 511"/>
                <a:gd name="T8" fmla="*/ 198 w 202"/>
                <a:gd name="T9" fmla="*/ 112 h 511"/>
              </a:gdLst>
              <a:ahLst/>
              <a:cxnLst>
                <a:cxn ang="0">
                  <a:pos x="T0" y="T1"/>
                </a:cxn>
                <a:cxn ang="0">
                  <a:pos x="T2" y="T3"/>
                </a:cxn>
                <a:cxn ang="0">
                  <a:pos x="T4" y="T5"/>
                </a:cxn>
                <a:cxn ang="0">
                  <a:pos x="T6" y="T7"/>
                </a:cxn>
                <a:cxn ang="0">
                  <a:pos x="T8" y="T9"/>
                </a:cxn>
              </a:cxnLst>
              <a:rect l="0" t="0" r="r" b="b"/>
              <a:pathLst>
                <a:path w="202" h="511">
                  <a:moveTo>
                    <a:pt x="198" y="112"/>
                  </a:moveTo>
                  <a:lnTo>
                    <a:pt x="0" y="0"/>
                  </a:lnTo>
                  <a:lnTo>
                    <a:pt x="0" y="511"/>
                  </a:lnTo>
                  <a:lnTo>
                    <a:pt x="202" y="511"/>
                  </a:lnTo>
                  <a:lnTo>
                    <a:pt x="198" y="112"/>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 name="Freeform 244"/>
            <p:cNvSpPr/>
            <p:nvPr/>
          </p:nvSpPr>
          <p:spPr bwMode="auto">
            <a:xfrm flipH="1">
              <a:off x="10783382" y="4717690"/>
              <a:ext cx="1068728" cy="771830"/>
            </a:xfrm>
            <a:custGeom>
              <a:avLst/>
              <a:gdLst>
                <a:gd name="T0" fmla="*/ 0 w 2041"/>
                <a:gd name="T1" fmla="*/ 443 h 1474"/>
                <a:gd name="T2" fmla="*/ 0 w 2041"/>
                <a:gd name="T3" fmla="*/ 1030 h 1474"/>
                <a:gd name="T4" fmla="*/ 771 w 2041"/>
                <a:gd name="T5" fmla="*/ 1474 h 1474"/>
                <a:gd name="T6" fmla="*/ 2041 w 2041"/>
                <a:gd name="T7" fmla="*/ 737 h 1474"/>
                <a:gd name="T8" fmla="*/ 762 w 2041"/>
                <a:gd name="T9" fmla="*/ 0 h 1474"/>
                <a:gd name="T10" fmla="*/ 0 w 2041"/>
                <a:gd name="T11" fmla="*/ 443 h 1474"/>
              </a:gdLst>
              <a:ahLst/>
              <a:cxnLst>
                <a:cxn ang="0">
                  <a:pos x="T0" y="T1"/>
                </a:cxn>
                <a:cxn ang="0">
                  <a:pos x="T2" y="T3"/>
                </a:cxn>
                <a:cxn ang="0">
                  <a:pos x="T4" y="T5"/>
                </a:cxn>
                <a:cxn ang="0">
                  <a:pos x="T6" y="T7"/>
                </a:cxn>
                <a:cxn ang="0">
                  <a:pos x="T8" y="T9"/>
                </a:cxn>
                <a:cxn ang="0">
                  <a:pos x="T10" y="T11"/>
                </a:cxn>
              </a:cxnLst>
              <a:rect l="0" t="0" r="r" b="b"/>
              <a:pathLst>
                <a:path w="2041" h="1474">
                  <a:moveTo>
                    <a:pt x="0" y="443"/>
                  </a:moveTo>
                  <a:lnTo>
                    <a:pt x="0" y="1030"/>
                  </a:lnTo>
                  <a:lnTo>
                    <a:pt x="771" y="1474"/>
                  </a:lnTo>
                  <a:lnTo>
                    <a:pt x="2041" y="737"/>
                  </a:lnTo>
                  <a:lnTo>
                    <a:pt x="762" y="0"/>
                  </a:lnTo>
                  <a:lnTo>
                    <a:pt x="0" y="443"/>
                  </a:lnTo>
                  <a:close/>
                </a:path>
              </a:pathLst>
            </a:custGeom>
            <a:solidFill>
              <a:srgbClr val="1352D1">
                <a:lumMod val="60000"/>
                <a:lumOff val="40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 name="Freeform 245"/>
            <p:cNvSpPr/>
            <p:nvPr/>
          </p:nvSpPr>
          <p:spPr bwMode="auto">
            <a:xfrm flipH="1">
              <a:off x="10783382" y="5103605"/>
              <a:ext cx="665533" cy="1084960"/>
            </a:xfrm>
            <a:custGeom>
              <a:avLst/>
              <a:gdLst>
                <a:gd name="T0" fmla="*/ 1271 w 1271"/>
                <a:gd name="T1" fmla="*/ 0 h 2072"/>
                <a:gd name="T2" fmla="*/ 1270 w 1271"/>
                <a:gd name="T3" fmla="*/ 1335 h 2072"/>
                <a:gd name="T4" fmla="*/ 0 w 1271"/>
                <a:gd name="T5" fmla="*/ 2072 h 2072"/>
                <a:gd name="T6" fmla="*/ 1 w 1271"/>
                <a:gd name="T7" fmla="*/ 737 h 2072"/>
                <a:gd name="T8" fmla="*/ 1271 w 1271"/>
                <a:gd name="T9" fmla="*/ 0 h 2072"/>
              </a:gdLst>
              <a:ahLst/>
              <a:cxnLst>
                <a:cxn ang="0">
                  <a:pos x="T0" y="T1"/>
                </a:cxn>
                <a:cxn ang="0">
                  <a:pos x="T2" y="T3"/>
                </a:cxn>
                <a:cxn ang="0">
                  <a:pos x="T4" y="T5"/>
                </a:cxn>
                <a:cxn ang="0">
                  <a:pos x="T6" y="T7"/>
                </a:cxn>
                <a:cxn ang="0">
                  <a:pos x="T8" y="T9"/>
                </a:cxn>
              </a:cxnLst>
              <a:rect l="0" t="0" r="r" b="b"/>
              <a:pathLst>
                <a:path w="1271" h="2072">
                  <a:moveTo>
                    <a:pt x="1271" y="0"/>
                  </a:moveTo>
                  <a:lnTo>
                    <a:pt x="1270" y="1335"/>
                  </a:lnTo>
                  <a:lnTo>
                    <a:pt x="0" y="2072"/>
                  </a:lnTo>
                  <a:lnTo>
                    <a:pt x="1" y="737"/>
                  </a:lnTo>
                  <a:lnTo>
                    <a:pt x="1271" y="0"/>
                  </a:lnTo>
                  <a:close/>
                </a:path>
              </a:pathLst>
            </a:custGeom>
            <a:solidFill>
              <a:srgbClr val="1352D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 name="Freeform 246"/>
            <p:cNvSpPr/>
            <p:nvPr/>
          </p:nvSpPr>
          <p:spPr bwMode="auto">
            <a:xfrm flipH="1">
              <a:off x="11448392" y="5257028"/>
              <a:ext cx="403718" cy="931537"/>
            </a:xfrm>
            <a:custGeom>
              <a:avLst/>
              <a:gdLst>
                <a:gd name="T0" fmla="*/ 0 w 771"/>
                <a:gd name="T1" fmla="*/ 1336 h 1779"/>
                <a:gd name="T2" fmla="*/ 770 w 771"/>
                <a:gd name="T3" fmla="*/ 1779 h 1779"/>
                <a:gd name="T4" fmla="*/ 771 w 771"/>
                <a:gd name="T5" fmla="*/ 444 h 1779"/>
                <a:gd name="T6" fmla="*/ 0 w 771"/>
                <a:gd name="T7" fmla="*/ 0 h 1779"/>
                <a:gd name="T8" fmla="*/ 0 w 771"/>
                <a:gd name="T9" fmla="*/ 1336 h 1779"/>
              </a:gdLst>
              <a:ahLst/>
              <a:cxnLst>
                <a:cxn ang="0">
                  <a:pos x="T0" y="T1"/>
                </a:cxn>
                <a:cxn ang="0">
                  <a:pos x="T2" y="T3"/>
                </a:cxn>
                <a:cxn ang="0">
                  <a:pos x="T4" y="T5"/>
                </a:cxn>
                <a:cxn ang="0">
                  <a:pos x="T6" y="T7"/>
                </a:cxn>
                <a:cxn ang="0">
                  <a:pos x="T8" y="T9"/>
                </a:cxn>
              </a:cxnLst>
              <a:rect l="0" t="0" r="r" b="b"/>
              <a:pathLst>
                <a:path w="771" h="1779">
                  <a:moveTo>
                    <a:pt x="0" y="1336"/>
                  </a:moveTo>
                  <a:lnTo>
                    <a:pt x="770" y="1779"/>
                  </a:lnTo>
                  <a:lnTo>
                    <a:pt x="771" y="444"/>
                  </a:lnTo>
                  <a:lnTo>
                    <a:pt x="0" y="0"/>
                  </a:lnTo>
                  <a:lnTo>
                    <a:pt x="0" y="1336"/>
                  </a:lnTo>
                  <a:close/>
                </a:path>
              </a:pathLst>
            </a:custGeom>
            <a:solidFill>
              <a:srgbClr val="325D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nvGrpSpPr>
          <p:cNvPr id="27" name="组合 26"/>
          <p:cNvGrpSpPr/>
          <p:nvPr/>
        </p:nvGrpSpPr>
        <p:grpSpPr>
          <a:xfrm>
            <a:off x="171450" y="247650"/>
            <a:ext cx="2963029" cy="632623"/>
            <a:chOff x="228600" y="209550"/>
            <a:chExt cx="2963029" cy="632623"/>
          </a:xfrm>
        </p:grpSpPr>
        <p:sp>
          <p:nvSpPr>
            <p:cNvPr id="20" name="平行四边形 19"/>
            <p:cNvSpPr/>
            <p:nvPr/>
          </p:nvSpPr>
          <p:spPr>
            <a:xfrm flipH="1" flipV="1">
              <a:off x="228600" y="209550"/>
              <a:ext cx="838200" cy="630226"/>
            </a:xfrm>
            <a:prstGeom prst="parallelogram">
              <a:avLst>
                <a:gd name="adj" fmla="val 56250"/>
              </a:avLst>
            </a:prstGeom>
            <a:gradFill>
              <a:gsLst>
                <a:gs pos="43000">
                  <a:srgbClr val="7E99EF">
                    <a:alpha val="64000"/>
                  </a:srgbClr>
                </a:gs>
                <a:gs pos="0">
                  <a:srgbClr val="325DE6"/>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6" name="矩形 25"/>
            <p:cNvSpPr/>
            <p:nvPr/>
          </p:nvSpPr>
          <p:spPr>
            <a:xfrm>
              <a:off x="1064379" y="320203"/>
              <a:ext cx="2127250" cy="5219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01 </a:t>
              </a:r>
              <a:r>
                <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总体情况</a:t>
              </a:r>
              <a:endPar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
        <p:nvSpPr>
          <p:cNvPr id="2" name="文本框 1"/>
          <p:cNvSpPr txBox="1"/>
          <p:nvPr/>
        </p:nvSpPr>
        <p:spPr>
          <a:xfrm>
            <a:off x="4972164" y="1366038"/>
            <a:ext cx="6274616" cy="3316605"/>
          </a:xfrm>
          <a:prstGeom prst="rect">
            <a:avLst/>
          </a:prstGeom>
          <a:noFill/>
        </p:spPr>
        <p:txBody>
          <a:bodyPr wrap="square" rtlCol="0">
            <a:spAutoFit/>
          </a:bodyPr>
          <a:lstStyle/>
          <a:p>
            <a:pPr marL="285750" marR="0" lvl="0" indent="-285750" algn="just" defTabSz="914400" rtl="0" eaLnBrk="1" fontAlgn="auto" latinLnBrk="0" hangingPunct="1">
              <a:lnSpc>
                <a:spcPct val="130000"/>
              </a:lnSpc>
              <a:spcBef>
                <a:spcPts val="0"/>
              </a:spcBef>
              <a:spcAft>
                <a:spcPts val="0"/>
              </a:spcAft>
              <a:buClr>
                <a:srgbClr val="5B84FF"/>
              </a:buClr>
              <a:buSzTx/>
              <a:buFont typeface="Wingdings" panose="05000000000000000000" pitchFamily="2" charset="2"/>
              <a:buChar char="n"/>
              <a:defRPr/>
            </a:pPr>
            <a:r>
              <a:rPr kumimoji="0" lang="zh-CN" altLang="en-US" sz="1600" b="1" i="0" u="none" strike="noStrike" kern="1200" cap="none" spc="0" normalizeH="0" baseline="0" noProof="0" dirty="0">
                <a:ln>
                  <a:noFill/>
                </a:ln>
                <a:solidFill>
                  <a:srgbClr val="5B84FF"/>
                </a:solidFill>
                <a:effectLst/>
                <a:uLnTx/>
                <a:uFillTx/>
                <a:latin typeface="微软雅黑" panose="020B0503020204020204" charset="-122"/>
                <a:ea typeface="微软雅黑" panose="020B0503020204020204" charset="-122"/>
                <a:cs typeface="微软雅黑" panose="020B0503020204020204" charset="-122"/>
              </a:rPr>
              <a:t>（五）监督保障情况</a:t>
            </a:r>
            <a:endParaRPr kumimoji="0" lang="zh-CN" altLang="en-US" sz="1600" b="1" i="0" u="none" strike="noStrike" kern="1200" cap="none" spc="0" normalizeH="0" baseline="0" noProof="0" dirty="0">
              <a:ln>
                <a:noFill/>
              </a:ln>
              <a:solidFill>
                <a:srgbClr val="5B84FF"/>
              </a:solidFill>
              <a:effectLst/>
              <a:uLnTx/>
              <a:uFillTx/>
              <a:latin typeface="微软雅黑" panose="020B0503020204020204" charset="-122"/>
              <a:ea typeface="微软雅黑" panose="020B0503020204020204" charset="-122"/>
              <a:cs typeface="微软雅黑" panose="020B0503020204020204" charset="-122"/>
            </a:endParaRPr>
          </a:p>
          <a:p>
            <a:pPr marR="0" lvl="0" indent="0" algn="just" defTabSz="914400" rtl="0" eaLnBrk="1" fontAlgn="auto" latinLnBrk="0" hangingPunct="1">
              <a:lnSpc>
                <a:spcPct val="130000"/>
              </a:lnSpc>
              <a:spcBef>
                <a:spcPts val="0"/>
              </a:spcBef>
              <a:spcAft>
                <a:spcPts val="0"/>
              </a:spcAft>
              <a:buClr>
                <a:srgbClr val="5B84FF"/>
              </a:buClr>
              <a:buSzTx/>
              <a:buFont typeface="Wingdings" panose="05000000000000000000" pitchFamily="2" charset="2"/>
              <a:buNone/>
              <a:defRPr/>
            </a:pPr>
            <a:endParaRPr kumimoji="0" lang="zh-CN" altLang="en-US" sz="1600" b="1" i="0" u="none" strike="noStrike" kern="1200" cap="none" spc="0" normalizeH="0" baseline="0" noProof="0" dirty="0">
              <a:ln>
                <a:noFill/>
              </a:ln>
              <a:solidFill>
                <a:srgbClr val="5B84FF"/>
              </a:solidFill>
              <a:effectLst/>
              <a:uLnTx/>
              <a:uFillTx/>
              <a:latin typeface="微软雅黑" panose="020B0503020204020204" charset="-122"/>
              <a:ea typeface="微软雅黑" panose="020B0503020204020204" charset="-122"/>
              <a:cs typeface="微软雅黑" panose="020B0503020204020204" charset="-122"/>
            </a:endParaRPr>
          </a:p>
          <a:p>
            <a:pPr algn="just">
              <a:lnSpc>
                <a:spcPct val="150000"/>
              </a:lnSpc>
            </a:pPr>
            <a:r>
              <a:rPr kumimoji="0" lang="en-US" altLang="zh-CN" sz="1600" b="1" i="0" u="none" strike="noStrike" kern="1200" cap="none" spc="0" normalizeH="0" baseline="0" noProof="0" dirty="0">
                <a:ln>
                  <a:noFill/>
                </a:ln>
                <a:solidFill>
                  <a:srgbClr val="5B84FF"/>
                </a:solidFill>
                <a:effectLst/>
                <a:uLnTx/>
                <a:uFillTx/>
                <a:latin typeface="微软雅黑" panose="020B0503020204020204" charset="-122"/>
                <a:ea typeface="微软雅黑" panose="020B0503020204020204" charset="-122"/>
                <a:cs typeface="微软雅黑" panose="020B0503020204020204" charset="-122"/>
              </a:rPr>
              <a:t>   </a:t>
            </a:r>
            <a:r>
              <a:rPr kumimoji="0" lang="en-US" altLang="zh-CN" sz="1600" i="0" u="none" strike="noStrike" kern="1200" cap="none" spc="0" normalizeH="0" baseline="0" noProof="0" dirty="0">
                <a:ln>
                  <a:noFill/>
                </a:ln>
                <a:solidFill>
                  <a:srgbClr val="5B84FF"/>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1600" i="0" u="none" strike="noStrike" kern="1200" cap="none" spc="0" normalizeH="0" noProof="0" dirty="0">
                <a:ln>
                  <a:noFill/>
                </a:ln>
                <a:solidFill>
                  <a:srgbClr val="5B84FF"/>
                </a:solidFill>
                <a:effectLst/>
                <a:uLnTx/>
                <a:uFillTx/>
                <a:latin typeface="微软雅黑" panose="020B0503020204020204" charset="-122"/>
                <a:ea typeface="微软雅黑" panose="020B0503020204020204" charset="-122"/>
                <a:cs typeface="微软雅黑" panose="020B0503020204020204" charset="-122"/>
              </a:rPr>
              <a:t> </a:t>
            </a:r>
            <a:r>
              <a:rPr sz="1600" dirty="0">
                <a:latin typeface="微软雅黑" panose="020B0503020204020204" charset="-122"/>
                <a:ea typeface="微软雅黑" panose="020B0503020204020204" charset="-122"/>
                <a:cs typeface="微软雅黑" panose="020B0503020204020204" charset="-122"/>
              </a:rPr>
              <a:t>完善政务信息公开工作体制机制，通过专题研究安排全年政府信息公开工作，指定专人负责政务公开工作，坚持“信息制作与信息发布、内网上报与外网公开”两个同步，及时更新政务信息，方便公众查阅、申请、获取政府信息，确保政务公开的及时性、准确性。组织单位负责人员开展信息公开工作培训，进一步提高认识，提升技能。明确栏目维护责任，确保网站维护工作机制顺畅。</a:t>
            </a:r>
            <a:endParaRPr sz="1600" dirty="0">
              <a:latin typeface="微软雅黑" panose="020B0503020204020204" charset="-122"/>
              <a:ea typeface="微软雅黑" panose="020B0503020204020204" charset="-122"/>
              <a:cs typeface="微软雅黑" panose="020B0503020204020204" charset="-122"/>
            </a:endParaRPr>
          </a:p>
          <a:p>
            <a:pPr marR="0" lvl="0" algn="just" defTabSz="914400" rtl="0" eaLnBrk="1" fontAlgn="auto" latinLnBrk="0" hangingPunct="1">
              <a:lnSpc>
                <a:spcPct val="150000"/>
              </a:lnSpc>
              <a:spcBef>
                <a:spcPts val="0"/>
              </a:spcBef>
              <a:buClrTx/>
              <a:buSzTx/>
              <a:buFontTx/>
              <a:buNone/>
            </a:pPr>
            <a:endParaRPr kumimoji="0" sz="1600" i="0" u="none" strike="noStrike" kern="1200" cap="none" spc="0" normalizeH="0" baseline="0" noProof="0" dirty="0">
              <a:ln>
                <a:noFill/>
              </a:ln>
              <a:effectLst/>
              <a:uLnTx/>
              <a:uFillTx/>
              <a:latin typeface="微软雅黑" panose="020B0503020204020204" charset="-122"/>
              <a:ea typeface="微软雅黑" panose="020B0503020204020204" charset="-122"/>
              <a:cs typeface="微软雅黑" panose="020B0503020204020204" charset="-122"/>
            </a:endParaRPr>
          </a:p>
        </p:txBody>
      </p:sp>
      <p:grpSp>
        <p:nvGrpSpPr>
          <p:cNvPr id="54" name="组合 53"/>
          <p:cNvGrpSpPr/>
          <p:nvPr/>
        </p:nvGrpSpPr>
        <p:grpSpPr>
          <a:xfrm>
            <a:off x="61899" y="1505236"/>
            <a:ext cx="5456583" cy="3848854"/>
            <a:chOff x="-194773" y="1505236"/>
            <a:chExt cx="5456583" cy="3848854"/>
          </a:xfrm>
        </p:grpSpPr>
        <p:grpSp>
          <p:nvGrpSpPr>
            <p:cNvPr id="55" name="组合 54"/>
            <p:cNvGrpSpPr/>
            <p:nvPr/>
          </p:nvGrpSpPr>
          <p:grpSpPr>
            <a:xfrm>
              <a:off x="1337249" y="1825263"/>
              <a:ext cx="2499880" cy="3228001"/>
              <a:chOff x="1243263" y="3462601"/>
              <a:chExt cx="2101516" cy="2713609"/>
            </a:xfrm>
          </p:grpSpPr>
          <p:grpSp>
            <p:nvGrpSpPr>
              <p:cNvPr id="57" name="组合 56"/>
              <p:cNvGrpSpPr/>
              <p:nvPr/>
            </p:nvGrpSpPr>
            <p:grpSpPr>
              <a:xfrm>
                <a:off x="1243263" y="3462601"/>
                <a:ext cx="2101516" cy="2713609"/>
                <a:chOff x="1243263" y="3462601"/>
                <a:chExt cx="2101516" cy="2713609"/>
              </a:xfrm>
            </p:grpSpPr>
            <p:sp>
              <p:nvSpPr>
                <p:cNvPr id="59" name="矩形: 圆角 58"/>
                <p:cNvSpPr/>
                <p:nvPr/>
              </p:nvSpPr>
              <p:spPr>
                <a:xfrm>
                  <a:off x="1243263" y="3462601"/>
                  <a:ext cx="2101516" cy="2713609"/>
                </a:xfrm>
                <a:prstGeom prst="roundRect">
                  <a:avLst/>
                </a:prstGeom>
                <a:solidFill>
                  <a:schemeClr val="bg1"/>
                </a:solidFill>
                <a:ln>
                  <a:noFill/>
                </a:ln>
                <a:effectLst>
                  <a:outerShdw blurRad="381000" dist="444500" dir="5400000" sx="90000" sy="9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sym typeface="思源黑体 CN Bold" panose="020B0800000000000000" pitchFamily="34" charset="-122"/>
                  </a:endParaRPr>
                </a:p>
              </p:txBody>
            </p:sp>
            <p:sp>
              <p:nvSpPr>
                <p:cNvPr id="60" name="矩形 59"/>
                <p:cNvSpPr/>
                <p:nvPr/>
              </p:nvSpPr>
              <p:spPr>
                <a:xfrm>
                  <a:off x="1243263" y="3882189"/>
                  <a:ext cx="2101516" cy="2294021"/>
                </a:xfrm>
                <a:prstGeom prst="rect">
                  <a:avLst/>
                </a:prstGeom>
                <a:solidFill>
                  <a:schemeClr val="bg1"/>
                </a:solidFill>
                <a:ln>
                  <a:noFill/>
                </a:ln>
                <a:effectLst>
                  <a:outerShdw blurRad="762000" dist="254000" dir="5400000" sx="90000" sy="9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sym typeface="思源黑体 CN Bold" panose="020B0800000000000000" pitchFamily="34" charset="-122"/>
                  </a:endParaRPr>
                </a:p>
              </p:txBody>
            </p:sp>
          </p:grpSp>
          <p:sp>
            <p:nvSpPr>
              <p:cNvPr id="58" name="矩形 57"/>
              <p:cNvSpPr/>
              <p:nvPr/>
            </p:nvSpPr>
            <p:spPr>
              <a:xfrm>
                <a:off x="1704769" y="3469577"/>
                <a:ext cx="1210588" cy="400110"/>
              </a:xfrm>
              <a:prstGeom prst="rect">
                <a:avLst/>
              </a:prstGeom>
            </p:spPr>
            <p:txBody>
              <a:bodyPr wrap="none">
                <a:spAutoFit/>
              </a:bodyPr>
              <a:lstStyle/>
              <a:p>
                <a:pPr lvl="0" algn="ctr">
                  <a:defRPr/>
                </a:pPr>
                <a:r>
                  <a:rPr lang="zh-CN" altLang="en-US" sz="2000" b="1" dirty="0">
                    <a:solidFill>
                      <a:prstClr val="white"/>
                    </a:solidFill>
                    <a:latin typeface="思源宋体 CN" panose="02020400000000000000" pitchFamily="18" charset="-122"/>
                    <a:ea typeface="思源宋体 CN" panose="02020400000000000000" pitchFamily="18" charset="-122"/>
                    <a:sym typeface="思源黑体 CN Bold" panose="020B0800000000000000" pitchFamily="34" charset="-122"/>
                  </a:rPr>
                  <a:t>添加标题</a:t>
                </a:r>
                <a:endParaRPr lang="zh-CN" altLang="en-US" sz="2000" b="1" dirty="0">
                  <a:solidFill>
                    <a:prstClr val="white"/>
                  </a:solidFill>
                  <a:latin typeface="思源宋体 CN" panose="02020400000000000000" pitchFamily="18" charset="-122"/>
                  <a:ea typeface="思源宋体 CN" panose="02020400000000000000" pitchFamily="18" charset="-122"/>
                  <a:sym typeface="思源黑体 CN Bold" panose="020B0800000000000000" pitchFamily="34" charset="-122"/>
                </a:endParaRPr>
              </a:p>
            </p:txBody>
          </p:sp>
        </p:grpSp>
        <p:pic>
          <p:nvPicPr>
            <p:cNvPr id="56" name="图片 5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4773" y="1505236"/>
              <a:ext cx="5456583" cy="384885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Click="0" advTm="10000">
        <p14:vortex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21000" decel="79000"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1500" fill="hold"/>
                                        <p:tgtEl>
                                          <p:spTgt spid="54"/>
                                        </p:tgtEl>
                                        <p:attrNameLst>
                                          <p:attrName>ppt_x</p:attrName>
                                        </p:attrNameLst>
                                      </p:cBhvr>
                                      <p:tavLst>
                                        <p:tav tm="0">
                                          <p:val>
                                            <p:strVal val="1+#ppt_w/2"/>
                                          </p:val>
                                        </p:tav>
                                        <p:tav tm="100000">
                                          <p:val>
                                            <p:strVal val="#ppt_x"/>
                                          </p:val>
                                        </p:tav>
                                      </p:tavLst>
                                    </p:anim>
                                    <p:anim calcmode="lin" valueType="num">
                                      <p:cBhvr additive="base">
                                        <p:cTn id="13" dur="1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325DE6"/>
      </a:accent1>
      <a:accent2>
        <a:srgbClr val="4455AC"/>
      </a:accent2>
      <a:accent3>
        <a:srgbClr val="FFA401"/>
      </a:accent3>
      <a:accent4>
        <a:srgbClr val="1352D1"/>
      </a:accent4>
      <a:accent5>
        <a:srgbClr val="2558D8"/>
      </a:accent5>
      <a:accent6>
        <a:srgbClr val="57575A"/>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3804</Words>
  <Application>WPS 演示</Application>
  <PresentationFormat>宽屏</PresentationFormat>
  <Paragraphs>888</Paragraphs>
  <Slides>25</Slides>
  <Notes>1</Notes>
  <HiddenSlides>0</HiddenSlides>
  <MMClips>1</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25</vt:i4>
      </vt:variant>
    </vt:vector>
  </HeadingPairs>
  <TitlesOfParts>
    <vt:vector size="42" baseType="lpstr">
      <vt:lpstr>Arial</vt:lpstr>
      <vt:lpstr>宋体</vt:lpstr>
      <vt:lpstr>Wingdings</vt:lpstr>
      <vt:lpstr>Arial</vt:lpstr>
      <vt:lpstr>微软雅黑</vt:lpstr>
      <vt:lpstr>思源宋体 CN</vt:lpstr>
      <vt:lpstr>思源黑体 CN Bold</vt:lpstr>
      <vt:lpstr>黑体</vt:lpstr>
      <vt:lpstr>Arial Black</vt:lpstr>
      <vt:lpstr>思源宋体 CN Heavy</vt:lpstr>
      <vt:lpstr>Arial Unicode MS</vt:lpstr>
      <vt:lpstr>Calibri</vt:lpstr>
      <vt:lpstr>Times New Roman</vt:lpstr>
      <vt:lpstr>思源黑体 CN Regular</vt:lpstr>
      <vt:lpstr>主题5</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pts</dc:creator>
  <cp:lastModifiedBy>Yoyo</cp:lastModifiedBy>
  <cp:revision>173</cp:revision>
  <cp:lastPrinted>2024-01-28T01:10:00Z</cp:lastPrinted>
  <dcterms:created xsi:type="dcterms:W3CDTF">2021-02-06T16:13:00Z</dcterms:created>
  <dcterms:modified xsi:type="dcterms:W3CDTF">2024-03-18T06:34:13Z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3FB9D8E72FC248369614EE32953B690C</vt:lpwstr>
  </property>
  <property fmtid="{D5CDD505-2E9C-101B-9397-08002B2CF9AE}" pid="3" name="KSOProductBuildVer">
    <vt:lpwstr>2052-11.8.2.12055</vt:lpwstr>
  </property>
</Properties>
</file>