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media/image20.svg" ContentType="image/svg+xml"/>
  <Override PartName="/ppt/media/image22.svg" ContentType="image/svg+xml"/>
  <Override PartName="/ppt/media/image26.svg" ContentType="image/svg+xml"/>
  <Override PartName="/ppt/media/image32.svg" ContentType="image/svg+xml"/>
  <Override PartName="/ppt/media/image34.svg" ContentType="image/svg+xml"/>
  <Override PartName="/ppt/media/image36.svg" ContentType="image/svg+xml"/>
  <Override PartName="/ppt/media/image38.svg" ContentType="image/svg+xml"/>
  <Override PartName="/ppt/media/image41.svg" ContentType="image/svg+xml"/>
  <Override PartName="/ppt/media/image43.svg" ContentType="image/svg+xml"/>
  <Override PartName="/ppt/media/image4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>
            <p:ph type="body" idx="100" hasCustomPrompt="1"/>
          </p:nvPr>
        </p:nvSpPr>
        <p:spPr>
          <a:xfrm>
            <a:off x="1051568" y="4676473"/>
            <a:ext cx="1388282" cy="457200"/>
          </a:xfrm>
          <a:prstGeom prst="rect">
            <a:avLst/>
          </a:prstGeom>
          <a:noFill/>
        </p:spPr>
        <p:txBody>
          <a:bodyPr wrap="square" rtlCol="0"/>
          <a:lstStyle>
            <a:lvl1pPr marL="0" indent="0" algn="ctr">
              <a:lnSpc>
                <a:spcPct val="120000"/>
              </a:lnSpc>
              <a:spcBef>
                <a:spcPts val="375"/>
              </a:spcBef>
              <a:buNone/>
              <a:defRPr lang="en-US" sz="1200" dirty="0">
                <a:solidFill>
                  <a:srgbClr val="3B3B3B"/>
                </a:solidFill>
              </a:defRPr>
            </a:lvl1pPr>
          </a:lstStyle>
          <a:p>
            <a:pPr marL="0" indent="0" algn="ctr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B3B3B"/>
                </a:solidFill>
              </a:rPr>
              <a:t>演讲者</a:t>
            </a:r>
            <a:endParaRPr lang="en-US" sz="1200" dirty="0"/>
          </a:p>
        </p:txBody>
      </p:sp>
      <p:sp>
        <p:nvSpPr>
          <p:cNvPr id="3" name="Text 0"/>
          <p:cNvSpPr/>
          <p:nvPr>
            <p:ph type="body" idx="101" hasCustomPrompt="1"/>
          </p:nvPr>
        </p:nvSpPr>
        <p:spPr>
          <a:xfrm>
            <a:off x="2348410" y="4676473"/>
            <a:ext cx="1930219" cy="457200"/>
          </a:xfrm>
          <a:prstGeom prst="rect">
            <a:avLst/>
          </a:prstGeom>
          <a:noFill/>
        </p:spPr>
        <p:txBody>
          <a:bodyPr wrap="square" rtlCol="0"/>
          <a:lstStyle>
            <a:lvl1pPr marL="0" indent="0" algn="l">
              <a:lnSpc>
                <a:spcPct val="120000"/>
              </a:lnSpc>
              <a:spcBef>
                <a:spcPts val="375"/>
              </a:spcBef>
              <a:buNone/>
              <a:defRPr lang="en-US" sz="1200" dirty="0">
                <a:solidFill>
                  <a:srgbClr val="3B3B3B"/>
                </a:solidFill>
              </a:defRPr>
            </a:lvl1pPr>
          </a:lstStyle>
          <a:p>
            <a:pPr marL="0" indent="0" algn="l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B3B3B"/>
                </a:solidFill>
              </a:rPr>
              <a:t>20XX-XX-XX</a:t>
            </a:r>
            <a:endParaRPr lang="en-US" sz="1200" dirty="0"/>
          </a:p>
        </p:txBody>
      </p:sp>
      <p:sp>
        <p:nvSpPr>
          <p:cNvPr id="4" name="Text 0"/>
          <p:cNvSpPr/>
          <p:nvPr>
            <p:ph idx="102" hasCustomPrompt="1"/>
          </p:nvPr>
        </p:nvSpPr>
        <p:spPr>
          <a:xfrm>
            <a:off x="340019" y="328577"/>
            <a:ext cx="6498150" cy="402336"/>
          </a:xfrm>
          <a:prstGeom prst="rect">
            <a:avLst/>
          </a:prstGeom>
          <a:noFill/>
        </p:spPr>
        <p:txBody>
          <a:bodyPr wrap="square" rtlCol="0"/>
          <a:lstStyle>
            <a:lvl1pPr marL="0" indent="0" algn="l">
              <a:lnSpc>
                <a:spcPct val="115000"/>
              </a:lnSpc>
              <a:spcBef>
                <a:spcPts val="375"/>
              </a:spcBef>
              <a:buNone/>
              <a:defRPr lang="en-US" sz="1200" dirty="0">
                <a:solidFill>
                  <a:srgbClr val="3B3B3B"/>
                </a:solidFill>
                <a:latin typeface="阿里巴巴普惠体 Medium" pitchFamily="34" charset="0"/>
                <a:ea typeface="阿里巴巴普惠体 Medium" pitchFamily="34" charset="-122"/>
                <a:cs typeface="阿里巴巴普惠体 Medium" pitchFamily="34" charset="-120"/>
              </a:defRPr>
            </a:lvl1pPr>
          </a:lstStyle>
          <a:p>
            <a:pPr marL="0" indent="0" algn="l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B3B3B"/>
                </a:solidFill>
                <a:latin typeface="阿里巴巴普惠体 Medium" pitchFamily="34" charset="0"/>
                <a:ea typeface="阿里巴巴普惠体 Medium" pitchFamily="34" charset="-122"/>
                <a:cs typeface="阿里巴巴普惠体 Medium" pitchFamily="34" charset="-120"/>
              </a:rPr>
              <a:t>请输入副标题</a:t>
            </a:r>
            <a:endParaRPr lang="en-US" sz="1200" dirty="0"/>
          </a:p>
        </p:txBody>
      </p:sp>
      <p:sp>
        <p:nvSpPr>
          <p:cNvPr id="5" name="Text 0"/>
          <p:cNvSpPr/>
          <p:nvPr>
            <p:ph idx="103" hasCustomPrompt="1"/>
          </p:nvPr>
        </p:nvSpPr>
        <p:spPr>
          <a:xfrm>
            <a:off x="338525" y="676049"/>
            <a:ext cx="6719611" cy="1528763"/>
          </a:xfrm>
          <a:prstGeom prst="rect">
            <a:avLst/>
          </a:prstGeom>
          <a:noFill/>
        </p:spPr>
        <p:txBody>
          <a:bodyPr wrap="square" rtlCol="0"/>
          <a:lstStyle>
            <a:lvl1pPr marL="0" indent="0" algn="l">
              <a:lnSpc>
                <a:spcPct val="115000"/>
              </a:lnSpc>
              <a:spcBef>
                <a:spcPts val="375"/>
              </a:spcBef>
              <a:buNone/>
              <a:defRPr lang="en-US" sz="4100" b="1" dirty="0">
                <a:solidFill>
                  <a:srgbClr val="94070F"/>
                </a:solidFill>
                <a:latin typeface="寒蝉有机体" pitchFamily="34" charset="0"/>
                <a:ea typeface="寒蝉有机体" pitchFamily="34" charset="-122"/>
                <a:cs typeface="寒蝉有机体" pitchFamily="34" charset="-120"/>
              </a:defRPr>
            </a:lvl1pPr>
          </a:lstStyle>
          <a:p>
            <a:pPr marL="0" indent="0" algn="l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4100" b="1" dirty="0">
                <a:solidFill>
                  <a:srgbClr val="94070F"/>
                </a:solidFill>
                <a:latin typeface="寒蝉有机体" pitchFamily="34" charset="0"/>
                <a:ea typeface="寒蝉有机体" pitchFamily="34" charset="-122"/>
                <a:cs typeface="寒蝉有机体" pitchFamily="34" charset="-120"/>
              </a:rPr>
              <a:t>请输入主标题</a:t>
            </a:r>
            <a:endParaRPr lang="en-US" sz="41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[完整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>
            <p:ph type="body" idx="100" hasCustomPrompt="1"/>
          </p:nvPr>
        </p:nvSpPr>
        <p:spPr>
          <a:xfrm>
            <a:off x="1051568" y="4676473"/>
            <a:ext cx="1388282" cy="457200"/>
          </a:xfrm>
          <a:prstGeom prst="rect">
            <a:avLst/>
          </a:prstGeom>
          <a:noFill/>
        </p:spPr>
        <p:txBody>
          <a:bodyPr wrap="square" rtlCol="0"/>
          <a:lstStyle>
            <a:lvl1pPr marL="0" indent="0" algn="ctr">
              <a:lnSpc>
                <a:spcPct val="120000"/>
              </a:lnSpc>
              <a:spcBef>
                <a:spcPts val="375"/>
              </a:spcBef>
              <a:buNone/>
              <a:defRPr lang="en-US" sz="1200" dirty="0">
                <a:solidFill>
                  <a:srgbClr val="3B3B3B"/>
                </a:solidFill>
              </a:defRPr>
            </a:lvl1pPr>
          </a:lstStyle>
          <a:p>
            <a:pPr marL="0" indent="0" algn="ctr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B3B3B"/>
                </a:solidFill>
              </a:rPr>
              <a:t>演讲者</a:t>
            </a:r>
            <a:endParaRPr lang="en-US" sz="1200" dirty="0"/>
          </a:p>
        </p:txBody>
      </p:sp>
      <p:sp>
        <p:nvSpPr>
          <p:cNvPr id="3" name="Text 0"/>
          <p:cNvSpPr/>
          <p:nvPr>
            <p:ph type="body" idx="101" hasCustomPrompt="1"/>
          </p:nvPr>
        </p:nvSpPr>
        <p:spPr>
          <a:xfrm>
            <a:off x="2348410" y="4676473"/>
            <a:ext cx="1930219" cy="457200"/>
          </a:xfrm>
          <a:prstGeom prst="rect">
            <a:avLst/>
          </a:prstGeom>
          <a:noFill/>
        </p:spPr>
        <p:txBody>
          <a:bodyPr wrap="square" rtlCol="0"/>
          <a:lstStyle>
            <a:lvl1pPr marL="0" indent="0" algn="l">
              <a:lnSpc>
                <a:spcPct val="120000"/>
              </a:lnSpc>
              <a:spcBef>
                <a:spcPts val="375"/>
              </a:spcBef>
              <a:buNone/>
              <a:defRPr lang="en-US" sz="1200" dirty="0">
                <a:solidFill>
                  <a:srgbClr val="3B3B3B"/>
                </a:solidFill>
              </a:defRPr>
            </a:lvl1pPr>
          </a:lstStyle>
          <a:p>
            <a:pPr marL="0" indent="0" algn="l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B3B3B"/>
                </a:solidFill>
              </a:rPr>
              <a:t>20XX-XX-XX</a:t>
            </a:r>
            <a:endParaRPr lang="en-US" sz="1200" dirty="0"/>
          </a:p>
        </p:txBody>
      </p:sp>
      <p:sp>
        <p:nvSpPr>
          <p:cNvPr id="4" name="Text 0"/>
          <p:cNvSpPr/>
          <p:nvPr>
            <p:ph idx="102" hasCustomPrompt="1"/>
          </p:nvPr>
        </p:nvSpPr>
        <p:spPr>
          <a:xfrm>
            <a:off x="340019" y="328577"/>
            <a:ext cx="6498150" cy="402336"/>
          </a:xfrm>
          <a:prstGeom prst="rect">
            <a:avLst/>
          </a:prstGeom>
          <a:noFill/>
        </p:spPr>
        <p:txBody>
          <a:bodyPr wrap="square" rtlCol="0"/>
          <a:lstStyle>
            <a:lvl1pPr marL="0" indent="0" algn="l">
              <a:lnSpc>
                <a:spcPct val="115000"/>
              </a:lnSpc>
              <a:spcBef>
                <a:spcPts val="375"/>
              </a:spcBef>
              <a:buNone/>
              <a:defRPr lang="en-US" sz="1200" dirty="0">
                <a:solidFill>
                  <a:srgbClr val="3B3B3B"/>
                </a:solidFill>
                <a:latin typeface="阿里巴巴普惠体 Medium" pitchFamily="34" charset="0"/>
                <a:ea typeface="阿里巴巴普惠体 Medium" pitchFamily="34" charset="-122"/>
                <a:cs typeface="阿里巴巴普惠体 Medium" pitchFamily="34" charset="-120"/>
              </a:defRPr>
            </a:lvl1pPr>
          </a:lstStyle>
          <a:p>
            <a:pPr marL="0" indent="0" algn="l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B3B3B"/>
                </a:solidFill>
                <a:latin typeface="阿里巴巴普惠体 Medium" pitchFamily="34" charset="0"/>
                <a:ea typeface="阿里巴巴普惠体 Medium" pitchFamily="34" charset="-122"/>
                <a:cs typeface="阿里巴巴普惠体 Medium" pitchFamily="34" charset="-120"/>
              </a:rPr>
              <a:t>请输入副标题</a:t>
            </a:r>
            <a:endParaRPr lang="en-US" sz="1200" dirty="0"/>
          </a:p>
        </p:txBody>
      </p:sp>
      <p:sp>
        <p:nvSpPr>
          <p:cNvPr id="5" name="Text 0"/>
          <p:cNvSpPr/>
          <p:nvPr>
            <p:ph idx="103" hasCustomPrompt="1"/>
          </p:nvPr>
        </p:nvSpPr>
        <p:spPr>
          <a:xfrm>
            <a:off x="338525" y="676049"/>
            <a:ext cx="6719611" cy="1528763"/>
          </a:xfrm>
          <a:prstGeom prst="rect">
            <a:avLst/>
          </a:prstGeom>
          <a:noFill/>
        </p:spPr>
        <p:txBody>
          <a:bodyPr wrap="square" rtlCol="0"/>
          <a:lstStyle>
            <a:lvl1pPr marL="0" indent="0" algn="l">
              <a:lnSpc>
                <a:spcPct val="115000"/>
              </a:lnSpc>
              <a:spcBef>
                <a:spcPts val="375"/>
              </a:spcBef>
              <a:buNone/>
              <a:defRPr lang="en-US" sz="4100" b="1" dirty="0">
                <a:solidFill>
                  <a:srgbClr val="94070F"/>
                </a:solidFill>
                <a:latin typeface="寒蝉有机体" pitchFamily="34" charset="0"/>
                <a:ea typeface="寒蝉有机体" pitchFamily="34" charset="-122"/>
                <a:cs typeface="寒蝉有机体" pitchFamily="34" charset="-120"/>
              </a:defRPr>
            </a:lvl1pPr>
          </a:lstStyle>
          <a:p>
            <a:pPr marL="0" indent="0" algn="l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4100" b="1" dirty="0">
                <a:solidFill>
                  <a:srgbClr val="94070F"/>
                </a:solidFill>
                <a:latin typeface="寒蝉有机体" pitchFamily="34" charset="0"/>
                <a:ea typeface="寒蝉有机体" pitchFamily="34" charset="-122"/>
                <a:cs typeface="寒蝉有机体" pitchFamily="34" charset="-120"/>
              </a:rPr>
              <a:t>请输入主标题</a:t>
            </a:r>
            <a:endParaRPr lang="en-US" sz="41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章节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>
            <p:ph type="title" idx="100" hasCustomPrompt="1"/>
          </p:nvPr>
        </p:nvSpPr>
        <p:spPr>
          <a:xfrm>
            <a:off x="7304153" y="384524"/>
            <a:ext cx="1704138" cy="1170432"/>
          </a:xfrm>
          <a:prstGeom prst="rect">
            <a:avLst/>
          </a:prstGeom>
          <a:noFill/>
        </p:spPr>
        <p:txBody>
          <a:bodyPr wrap="square" rtlCol="0"/>
          <a:lstStyle>
            <a:lvl1pPr marL="0" indent="0" algn="ctr">
              <a:lnSpc>
                <a:spcPct val="120000"/>
              </a:lnSpc>
              <a:spcBef>
                <a:spcPts val="375"/>
              </a:spcBef>
              <a:buNone/>
              <a:defRPr lang="en-US" sz="5100" b="1" dirty="0">
                <a:solidFill>
                  <a:srgbClr val="FFFFFF"/>
                </a:solidFill>
                <a:latin typeface="阿里巴巴普惠体 Light" pitchFamily="34" charset="0"/>
                <a:ea typeface="阿里巴巴普惠体 Light" pitchFamily="34" charset="-122"/>
                <a:cs typeface="阿里巴巴普惠体 Light" pitchFamily="34" charset="-120"/>
              </a:defRPr>
            </a:lvl1pPr>
          </a:lstStyle>
          <a:p>
            <a:pPr marL="0" indent="0" algn="ctr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5100" b="1" dirty="0">
                <a:solidFill>
                  <a:srgbClr val="FFFFFF"/>
                </a:solidFill>
                <a:latin typeface="阿里巴巴普惠体 Light" pitchFamily="34" charset="0"/>
                <a:ea typeface="阿里巴巴普惠体 Light" pitchFamily="34" charset="-122"/>
                <a:cs typeface="阿里巴巴普惠体 Light" pitchFamily="34" charset="-120"/>
              </a:rPr>
              <a:t>01</a:t>
            </a:r>
            <a:endParaRPr lang="en-US" sz="5100" dirty="0"/>
          </a:p>
        </p:txBody>
      </p:sp>
      <p:sp>
        <p:nvSpPr>
          <p:cNvPr id="3" name="Text 0"/>
          <p:cNvSpPr/>
          <p:nvPr>
            <p:ph idx="101" hasCustomPrompt="1"/>
          </p:nvPr>
        </p:nvSpPr>
        <p:spPr>
          <a:xfrm>
            <a:off x="2169180" y="642354"/>
            <a:ext cx="5382345" cy="978408"/>
          </a:xfrm>
          <a:prstGeom prst="rect">
            <a:avLst/>
          </a:prstGeom>
          <a:noFill/>
        </p:spPr>
        <p:txBody>
          <a:bodyPr wrap="square" rtlCol="0"/>
          <a:lstStyle>
            <a:lvl1pPr marL="0" indent="0" algn="r">
              <a:lnSpc>
                <a:spcPct val="120000"/>
              </a:lnSpc>
              <a:spcBef>
                <a:spcPts val="375"/>
              </a:spcBef>
              <a:buNone/>
              <a:defRPr lang="en-US" sz="4100" b="1" dirty="0">
                <a:solidFill>
                  <a:srgbClr val="D8393E"/>
                </a:solidFill>
                <a:latin typeface="阿里巴巴普惠体 Light" pitchFamily="34" charset="0"/>
                <a:ea typeface="阿里巴巴普惠体 Light" pitchFamily="34" charset="-122"/>
                <a:cs typeface="阿里巴巴普惠体 Light" pitchFamily="34" charset="-120"/>
              </a:defRPr>
            </a:lvl1pPr>
          </a:lstStyle>
          <a:p>
            <a:pPr marL="0" indent="0" algn="r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4100" b="1" dirty="0">
                <a:solidFill>
                  <a:srgbClr val="D8393E"/>
                </a:solidFill>
                <a:latin typeface="阿里巴巴普惠体 Light" pitchFamily="34" charset="0"/>
                <a:ea typeface="阿里巴巴普惠体 Light" pitchFamily="34" charset="-122"/>
                <a:cs typeface="阿里巴巴普惠体 Light" pitchFamily="34" charset="-120"/>
              </a:rPr>
              <a:t>请输入标题</a:t>
            </a:r>
            <a:endParaRPr lang="en-US" sz="41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章节页[完整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>
            <p:ph type="title" idx="100" hasCustomPrompt="1"/>
          </p:nvPr>
        </p:nvSpPr>
        <p:spPr>
          <a:xfrm>
            <a:off x="7304153" y="384524"/>
            <a:ext cx="1704138" cy="1170432"/>
          </a:xfrm>
          <a:prstGeom prst="rect">
            <a:avLst/>
          </a:prstGeom>
          <a:noFill/>
        </p:spPr>
        <p:txBody>
          <a:bodyPr wrap="square" rtlCol="0"/>
          <a:lstStyle>
            <a:lvl1pPr marL="0" indent="0" algn="ctr">
              <a:lnSpc>
                <a:spcPct val="120000"/>
              </a:lnSpc>
              <a:spcBef>
                <a:spcPts val="375"/>
              </a:spcBef>
              <a:buNone/>
              <a:defRPr lang="en-US" sz="5100" b="1" dirty="0">
                <a:solidFill>
                  <a:srgbClr val="FFFFFF"/>
                </a:solidFill>
                <a:latin typeface="阿里巴巴普惠体 Light" pitchFamily="34" charset="0"/>
                <a:ea typeface="阿里巴巴普惠体 Light" pitchFamily="34" charset="-122"/>
                <a:cs typeface="阿里巴巴普惠体 Light" pitchFamily="34" charset="-120"/>
              </a:defRPr>
            </a:lvl1pPr>
          </a:lstStyle>
          <a:p>
            <a:pPr marL="0" indent="0" algn="ctr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5100" b="1" dirty="0">
                <a:solidFill>
                  <a:srgbClr val="FFFFFF"/>
                </a:solidFill>
                <a:latin typeface="阿里巴巴普惠体 Light" pitchFamily="34" charset="0"/>
                <a:ea typeface="阿里巴巴普惠体 Light" pitchFamily="34" charset="-122"/>
                <a:cs typeface="阿里巴巴普惠体 Light" pitchFamily="34" charset="-120"/>
              </a:rPr>
              <a:t>01</a:t>
            </a:r>
            <a:endParaRPr lang="en-US" sz="5100" dirty="0"/>
          </a:p>
        </p:txBody>
      </p:sp>
      <p:sp>
        <p:nvSpPr>
          <p:cNvPr id="3" name="Text 0"/>
          <p:cNvSpPr/>
          <p:nvPr>
            <p:ph idx="101" hasCustomPrompt="1"/>
          </p:nvPr>
        </p:nvSpPr>
        <p:spPr>
          <a:xfrm>
            <a:off x="2169180" y="642354"/>
            <a:ext cx="5382345" cy="978408"/>
          </a:xfrm>
          <a:prstGeom prst="rect">
            <a:avLst/>
          </a:prstGeom>
          <a:noFill/>
        </p:spPr>
        <p:txBody>
          <a:bodyPr wrap="square" rtlCol="0"/>
          <a:lstStyle>
            <a:lvl1pPr marL="0" indent="0" algn="r">
              <a:lnSpc>
                <a:spcPct val="120000"/>
              </a:lnSpc>
              <a:spcBef>
                <a:spcPts val="375"/>
              </a:spcBef>
              <a:buNone/>
              <a:defRPr lang="en-US" sz="4100" b="1" dirty="0">
                <a:solidFill>
                  <a:srgbClr val="D8393E"/>
                </a:solidFill>
                <a:latin typeface="阿里巴巴普惠体 Light" pitchFamily="34" charset="0"/>
                <a:ea typeface="阿里巴巴普惠体 Light" pitchFamily="34" charset="-122"/>
                <a:cs typeface="阿里巴巴普惠体 Light" pitchFamily="34" charset="-120"/>
              </a:defRPr>
            </a:lvl1pPr>
          </a:lstStyle>
          <a:p>
            <a:pPr marL="0" indent="0" algn="r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4100" b="1" dirty="0">
                <a:solidFill>
                  <a:srgbClr val="D8393E"/>
                </a:solidFill>
                <a:latin typeface="阿里巴巴普惠体 Light" pitchFamily="34" charset="0"/>
                <a:ea typeface="阿里巴巴普惠体 Light" pitchFamily="34" charset="-122"/>
                <a:cs typeface="阿里巴巴普惠体 Light" pitchFamily="34" charset="-120"/>
              </a:rPr>
              <a:t>请输入标题</a:t>
            </a:r>
            <a:endParaRPr lang="en-US" sz="41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>
            <p:ph type="title" idx="100" hasCustomPrompt="1"/>
          </p:nvPr>
        </p:nvSpPr>
        <p:spPr>
          <a:xfrm>
            <a:off x="249464" y="121049"/>
            <a:ext cx="8736511" cy="566928"/>
          </a:xfrm>
          <a:prstGeom prst="rect">
            <a:avLst/>
          </a:prstGeom>
          <a:noFill/>
        </p:spPr>
        <p:txBody>
          <a:bodyPr wrap="square" rtlCol="0"/>
          <a:lstStyle>
            <a:lvl1pPr marL="0" indent="0" algn="l">
              <a:lnSpc>
                <a:spcPct val="120000"/>
              </a:lnSpc>
              <a:spcBef>
                <a:spcPts val="375"/>
              </a:spcBef>
              <a:buNone/>
              <a:defRPr lang="en-US" sz="1900" b="1" dirty="0">
                <a:solidFill>
                  <a:srgbClr val="D8393E"/>
                </a:solidFill>
                <a:latin typeface="阿里巴巴普惠体" pitchFamily="34" charset="0"/>
                <a:ea typeface="阿里巴巴普惠体" pitchFamily="34" charset="-122"/>
                <a:cs typeface="阿里巴巴普惠体" pitchFamily="34" charset="-120"/>
              </a:defRPr>
            </a:lvl1pPr>
          </a:lstStyle>
          <a:p>
            <a:pPr marL="0" indent="0" algn="l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900" b="1" dirty="0">
                <a:solidFill>
                  <a:srgbClr val="D8393E"/>
                </a:solidFill>
                <a:latin typeface="阿里巴巴普惠体" pitchFamily="34" charset="0"/>
                <a:ea typeface="阿里巴巴普惠体" pitchFamily="34" charset="-122"/>
                <a:cs typeface="阿里巴巴普惠体" pitchFamily="34" charset="-120"/>
              </a:rPr>
              <a:t>请输入标题</a:t>
            </a:r>
            <a:endParaRPr lang="en-US" sz="19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结束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>
            <p:ph type="body" idx="100" hasCustomPrompt="1"/>
          </p:nvPr>
        </p:nvSpPr>
        <p:spPr>
          <a:xfrm>
            <a:off x="695489" y="4276974"/>
            <a:ext cx="1550932" cy="457200"/>
          </a:xfrm>
          <a:prstGeom prst="rect">
            <a:avLst/>
          </a:prstGeom>
          <a:noFill/>
        </p:spPr>
        <p:txBody>
          <a:bodyPr wrap="square" rtlCol="0"/>
          <a:lstStyle>
            <a:lvl1pPr marL="0" indent="0" algn="ctr">
              <a:lnSpc>
                <a:spcPct val="120000"/>
              </a:lnSpc>
              <a:spcBef>
                <a:spcPts val="375"/>
              </a:spcBef>
              <a:buNone/>
              <a:defRPr lang="en-US" sz="1200" dirty="0">
                <a:solidFill>
                  <a:srgbClr val="FFFFFF"/>
                </a:solidFill>
              </a:defRPr>
            </a:lvl1pPr>
          </a:lstStyle>
          <a:p>
            <a:pPr marL="0" indent="0" algn="ctr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</a:rPr>
              <a:t>演讲者</a:t>
            </a:r>
            <a:endParaRPr lang="en-US" sz="1200" dirty="0"/>
          </a:p>
        </p:txBody>
      </p:sp>
      <p:sp>
        <p:nvSpPr>
          <p:cNvPr id="3" name="Text 0"/>
          <p:cNvSpPr/>
          <p:nvPr>
            <p:ph type="body" idx="101" hasCustomPrompt="1"/>
          </p:nvPr>
        </p:nvSpPr>
        <p:spPr>
          <a:xfrm>
            <a:off x="2416339" y="4267830"/>
            <a:ext cx="1553573" cy="457200"/>
          </a:xfrm>
          <a:prstGeom prst="rect">
            <a:avLst/>
          </a:prstGeom>
          <a:noFill/>
        </p:spPr>
        <p:txBody>
          <a:bodyPr wrap="square" rtlCol="0"/>
          <a:lstStyle>
            <a:lvl1pPr marL="0" indent="0" algn="ctr">
              <a:lnSpc>
                <a:spcPct val="120000"/>
              </a:lnSpc>
              <a:spcBef>
                <a:spcPts val="375"/>
              </a:spcBef>
              <a:buNone/>
              <a:defRPr lang="en-US" sz="1200" dirty="0">
                <a:solidFill>
                  <a:srgbClr val="FFFFFF"/>
                </a:solidFill>
              </a:defRPr>
            </a:lvl1pPr>
          </a:lstStyle>
          <a:p>
            <a:pPr marL="0" indent="0" algn="ctr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</a:rPr>
              <a:t>20XX-XX-XX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结束页[完整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36581" y="2261783"/>
            <a:ext cx="3742974" cy="1150144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2900" dirty="0">
                <a:solidFill>
                  <a:srgbClr val="FFFFFF"/>
                </a:solidFill>
                <a:latin typeface="阿里巴巴普惠体 Medium" pitchFamily="34" charset="0"/>
                <a:ea typeface="阿里巴巴普惠体 Medium" pitchFamily="34" charset="-122"/>
                <a:cs typeface="阿里巴巴普惠体 Medium" pitchFamily="34" charset="-120"/>
              </a:rPr>
              <a:t>THANK YOU</a:t>
            </a: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2900" dirty="0">
                <a:solidFill>
                  <a:srgbClr val="FFFFFF"/>
                </a:solidFill>
                <a:latin typeface="阿里巴巴普惠体 Medium" pitchFamily="34" charset="0"/>
                <a:ea typeface="阿里巴巴普惠体 Medium" pitchFamily="34" charset="-122"/>
                <a:cs typeface="阿里巴巴普惠体 Medium" pitchFamily="34" charset="-120"/>
              </a:rPr>
              <a:t>FOR ATTENTION</a:t>
            </a:r>
            <a:endParaRPr lang="en-US" sz="1500" dirty="0"/>
          </a:p>
        </p:txBody>
      </p:sp>
      <p:sp>
        <p:nvSpPr>
          <p:cNvPr id="3" name="Text 1"/>
          <p:cNvSpPr/>
          <p:nvPr>
            <p:ph type="body" idx="101" hasCustomPrompt="1"/>
          </p:nvPr>
        </p:nvSpPr>
        <p:spPr>
          <a:xfrm>
            <a:off x="695489" y="4276974"/>
            <a:ext cx="1550932" cy="457200"/>
          </a:xfrm>
          <a:prstGeom prst="rect">
            <a:avLst/>
          </a:prstGeom>
          <a:noFill/>
        </p:spPr>
        <p:txBody>
          <a:bodyPr wrap="square" rtlCol="0"/>
          <a:lstStyle>
            <a:lvl1pPr marL="0" indent="0" algn="ctr">
              <a:lnSpc>
                <a:spcPct val="120000"/>
              </a:lnSpc>
              <a:spcBef>
                <a:spcPts val="375"/>
              </a:spcBef>
              <a:buNone/>
              <a:defRPr lang="en-US" sz="1200" dirty="0">
                <a:solidFill>
                  <a:srgbClr val="FFFFFF"/>
                </a:solidFill>
              </a:defRPr>
            </a:lvl1pPr>
          </a:lstStyle>
          <a:p>
            <a:pPr marL="0" indent="0" algn="ctr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</a:rPr>
              <a:t>演讲者</a:t>
            </a:r>
            <a:endParaRPr lang="en-US" sz="1200" dirty="0"/>
          </a:p>
        </p:txBody>
      </p:sp>
      <p:sp>
        <p:nvSpPr>
          <p:cNvPr id="4" name="Text 1"/>
          <p:cNvSpPr/>
          <p:nvPr>
            <p:ph type="body" idx="102" hasCustomPrompt="1"/>
          </p:nvPr>
        </p:nvSpPr>
        <p:spPr>
          <a:xfrm>
            <a:off x="2416339" y="4267830"/>
            <a:ext cx="1553573" cy="457200"/>
          </a:xfrm>
          <a:prstGeom prst="rect">
            <a:avLst/>
          </a:prstGeom>
          <a:noFill/>
        </p:spPr>
        <p:txBody>
          <a:bodyPr wrap="square" rtlCol="0"/>
          <a:lstStyle>
            <a:lvl1pPr marL="0" indent="0" algn="ctr">
              <a:lnSpc>
                <a:spcPct val="120000"/>
              </a:lnSpc>
              <a:spcBef>
                <a:spcPts val="375"/>
              </a:spcBef>
              <a:buNone/>
              <a:defRPr lang="en-US" sz="1200" dirty="0">
                <a:solidFill>
                  <a:srgbClr val="FFFFFF"/>
                </a:solidFill>
              </a:defRPr>
            </a:lvl1pPr>
          </a:lstStyle>
          <a:p>
            <a:pPr marL="0" indent="0" algn="ctr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</a:rPr>
              <a:t>20XX-XX-XX</a:t>
            </a:r>
            <a:endParaRPr lang="en-US" sz="1200" dirty="0"/>
          </a:p>
        </p:txBody>
      </p:sp>
      <p:sp>
        <p:nvSpPr>
          <p:cNvPr id="5" name="Text 1"/>
          <p:cNvSpPr/>
          <p:nvPr/>
        </p:nvSpPr>
        <p:spPr>
          <a:xfrm>
            <a:off x="673157" y="1782905"/>
            <a:ext cx="3706398" cy="594360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2100" kern="0" spc="7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感谢您的观看</a:t>
            </a:r>
            <a:endParaRPr lang="en-US" sz="1500" dirty="0"/>
          </a:p>
        </p:txBody>
      </p:sp>
      <p:pic>
        <p:nvPicPr>
          <p:cNvPr id="6" name="Image 0" descr="https://ike-mindshow-user.oss-cn-shanghai.aliyuncs.com/107/release/user_file/2025_08_12/43bce7cb5f00a108f10735604e4ac0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077" y="457961"/>
            <a:ext cx="2899845" cy="28998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6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6.svg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jpeg"/><Relationship Id="rId8" Type="http://schemas.openxmlformats.org/officeDocument/2006/relationships/tags" Target="../tags/tag33.xml"/><Relationship Id="rId7" Type="http://schemas.openxmlformats.org/officeDocument/2006/relationships/image" Target="../media/image28.jpeg"/><Relationship Id="rId6" Type="http://schemas.openxmlformats.org/officeDocument/2006/relationships/tags" Target="../tags/tag32.xml"/><Relationship Id="rId5" Type="http://schemas.openxmlformats.org/officeDocument/2006/relationships/image" Target="../media/image27.jpeg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1" Type="http://schemas.openxmlformats.org/officeDocument/2006/relationships/notesSlide" Target="../notesSlides/notesSlide13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28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svg"/><Relationship Id="rId8" Type="http://schemas.openxmlformats.org/officeDocument/2006/relationships/image" Target="../media/image37.png"/><Relationship Id="rId7" Type="http://schemas.openxmlformats.org/officeDocument/2006/relationships/image" Target="../media/image36.svg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1" Type="http://schemas.openxmlformats.org/officeDocument/2006/relationships/notesSlide" Target="../notesSlides/notesSlide14.xml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svg"/><Relationship Id="rId8" Type="http://schemas.openxmlformats.org/officeDocument/2006/relationships/image" Target="../media/image40.png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5" Type="http://schemas.openxmlformats.org/officeDocument/2006/relationships/notesSlide" Target="../notesSlides/notesSlide15.xml"/><Relationship Id="rId14" Type="http://schemas.openxmlformats.org/officeDocument/2006/relationships/slideLayout" Target="../slideLayouts/slideLayout6.xml"/><Relationship Id="rId13" Type="http://schemas.openxmlformats.org/officeDocument/2006/relationships/image" Target="../media/image45.svg"/><Relationship Id="rId12" Type="http://schemas.openxmlformats.org/officeDocument/2006/relationships/image" Target="../media/image44.png"/><Relationship Id="rId11" Type="http://schemas.openxmlformats.org/officeDocument/2006/relationships/image" Target="../media/image43.svg"/><Relationship Id="rId10" Type="http://schemas.openxmlformats.org/officeDocument/2006/relationships/image" Target="../media/image42.png"/><Relationship Id="rId1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2.svg"/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3" Type="http://schemas.openxmlformats.org/officeDocument/2006/relationships/notesSlide" Target="../notesSlides/notesSlide7.xml"/><Relationship Id="rId32" Type="http://schemas.openxmlformats.org/officeDocument/2006/relationships/slideLayout" Target="../slideLayouts/slideLayout6.xml"/><Relationship Id="rId31" Type="http://schemas.openxmlformats.org/officeDocument/2006/relationships/tags" Target="../tags/tag21.xml"/><Relationship Id="rId30" Type="http://schemas.openxmlformats.org/officeDocument/2006/relationships/tags" Target="../tags/tag20.xml"/><Relationship Id="rId3" Type="http://schemas.openxmlformats.org/officeDocument/2006/relationships/tags" Target="../tags/tag3.xml"/><Relationship Id="rId29" Type="http://schemas.openxmlformats.org/officeDocument/2006/relationships/tags" Target="../tags/tag19.xml"/><Relationship Id="rId28" Type="http://schemas.openxmlformats.org/officeDocument/2006/relationships/tags" Target="../tags/tag18.xml"/><Relationship Id="rId27" Type="http://schemas.openxmlformats.org/officeDocument/2006/relationships/tags" Target="../tags/tag17.xml"/><Relationship Id="rId26" Type="http://schemas.openxmlformats.org/officeDocument/2006/relationships/tags" Target="../tags/tag16.xml"/><Relationship Id="rId25" Type="http://schemas.openxmlformats.org/officeDocument/2006/relationships/tags" Target="../tags/tag15.xml"/><Relationship Id="rId24" Type="http://schemas.openxmlformats.org/officeDocument/2006/relationships/tags" Target="../tags/tag14.xml"/><Relationship Id="rId23" Type="http://schemas.openxmlformats.org/officeDocument/2006/relationships/image" Target="../media/image22.svg"/><Relationship Id="rId22" Type="http://schemas.openxmlformats.org/officeDocument/2006/relationships/image" Target="../media/image21.png"/><Relationship Id="rId21" Type="http://schemas.openxmlformats.org/officeDocument/2006/relationships/tags" Target="../tags/tag13.xml"/><Relationship Id="rId20" Type="http://schemas.openxmlformats.org/officeDocument/2006/relationships/image" Target="../media/image20.svg"/><Relationship Id="rId2" Type="http://schemas.openxmlformats.org/officeDocument/2006/relationships/tags" Target="../tags/tag2.xml"/><Relationship Id="rId19" Type="http://schemas.openxmlformats.org/officeDocument/2006/relationships/image" Target="../media/image19.png"/><Relationship Id="rId18" Type="http://schemas.openxmlformats.org/officeDocument/2006/relationships/tags" Target="../tags/tag12.xml"/><Relationship Id="rId17" Type="http://schemas.openxmlformats.org/officeDocument/2006/relationships/image" Target="../media/image18.svg"/><Relationship Id="rId16" Type="http://schemas.openxmlformats.org/officeDocument/2006/relationships/image" Target="../media/image17.png"/><Relationship Id="rId15" Type="http://schemas.openxmlformats.org/officeDocument/2006/relationships/tags" Target="../tags/tag11.xml"/><Relationship Id="rId14" Type="http://schemas.openxmlformats.org/officeDocument/2006/relationships/image" Target="../media/image16.svg"/><Relationship Id="rId13" Type="http://schemas.openxmlformats.org/officeDocument/2006/relationships/image" Target="../media/image15.png"/><Relationship Id="rId12" Type="http://schemas.openxmlformats.org/officeDocument/2006/relationships/tags" Target="../tags/tag10.xml"/><Relationship Id="rId11" Type="http://schemas.openxmlformats.org/officeDocument/2006/relationships/image" Target="../media/image14.svg"/><Relationship Id="rId10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>
            <p:ph type="body" idx="100" hasCustomPrompt="1"/>
          </p:nvPr>
        </p:nvSpPr>
        <p:spPr>
          <a:xfrm>
            <a:off x="753110" y="4676775"/>
            <a:ext cx="1686560" cy="457200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 algn="ctr">
              <a:lnSpc>
                <a:spcPct val="120000"/>
              </a:lnSpc>
              <a:spcBef>
                <a:spcPts val="375"/>
              </a:spcBef>
              <a:buNone/>
            </a:pPr>
            <a:r>
              <a:rPr lang="zh-CN" altLang="en-US" sz="1400" dirty="0"/>
              <a:t>石桥镇人民政府</a:t>
            </a:r>
            <a:endParaRPr lang="zh-CN" altLang="en-US" sz="1400" dirty="0"/>
          </a:p>
        </p:txBody>
      </p:sp>
      <p:sp>
        <p:nvSpPr>
          <p:cNvPr id="3" name="Text 1"/>
          <p:cNvSpPr/>
          <p:nvPr>
            <p:ph type="body" idx="101" hasCustomPrompt="1"/>
          </p:nvPr>
        </p:nvSpPr>
        <p:spPr>
          <a:xfrm>
            <a:off x="2348230" y="4663440"/>
            <a:ext cx="2359025" cy="470535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/>
              <a:t>2025</a:t>
            </a:r>
            <a:r>
              <a:rPr lang="zh-CN" altLang="en-US" sz="1500" dirty="0"/>
              <a:t>年政府信息公开报告</a:t>
            </a:r>
            <a:endParaRPr lang="zh-CN" altLang="en-US" sz="1500" dirty="0"/>
          </a:p>
        </p:txBody>
      </p:sp>
      <p:sp>
        <p:nvSpPr>
          <p:cNvPr id="4" name="Text 2"/>
          <p:cNvSpPr/>
          <p:nvPr>
            <p:ph idx="102" hasCustomPrompt="1"/>
          </p:nvPr>
        </p:nvSpPr>
        <p:spPr>
          <a:xfrm>
            <a:off x="340019" y="328577"/>
            <a:ext cx="6498150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5" name="Text 3"/>
          <p:cNvSpPr/>
          <p:nvPr>
            <p:ph idx="103" hasCustomPrompt="1"/>
          </p:nvPr>
        </p:nvSpPr>
        <p:spPr>
          <a:xfrm>
            <a:off x="338525" y="676049"/>
            <a:ext cx="6719611" cy="1528763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4100" b="1" dirty="0">
                <a:solidFill>
                  <a:srgbClr val="94070F"/>
                </a:solidFill>
                <a:latin typeface="寒蝉有机体" pitchFamily="34" charset="0"/>
                <a:ea typeface="寒蝉有机体" pitchFamily="34" charset="-122"/>
                <a:cs typeface="寒蝉有机体" pitchFamily="34" charset="-120"/>
              </a:rPr>
              <a:t>石桥镇政府信息公开报告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media-public-1373649796.cos.ap-shanghai.myqcloud.com/107/release/file/f4ecacde562008174dd13a859bf0d962.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4763" y="0"/>
            <a:ext cx="4799237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344763" y="0"/>
            <a:ext cx="4799237" cy="5143500"/>
          </a:xfrm>
          <a:custGeom>
            <a:avLst/>
            <a:gdLst/>
            <a:ahLst/>
            <a:cxnLst/>
            <a:rect l="l" t="t" r="r" b="b"/>
            <a:pathLst>
              <a:path w="4799237" h="5143500">
                <a:moveTo>
                  <a:pt x="0" y="0"/>
                </a:moveTo>
                <a:lnTo>
                  <a:pt x="4799237" y="0"/>
                </a:lnTo>
                <a:lnTo>
                  <a:pt x="4799237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94070F">
              <a:alpha val="90000"/>
            </a:srgbClr>
          </a:solidFill>
        </p:spPr>
      </p:sp>
      <p:sp>
        <p:nvSpPr>
          <p:cNvPr id="4" name="Text 1"/>
          <p:cNvSpPr/>
          <p:nvPr>
            <p:ph type="title" idx="100" hasCustomPrompt="1"/>
          </p:nvPr>
        </p:nvSpPr>
        <p:spPr>
          <a:xfrm>
            <a:off x="249464" y="121049"/>
            <a:ext cx="8736511" cy="566928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900" b="1" dirty="0">
                <a:solidFill>
                  <a:srgbClr val="D8393E"/>
                </a:solidFill>
                <a:latin typeface="阿里巴巴普惠体" pitchFamily="34" charset="0"/>
                <a:ea typeface="阿里巴巴普惠体" pitchFamily="34" charset="-122"/>
                <a:cs typeface="阿里巴巴普惠体" pitchFamily="34" charset="-120"/>
              </a:rPr>
              <a:t>信息公开申请处理</a:t>
            </a:r>
            <a:endParaRPr lang="en-US" sz="1500" dirty="0"/>
          </a:p>
        </p:txBody>
      </p:sp>
      <p:sp>
        <p:nvSpPr>
          <p:cNvPr id="5" name="Text 2"/>
          <p:cNvSpPr/>
          <p:nvPr>
            <p:custDataLst>
              <p:tags r:id="rId2"/>
            </p:custDataLst>
          </p:nvPr>
        </p:nvSpPr>
        <p:spPr>
          <a:xfrm>
            <a:off x="344113" y="2208106"/>
            <a:ext cx="3445459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1400" b="1" dirty="0">
                <a:solidFill>
                  <a:srgbClr val="000000"/>
                </a:solidFill>
                <a:latin typeface="阿里巴巴普惠体" pitchFamily="34" charset="0"/>
                <a:ea typeface="阿里巴巴普惠体" pitchFamily="34" charset="-122"/>
                <a:cs typeface="阿里巴巴普惠体" pitchFamily="34" charset="-120"/>
              </a:rPr>
              <a:t>不予公开情形涵盖国家秘密等八类</a:t>
            </a:r>
            <a:endParaRPr lang="en-US" sz="1500" dirty="0"/>
          </a:p>
        </p:txBody>
      </p:sp>
      <p:sp>
        <p:nvSpPr>
          <p:cNvPr id="6" name="Text 3"/>
          <p:cNvSpPr/>
          <p:nvPr>
            <p:custDataLst>
              <p:tags r:id="rId3"/>
            </p:custDataLst>
          </p:nvPr>
        </p:nvSpPr>
        <p:spPr>
          <a:xfrm>
            <a:off x="344113" y="3605188"/>
            <a:ext cx="3445459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1400" b="1" dirty="0">
                <a:solidFill>
                  <a:srgbClr val="000000"/>
                </a:solidFill>
                <a:latin typeface="阿里巴巴普惠体" pitchFamily="34" charset="0"/>
                <a:ea typeface="阿里巴巴普惠体" pitchFamily="34" charset="-122"/>
                <a:cs typeface="阿里巴巴普惠体" pitchFamily="34" charset="-120"/>
              </a:rPr>
              <a:t>无法提供主要因信息不掌握或需制作</a:t>
            </a:r>
            <a:endParaRPr lang="en-US" sz="1500" dirty="0"/>
          </a:p>
        </p:txBody>
      </p:sp>
      <p:sp>
        <p:nvSpPr>
          <p:cNvPr id="7" name="Text 4"/>
          <p:cNvSpPr/>
          <p:nvPr>
            <p:custDataLst>
              <p:tags r:id="rId4"/>
            </p:custDataLst>
          </p:nvPr>
        </p:nvSpPr>
        <p:spPr>
          <a:xfrm>
            <a:off x="344113" y="818693"/>
            <a:ext cx="3445097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1400" b="1" dirty="0">
                <a:solidFill>
                  <a:srgbClr val="000000"/>
                </a:solidFill>
                <a:latin typeface="阿里巴巴普惠体" pitchFamily="34" charset="0"/>
                <a:ea typeface="阿里巴巴普惠体" pitchFamily="34" charset="-122"/>
                <a:cs typeface="阿里巴巴普惠体" pitchFamily="34" charset="-120"/>
              </a:rPr>
              <a:t>办理结果中予以公开和部分公开为</a:t>
            </a:r>
            <a:r>
              <a:rPr 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itchFamily="34" charset="-120"/>
              </a:rPr>
              <a:t>0</a:t>
            </a:r>
            <a:endParaRPr 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5"/>
          <p:cNvSpPr/>
          <p:nvPr>
            <p:custDataLst>
              <p:tags r:id="rId5"/>
            </p:custDataLst>
          </p:nvPr>
        </p:nvSpPr>
        <p:spPr>
          <a:xfrm>
            <a:off x="344113" y="2536815"/>
            <a:ext cx="3445459" cy="841248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 algn="just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1000" dirty="0">
                <a:solidFill>
                  <a:srgbClr val="3B3B3B"/>
                </a:solidFill>
                <a:latin typeface="阿里巴巴普惠体 Light" pitchFamily="34" charset="0"/>
                <a:ea typeface="阿里巴巴普惠体 Light" pitchFamily="34" charset="-122"/>
                <a:cs typeface="阿里巴巴普惠体 Light" pitchFamily="34" charset="-120"/>
              </a:rPr>
              <a:t>根据规定，不予公开包括国家秘密、禁止公开法规、第三方权益保护等八类情形，本年度未实际发生。</a:t>
            </a: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9" name="Text 6"/>
          <p:cNvSpPr/>
          <p:nvPr>
            <p:custDataLst>
              <p:tags r:id="rId6"/>
            </p:custDataLst>
          </p:nvPr>
        </p:nvSpPr>
        <p:spPr>
          <a:xfrm>
            <a:off x="344113" y="3933897"/>
            <a:ext cx="3445459" cy="841248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 algn="just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1000" dirty="0">
                <a:solidFill>
                  <a:srgbClr val="3B3B3B"/>
                </a:solidFill>
                <a:latin typeface="阿里巴巴普惠体 Light" pitchFamily="34" charset="0"/>
                <a:ea typeface="阿里巴巴普惠体 Light" pitchFamily="34" charset="-122"/>
                <a:cs typeface="阿里巴巴普惠体 Light" pitchFamily="34" charset="-120"/>
              </a:rPr>
              <a:t>对于申请中可能涉及的信息不掌握或需另行制作的情形，将依法告知申请人，本年无此类案例。</a:t>
            </a: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10" name="Text 7"/>
          <p:cNvSpPr/>
          <p:nvPr>
            <p:custDataLst>
              <p:tags r:id="rId7"/>
            </p:custDataLst>
          </p:nvPr>
        </p:nvSpPr>
        <p:spPr>
          <a:xfrm>
            <a:off x="344113" y="1156546"/>
            <a:ext cx="3445459" cy="841248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 algn="just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1000" dirty="0">
                <a:solidFill>
                  <a:srgbClr val="3B3B3B"/>
                </a:solidFill>
                <a:latin typeface="阿里巴巴普惠体 Light" pitchFamily="34" charset="0"/>
                <a:ea typeface="阿里巴巴普惠体 Light" pitchFamily="34" charset="-122"/>
                <a:cs typeface="阿里巴巴普惠体 Light" pitchFamily="34" charset="-120"/>
              </a:rPr>
              <a:t>因无申请受理，故无予以公开或部分公开的情况，信息公开答复机制保持待命运行状态。</a:t>
            </a: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4766432" y="1465801"/>
            <a:ext cx="3908605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1400" b="1" dirty="0">
                <a:solidFill>
                  <a:srgbClr val="FFFFFF"/>
                </a:solidFill>
                <a:latin typeface="阿里巴巴普惠体" pitchFamily="34" charset="0"/>
                <a:ea typeface="阿里巴巴普惠体" pitchFamily="34" charset="-122"/>
                <a:cs typeface="阿里巴巴普惠体" pitchFamily="34" charset="-120"/>
              </a:rPr>
              <a:t>新收及结转申请总量为</a:t>
            </a:r>
            <a:r>
              <a:rPr lang="en-US" sz="1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itchFamily="34" charset="-120"/>
              </a:rPr>
              <a:t>0</a:t>
            </a:r>
            <a:r>
              <a:rPr lang="en-US" sz="1400" b="1" dirty="0">
                <a:solidFill>
                  <a:srgbClr val="FFFFFF"/>
                </a:solidFill>
                <a:latin typeface="阿里巴巴普惠体" pitchFamily="34" charset="0"/>
                <a:ea typeface="阿里巴巴普惠体" pitchFamily="34" charset="-122"/>
                <a:cs typeface="阿里巴巴普惠体" pitchFamily="34" charset="-120"/>
              </a:rPr>
              <a:t>件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4766432" y="1803654"/>
            <a:ext cx="3908605" cy="841248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 algn="just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itchFamily="34" charset="-120"/>
              </a:rPr>
              <a:t>2025</a:t>
            </a:r>
            <a:r>
              <a:rPr lang="en-US" sz="1000" dirty="0">
                <a:solidFill>
                  <a:srgbClr val="FFFFFF"/>
                </a:solidFill>
                <a:latin typeface="阿里巴巴普惠体 Light" pitchFamily="34" charset="0"/>
                <a:ea typeface="阿里巴巴普惠体 Light" pitchFamily="34" charset="-122"/>
                <a:cs typeface="阿里巴巴普惠体 Light" pitchFamily="34" charset="-120"/>
              </a:rPr>
              <a:t>年度未收到新的政府信息公开申请，上年度亦无结转事项，依申请公开工作处于零申请状态。</a:t>
            </a: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>
            <p:ph type="title" idx="100" hasCustomPrompt="1"/>
          </p:nvPr>
        </p:nvSpPr>
        <p:spPr>
          <a:xfrm>
            <a:off x="249464" y="121049"/>
            <a:ext cx="8736511" cy="566928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900" b="1" dirty="0">
                <a:solidFill>
                  <a:srgbClr val="D8393E"/>
                </a:solidFill>
                <a:latin typeface="阿里巴巴普惠体" pitchFamily="34" charset="0"/>
                <a:ea typeface="阿里巴巴普惠体" pitchFamily="34" charset="-122"/>
                <a:cs typeface="阿里巴巴普惠体" pitchFamily="34" charset="-120"/>
              </a:rPr>
              <a:t>行政复议诉讼零发生</a:t>
            </a:r>
            <a:endParaRPr lang="en-US" sz="1500" dirty="0"/>
          </a:p>
        </p:txBody>
      </p:sp>
      <p:sp>
        <p:nvSpPr>
          <p:cNvPr id="3" name="Text 1"/>
          <p:cNvSpPr/>
          <p:nvPr/>
        </p:nvSpPr>
        <p:spPr>
          <a:xfrm>
            <a:off x="447543" y="2234022"/>
            <a:ext cx="2949646" cy="1280160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 algn="just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1000" dirty="0">
                <a:solidFill>
                  <a:srgbClr val="3B3B3B"/>
                </a:solidFill>
                <a:latin typeface="阿里巴巴普惠体 Light" pitchFamily="34" charset="0"/>
                <a:ea typeface="阿里巴巴普惠体 Light" pitchFamily="34" charset="-122"/>
                <a:cs typeface="阿里巴巴普惠体 Light" pitchFamily="34" charset="-120"/>
              </a:rPr>
              <a:t>全年未收到任何行政复议申请，不存在复议案件，相关维持或纠正结果均为零。</a:t>
            </a: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447543" y="1831686"/>
            <a:ext cx="2949646" cy="457200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400" b="1" dirty="0">
                <a:solidFill>
                  <a:srgbClr val="000000"/>
                </a:solidFill>
                <a:latin typeface="阿里巴巴普惠体" pitchFamily="34" charset="0"/>
                <a:ea typeface="阿里巴巴普惠体" pitchFamily="34" charset="-122"/>
                <a:cs typeface="阿里巴巴普惠体" pitchFamily="34" charset="-120"/>
              </a:rPr>
              <a:t>无行政复议申请且结果维持为</a:t>
            </a:r>
            <a:r>
              <a:rPr 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itchFamily="34" charset="-120"/>
              </a:rPr>
              <a:t>0</a:t>
            </a:r>
            <a:endParaRPr 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3"/>
          <p:cNvSpPr/>
          <p:nvPr/>
        </p:nvSpPr>
        <p:spPr>
          <a:xfrm>
            <a:off x="5877015" y="1232754"/>
            <a:ext cx="2949646" cy="1280160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 algn="just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1000" dirty="0">
                <a:solidFill>
                  <a:srgbClr val="3B3B3B"/>
                </a:solidFill>
                <a:latin typeface="阿里巴巴普惠体 Light" pitchFamily="34" charset="0"/>
                <a:ea typeface="阿里巴巴普惠体 Light" pitchFamily="34" charset="-122"/>
                <a:cs typeface="阿里巴巴普惠体 Light" pitchFamily="34" charset="-120"/>
              </a:rPr>
              <a:t>未发生未经行政复议直接向法院提起的行政诉讼案件，司法监督渠道未启动相关信息公开争议。</a:t>
            </a: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5877015" y="830418"/>
            <a:ext cx="2949646" cy="457200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400" b="1" dirty="0">
                <a:solidFill>
                  <a:srgbClr val="000000"/>
                </a:solidFill>
                <a:latin typeface="阿里巴巴普惠体" pitchFamily="34" charset="0"/>
                <a:ea typeface="阿里巴巴普惠体" pitchFamily="34" charset="-122"/>
                <a:cs typeface="阿里巴巴普惠体" pitchFamily="34" charset="-120"/>
              </a:rPr>
              <a:t>未经复议直接起诉案件数量为</a:t>
            </a:r>
            <a:r>
              <a:rPr 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itchFamily="34" charset="-120"/>
              </a:rPr>
              <a:t>0</a:t>
            </a:r>
            <a:endParaRPr 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5"/>
          <p:cNvSpPr/>
          <p:nvPr/>
        </p:nvSpPr>
        <p:spPr>
          <a:xfrm>
            <a:off x="5877015" y="3314085"/>
            <a:ext cx="2949646" cy="1280160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 algn="just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1000" dirty="0">
                <a:solidFill>
                  <a:srgbClr val="3B3B3B"/>
                </a:solidFill>
                <a:latin typeface="阿里巴巴普惠体 Light" pitchFamily="34" charset="0"/>
                <a:ea typeface="阿里巴巴普惠体 Light" pitchFamily="34" charset="-122"/>
                <a:cs typeface="阿里巴巴普惠体 Light" pitchFamily="34" charset="-120"/>
              </a:rPr>
              <a:t>在无行政复议的基础上，复议后提起诉讼的情形亦未出现，行政争议解决机制处于空置状态。</a:t>
            </a: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5877015" y="2902605"/>
            <a:ext cx="2949646" cy="457200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400" b="1" dirty="0">
                <a:solidFill>
                  <a:srgbClr val="000000"/>
                </a:solidFill>
                <a:latin typeface="阿里巴巴普惠体" pitchFamily="34" charset="0"/>
                <a:ea typeface="阿里巴巴普惠体" pitchFamily="34" charset="-122"/>
                <a:cs typeface="阿里巴巴普惠体" pitchFamily="34" charset="-120"/>
              </a:rPr>
              <a:t>复议后提起诉讼情况亦为零</a:t>
            </a:r>
            <a:endParaRPr lang="en-US" sz="1500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657600" y="1657350"/>
            <a:ext cx="18288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542026" y="0"/>
            <a:ext cx="1136952" cy="1620762"/>
          </a:xfrm>
          <a:custGeom>
            <a:avLst/>
            <a:gdLst/>
            <a:ahLst/>
            <a:cxnLst/>
            <a:rect l="l" t="t" r="r" b="b"/>
            <a:pathLst>
              <a:path w="1136952" h="1620762">
                <a:moveTo>
                  <a:pt x="0" y="0"/>
                </a:moveTo>
                <a:lnTo>
                  <a:pt x="1136952" y="0"/>
                </a:lnTo>
                <a:lnTo>
                  <a:pt x="1136952" y="1620762"/>
                </a:lnTo>
                <a:lnTo>
                  <a:pt x="0" y="1620762"/>
                </a:lnTo>
                <a:close/>
              </a:path>
            </a:pathLst>
          </a:custGeom>
          <a:solidFill>
            <a:srgbClr val="94070F"/>
          </a:solidFill>
        </p:spPr>
      </p:sp>
      <p:sp>
        <p:nvSpPr>
          <p:cNvPr id="3" name="Text 1"/>
          <p:cNvSpPr/>
          <p:nvPr>
            <p:ph type="title" idx="100" hasCustomPrompt="1"/>
          </p:nvPr>
        </p:nvSpPr>
        <p:spPr>
          <a:xfrm>
            <a:off x="7304153" y="384524"/>
            <a:ext cx="1704138" cy="1170432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 algn="ctr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5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itchFamily="34" charset="-120"/>
              </a:rPr>
              <a:t>03</a:t>
            </a:r>
            <a:endParaRPr 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Shape 2"/>
          <p:cNvSpPr/>
          <p:nvPr/>
        </p:nvSpPr>
        <p:spPr>
          <a:xfrm>
            <a:off x="2933917" y="1451005"/>
            <a:ext cx="4526168" cy="32254"/>
          </a:xfrm>
          <a:custGeom>
            <a:avLst/>
            <a:gdLst/>
            <a:ahLst/>
            <a:cxnLst/>
            <a:rect l="l" t="t" r="r" b="b"/>
            <a:pathLst>
              <a:path w="4526168" h="32254">
                <a:moveTo>
                  <a:pt x="0" y="0"/>
                </a:moveTo>
                <a:lnTo>
                  <a:pt x="4526168" y="0"/>
                </a:lnTo>
                <a:lnTo>
                  <a:pt x="4526168" y="32254"/>
                </a:lnTo>
                <a:lnTo>
                  <a:pt x="0" y="32254"/>
                </a:lnTo>
                <a:close/>
              </a:path>
            </a:pathLst>
          </a:custGeom>
          <a:solidFill>
            <a:srgbClr val="FFEDE4"/>
          </a:solidFill>
        </p:spPr>
      </p:sp>
      <p:sp>
        <p:nvSpPr>
          <p:cNvPr id="5" name="Shape 3"/>
          <p:cNvSpPr/>
          <p:nvPr/>
        </p:nvSpPr>
        <p:spPr>
          <a:xfrm>
            <a:off x="2403640" y="1451005"/>
            <a:ext cx="1060553" cy="32254"/>
          </a:xfrm>
          <a:custGeom>
            <a:avLst/>
            <a:gdLst/>
            <a:ahLst/>
            <a:cxnLst/>
            <a:rect l="l" t="t" r="r" b="b"/>
            <a:pathLst>
              <a:path w="1060553" h="32254">
                <a:moveTo>
                  <a:pt x="0" y="0"/>
                </a:moveTo>
                <a:lnTo>
                  <a:pt x="1060553" y="0"/>
                </a:lnTo>
                <a:lnTo>
                  <a:pt x="1060553" y="32254"/>
                </a:lnTo>
                <a:lnTo>
                  <a:pt x="0" y="32254"/>
                </a:lnTo>
                <a:close/>
              </a:path>
            </a:pathLst>
          </a:custGeom>
          <a:solidFill>
            <a:srgbClr val="94070F"/>
          </a:solidFill>
        </p:spPr>
      </p:sp>
      <p:sp>
        <p:nvSpPr>
          <p:cNvPr id="6" name="Text 4"/>
          <p:cNvSpPr/>
          <p:nvPr>
            <p:ph idx="101" hasCustomPrompt="1"/>
          </p:nvPr>
        </p:nvSpPr>
        <p:spPr>
          <a:xfrm>
            <a:off x="2169180" y="642354"/>
            <a:ext cx="5382345" cy="978408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 algn="r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4100" b="1" dirty="0">
                <a:solidFill>
                  <a:srgbClr val="D8393E"/>
                </a:solidFill>
                <a:latin typeface="阿里巴巴普惠体 Light" pitchFamily="34" charset="0"/>
                <a:ea typeface="阿里巴巴普惠体 Light" pitchFamily="34" charset="-122"/>
                <a:cs typeface="阿里巴巴普惠体 Light" pitchFamily="34" charset="-120"/>
              </a:rPr>
              <a:t>问题分析与改进方向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>
            <p:ph type="title" idx="100" hasCustomPrompt="1"/>
          </p:nvPr>
        </p:nvSpPr>
        <p:spPr>
          <a:xfrm>
            <a:off x="249464" y="121049"/>
            <a:ext cx="8736511" cy="566928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900" b="1" dirty="0">
                <a:solidFill>
                  <a:srgbClr val="D8393E"/>
                </a:solidFill>
                <a:latin typeface="阿里巴巴普惠体" pitchFamily="34" charset="0"/>
                <a:ea typeface="阿里巴巴普惠体" pitchFamily="34" charset="-122"/>
                <a:cs typeface="阿里巴巴普惠体" pitchFamily="34" charset="-120"/>
              </a:rPr>
              <a:t>当前存在主要问题</a:t>
            </a:r>
            <a:endParaRPr lang="en-US" sz="1500" dirty="0"/>
          </a:p>
        </p:txBody>
      </p:sp>
      <p:sp>
        <p:nvSpPr>
          <p:cNvPr id="3" name="Text 1"/>
          <p:cNvSpPr/>
          <p:nvPr>
            <p:custDataLst>
              <p:tags r:id="rId1"/>
            </p:custDataLst>
          </p:nvPr>
        </p:nvSpPr>
        <p:spPr>
          <a:xfrm>
            <a:off x="332994" y="2989188"/>
            <a:ext cx="2638530" cy="1499616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 algn="just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1000" dirty="0">
                <a:solidFill>
                  <a:srgbClr val="3B3B3B"/>
                </a:solidFill>
                <a:latin typeface="阿里巴巴普惠体 Light" pitchFamily="34" charset="0"/>
                <a:ea typeface="阿里巴巴普惠体 Light" pitchFamily="34" charset="-122"/>
                <a:cs typeface="阿里巴巴普惠体 Light" pitchFamily="34" charset="-120"/>
              </a:rPr>
              <a:t>由于业务人员变动频繁，新上岗人员对政府信息公开相关政策和流程掌握不充分，导致工作衔接不畅，影响了信息公开的及时性与连续性，制约整体工作质效提升。</a:t>
            </a: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4" name="Text 2"/>
          <p:cNvSpPr/>
          <p:nvPr>
            <p:custDataLst>
              <p:tags r:id="rId2"/>
            </p:custDataLst>
          </p:nvPr>
        </p:nvSpPr>
        <p:spPr>
          <a:xfrm>
            <a:off x="332994" y="2519273"/>
            <a:ext cx="2638530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1400" b="1" dirty="0">
                <a:solidFill>
                  <a:srgbClr val="000000"/>
                </a:solidFill>
                <a:latin typeface="阿里巴巴普惠体" pitchFamily="34" charset="0"/>
                <a:ea typeface="阿里巴巴普惠体" pitchFamily="34" charset="-122"/>
                <a:cs typeface="阿里巴巴普惠体" pitchFamily="34" charset="-120"/>
              </a:rPr>
              <a:t>人员更替影响工作连续性</a:t>
            </a:r>
            <a:endParaRPr lang="en-US" sz="1500" dirty="0"/>
          </a:p>
        </p:txBody>
      </p:sp>
      <p:sp>
        <p:nvSpPr>
          <p:cNvPr id="5" name="Text 3"/>
          <p:cNvSpPr/>
          <p:nvPr>
            <p:custDataLst>
              <p:tags r:id="rId3"/>
            </p:custDataLst>
          </p:nvPr>
        </p:nvSpPr>
        <p:spPr>
          <a:xfrm>
            <a:off x="3258240" y="2989188"/>
            <a:ext cx="2638958" cy="1499616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 algn="just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1000" dirty="0">
                <a:solidFill>
                  <a:srgbClr val="3B3B3B"/>
                </a:solidFill>
                <a:latin typeface="阿里巴巴普惠体 Light" pitchFamily="34" charset="0"/>
                <a:ea typeface="阿里巴巴普惠体 Light" pitchFamily="34" charset="-122"/>
                <a:cs typeface="阿里巴巴普惠体 Light" pitchFamily="34" charset="-120"/>
              </a:rPr>
              <a:t>新任工作人员对《政府信息公开条例》及相关操作规范理解不深，缺乏实践经验，难以独立高效完成信息梳理、审核与发布任务，影响公开工作的专业性与准确性。</a:t>
            </a: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6" name="Text 4"/>
          <p:cNvSpPr/>
          <p:nvPr>
            <p:custDataLst>
              <p:tags r:id="rId4"/>
            </p:custDataLst>
          </p:nvPr>
        </p:nvSpPr>
        <p:spPr>
          <a:xfrm>
            <a:off x="3258240" y="2519273"/>
            <a:ext cx="2638958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1400" b="1" dirty="0">
                <a:solidFill>
                  <a:srgbClr val="000000"/>
                </a:solidFill>
                <a:latin typeface="阿里巴巴普惠体" pitchFamily="34" charset="0"/>
                <a:ea typeface="阿里巴巴普惠体" pitchFamily="34" charset="-122"/>
                <a:cs typeface="阿里巴巴普惠体" pitchFamily="34" charset="-120"/>
              </a:rPr>
              <a:t>新上岗人员业务熟悉度不足</a:t>
            </a:r>
            <a:endParaRPr lang="en-US" sz="1500" dirty="0"/>
          </a:p>
        </p:txBody>
      </p:sp>
      <p:pic>
        <p:nvPicPr>
          <p:cNvPr id="7" name="Image 0" descr="https://media-public-1373649796.cos.ap-shanghai.myqcloud.com/107/release/file/627f4562ed7ea9ae251e82dbec4fa2be.image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250781" y="4536"/>
            <a:ext cx="2893219" cy="5143500"/>
          </a:xfrm>
          <a:prstGeom prst="rect">
            <a:avLst/>
          </a:prstGeom>
        </p:spPr>
      </p:pic>
      <p:pic>
        <p:nvPicPr>
          <p:cNvPr id="8" name="Image 1" descr="C:/Users/pc/Desktop/7977fd97cb03c7d25fb22c848c60d50a.jpg7977fd97cb03c7d25fb22c848c60d50a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7816" b="7816"/>
          <a:stretch>
            <a:fillRect/>
          </a:stretch>
        </p:blipFill>
        <p:spPr>
          <a:xfrm>
            <a:off x="3258240" y="967343"/>
            <a:ext cx="2467961" cy="1388228"/>
          </a:xfrm>
          <a:prstGeom prst="rect">
            <a:avLst/>
          </a:prstGeom>
        </p:spPr>
      </p:pic>
      <p:pic>
        <p:nvPicPr>
          <p:cNvPr id="9" name="Image 2" descr="D:/新建文件夹/74330ae0053c83aea194160dd29d6652.jpg74330ae0053c83aea194160dd29d665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t="7816" b="7816"/>
          <a:stretch>
            <a:fillRect/>
          </a:stretch>
        </p:blipFill>
        <p:spPr>
          <a:xfrm>
            <a:off x="412115" y="963930"/>
            <a:ext cx="2468245" cy="13912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media-public-1373649796.cos.ap-shanghai.myqcloud.com/107/release/file/69be204be92184186bf7879ed94eb03f.image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060890" y="1072012"/>
            <a:ext cx="2052595" cy="364905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287620" y="3724534"/>
            <a:ext cx="532190" cy="532190"/>
          </a:xfrm>
          <a:custGeom>
            <a:avLst/>
            <a:gdLst/>
            <a:ahLst/>
            <a:cxnLst/>
            <a:rect l="l" t="t" r="r" b="b"/>
            <a:pathLst>
              <a:path w="532190" h="532190">
                <a:moveTo>
                  <a:pt x="266095" y="0"/>
                </a:moveTo>
                <a:cubicBezTo>
                  <a:pt x="412957" y="0"/>
                  <a:pt x="532190" y="119233"/>
                  <a:pt x="532190" y="266095"/>
                </a:cubicBezTo>
                <a:cubicBezTo>
                  <a:pt x="532190" y="412957"/>
                  <a:pt x="412957" y="532190"/>
                  <a:pt x="266095" y="532190"/>
                </a:cubicBezTo>
                <a:cubicBezTo>
                  <a:pt x="119233" y="532190"/>
                  <a:pt x="0" y="412957"/>
                  <a:pt x="0" y="266095"/>
                </a:cubicBezTo>
                <a:cubicBezTo>
                  <a:pt x="0" y="119233"/>
                  <a:pt x="119233" y="0"/>
                  <a:pt x="266095" y="0"/>
                </a:cubicBezTo>
                <a:close/>
              </a:path>
            </a:pathLst>
          </a:custGeom>
          <a:solidFill>
            <a:srgbClr val="94070F"/>
          </a:solidFill>
        </p:spPr>
      </p:sp>
      <p:sp>
        <p:nvSpPr>
          <p:cNvPr id="4" name="Shape 1"/>
          <p:cNvSpPr/>
          <p:nvPr/>
        </p:nvSpPr>
        <p:spPr>
          <a:xfrm>
            <a:off x="287620" y="2364350"/>
            <a:ext cx="532190" cy="532190"/>
          </a:xfrm>
          <a:custGeom>
            <a:avLst/>
            <a:gdLst/>
            <a:ahLst/>
            <a:cxnLst/>
            <a:rect l="l" t="t" r="r" b="b"/>
            <a:pathLst>
              <a:path w="532190" h="532190">
                <a:moveTo>
                  <a:pt x="266095" y="0"/>
                </a:moveTo>
                <a:cubicBezTo>
                  <a:pt x="412957" y="0"/>
                  <a:pt x="532190" y="119233"/>
                  <a:pt x="532190" y="266095"/>
                </a:cubicBezTo>
                <a:cubicBezTo>
                  <a:pt x="532190" y="412957"/>
                  <a:pt x="412957" y="532190"/>
                  <a:pt x="266095" y="532190"/>
                </a:cubicBezTo>
                <a:cubicBezTo>
                  <a:pt x="119233" y="532190"/>
                  <a:pt x="0" y="412957"/>
                  <a:pt x="0" y="266095"/>
                </a:cubicBezTo>
                <a:cubicBezTo>
                  <a:pt x="0" y="119233"/>
                  <a:pt x="119233" y="0"/>
                  <a:pt x="266095" y="0"/>
                </a:cubicBezTo>
                <a:close/>
              </a:path>
            </a:pathLst>
          </a:custGeom>
          <a:solidFill>
            <a:srgbClr val="94070F"/>
          </a:solidFill>
        </p:spPr>
      </p:sp>
      <p:sp>
        <p:nvSpPr>
          <p:cNvPr id="5" name="Text 2"/>
          <p:cNvSpPr/>
          <p:nvPr/>
        </p:nvSpPr>
        <p:spPr>
          <a:xfrm>
            <a:off x="6290726" y="1527970"/>
            <a:ext cx="2689635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1400" b="1" dirty="0">
                <a:solidFill>
                  <a:srgbClr val="000000"/>
                </a:solidFill>
                <a:latin typeface="阿里巴巴普惠体" pitchFamily="34" charset="0"/>
                <a:ea typeface="阿里巴巴普惠体" pitchFamily="34" charset="-122"/>
                <a:cs typeface="阿里巴巴普惠体" pitchFamily="34" charset="-120"/>
              </a:rPr>
              <a:t>完善信息发布内容与形式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6290726" y="1866061"/>
            <a:ext cx="2689635" cy="1060704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 algn="just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1000" dirty="0">
                <a:solidFill>
                  <a:srgbClr val="3B3B3B"/>
                </a:solidFill>
                <a:latin typeface="阿里巴巴普惠体 Light" pitchFamily="34" charset="0"/>
                <a:ea typeface="阿里巴巴普惠体 Light" pitchFamily="34" charset="-122"/>
                <a:cs typeface="阿里巴巴普惠体 Light" pitchFamily="34" charset="-120"/>
              </a:rPr>
              <a:t>规范信息分类和发布标准，优化公开内容的可读性与实用性，拓展多渠道传播方式，提升公众获取信息的便捷性与满意度。</a:t>
            </a: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870321" y="1358777"/>
            <a:ext cx="3094330" cy="621792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1000" dirty="0">
                <a:solidFill>
                  <a:srgbClr val="3B3B3B"/>
                </a:solidFill>
                <a:latin typeface="阿里巴巴普惠体 Light" pitchFamily="34" charset="0"/>
                <a:ea typeface="阿里巴巴普惠体 Light" pitchFamily="34" charset="-122"/>
                <a:cs typeface="阿里巴巴普惠体 Light" pitchFamily="34" charset="-120"/>
              </a:rPr>
              <a:t>切实增强政务公开责任感和使命感，深入贯彻落实《政府信息公开条例》，强化主动公开意识，推动信息公开工作规范化、常态化开展。</a:t>
            </a: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870321" y="965585"/>
            <a:ext cx="3094756" cy="457200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400" b="1" dirty="0">
                <a:solidFill>
                  <a:srgbClr val="000000"/>
                </a:solidFill>
                <a:latin typeface="阿里巴巴普惠体" pitchFamily="34" charset="0"/>
                <a:ea typeface="阿里巴巴普惠体" pitchFamily="34" charset="-122"/>
                <a:cs typeface="阿里巴巴普惠体" pitchFamily="34" charset="-120"/>
              </a:rPr>
              <a:t>提高政治站位强化公开意识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870321" y="2648697"/>
            <a:ext cx="3094330" cy="621792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1000" dirty="0">
                <a:solidFill>
                  <a:srgbClr val="3B3B3B"/>
                </a:solidFill>
                <a:latin typeface="阿里巴巴普惠体 Light" pitchFamily="34" charset="0"/>
                <a:ea typeface="阿里巴巴普惠体 Light" pitchFamily="34" charset="-122"/>
                <a:cs typeface="阿里巴巴普惠体 Light" pitchFamily="34" charset="-120"/>
              </a:rPr>
              <a:t>选配业务能力强、责任心重的人员充实到信息公开岗位，合理优化人员结构，确保工作力量稳定，提升整体运作效率和专业化水平。</a:t>
            </a: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870321" y="2255505"/>
            <a:ext cx="3094330" cy="457200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400" b="1" dirty="0">
                <a:solidFill>
                  <a:srgbClr val="000000"/>
                </a:solidFill>
                <a:latin typeface="阿里巴巴普惠体" pitchFamily="34" charset="0"/>
                <a:ea typeface="阿里巴巴普惠体" pitchFamily="34" charset="-122"/>
                <a:cs typeface="阿里巴巴普惠体" pitchFamily="34" charset="-120"/>
              </a:rPr>
              <a:t>配强专业力量优化团队结构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870321" y="3993371"/>
            <a:ext cx="3094330" cy="621792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1000" dirty="0">
                <a:solidFill>
                  <a:srgbClr val="3B3B3B"/>
                </a:solidFill>
                <a:latin typeface="阿里巴巴普惠体 Light" pitchFamily="34" charset="0"/>
                <a:ea typeface="阿里巴巴普惠体 Light" pitchFamily="34" charset="-122"/>
                <a:cs typeface="阿里巴巴普惠体 Light" pitchFamily="34" charset="-120"/>
              </a:rPr>
              <a:t>定期组织专题培训，重点学习政府信息公开法律法规、政策文件及办理流程，提升工作人员政策把握能力和实际操作水平。</a:t>
            </a: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870321" y="3600179"/>
            <a:ext cx="3094330" cy="457200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400" b="1" dirty="0">
                <a:solidFill>
                  <a:srgbClr val="000000"/>
                </a:solidFill>
                <a:latin typeface="阿里巴巴普惠体" pitchFamily="34" charset="0"/>
                <a:ea typeface="阿里巴巴普惠体" pitchFamily="34" charset="-122"/>
                <a:cs typeface="阿里巴巴普惠体" pitchFamily="34" charset="-120"/>
              </a:rPr>
              <a:t>加强法规政策与流程培训</a:t>
            </a:r>
            <a:endParaRPr lang="en-US" sz="1500" dirty="0"/>
          </a:p>
        </p:txBody>
      </p:sp>
      <p:sp>
        <p:nvSpPr>
          <p:cNvPr id="13" name="Text 10"/>
          <p:cNvSpPr/>
          <p:nvPr>
            <p:ph type="title" idx="100" hasCustomPrompt="1"/>
          </p:nvPr>
        </p:nvSpPr>
        <p:spPr>
          <a:xfrm>
            <a:off x="249464" y="121049"/>
            <a:ext cx="8736511" cy="566928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900" b="1" dirty="0">
                <a:solidFill>
                  <a:srgbClr val="D8393E"/>
                </a:solidFill>
                <a:latin typeface="阿里巴巴普惠体" pitchFamily="34" charset="0"/>
                <a:ea typeface="阿里巴巴普惠体" pitchFamily="34" charset="-122"/>
                <a:cs typeface="阿里巴巴普惠体" pitchFamily="34" charset="-120"/>
              </a:rPr>
              <a:t>提升措施持续推进</a:t>
            </a:r>
            <a:endParaRPr lang="en-US" sz="1500" dirty="0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524" y="2530884"/>
            <a:ext cx="199123" cy="199123"/>
          </a:xfrm>
          <a:prstGeom prst="rect">
            <a:avLst/>
          </a:prstGeom>
        </p:spPr>
      </p:pic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784" y="2530884"/>
            <a:ext cx="199123" cy="199123"/>
          </a:xfrm>
          <a:prstGeom prst="rect">
            <a:avLst/>
          </a:prstGeom>
        </p:spPr>
      </p:pic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8524" y="3891068"/>
            <a:ext cx="199123" cy="199123"/>
          </a:xfrm>
          <a:prstGeom prst="rect">
            <a:avLst/>
          </a:prstGeom>
        </p:spPr>
      </p:pic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784" y="3891068"/>
            <a:ext cx="199123" cy="199123"/>
          </a:xfrm>
          <a:prstGeom prst="rect">
            <a:avLst/>
          </a:prstGeom>
        </p:spPr>
      </p:pic>
      <p:sp>
        <p:nvSpPr>
          <p:cNvPr id="18" name="Shape 11"/>
          <p:cNvSpPr/>
          <p:nvPr/>
        </p:nvSpPr>
        <p:spPr>
          <a:xfrm>
            <a:off x="287620" y="1102325"/>
            <a:ext cx="532190" cy="532190"/>
          </a:xfrm>
          <a:custGeom>
            <a:avLst/>
            <a:gdLst/>
            <a:ahLst/>
            <a:cxnLst/>
            <a:rect l="l" t="t" r="r" b="b"/>
            <a:pathLst>
              <a:path w="532190" h="532190">
                <a:moveTo>
                  <a:pt x="266095" y="0"/>
                </a:moveTo>
                <a:cubicBezTo>
                  <a:pt x="412957" y="0"/>
                  <a:pt x="532190" y="119233"/>
                  <a:pt x="532190" y="266095"/>
                </a:cubicBezTo>
                <a:cubicBezTo>
                  <a:pt x="532190" y="412957"/>
                  <a:pt x="412957" y="532190"/>
                  <a:pt x="266095" y="532190"/>
                </a:cubicBezTo>
                <a:cubicBezTo>
                  <a:pt x="119233" y="532190"/>
                  <a:pt x="0" y="412957"/>
                  <a:pt x="0" y="266095"/>
                </a:cubicBezTo>
                <a:cubicBezTo>
                  <a:pt x="0" y="119233"/>
                  <a:pt x="119233" y="0"/>
                  <a:pt x="266095" y="0"/>
                </a:cubicBezTo>
                <a:close/>
              </a:path>
            </a:pathLst>
          </a:custGeom>
          <a:solidFill>
            <a:srgbClr val="94070F"/>
          </a:solidFill>
        </p:spPr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8524" y="1268859"/>
            <a:ext cx="199123" cy="199123"/>
          </a:xfrm>
          <a:prstGeom prst="rect">
            <a:avLst/>
          </a:prstGeom>
        </p:spPr>
      </p:pic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784" y="1268859"/>
            <a:ext cx="199123" cy="19912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/Users/pc/Desktop/95ca638d3d7406742309433c4406dd0c.jpg95ca638d3d7406742309433c4406dd0c"/>
          <p:cNvPicPr>
            <a:picLocks noChangeAspect="1"/>
          </p:cNvPicPr>
          <p:nvPr/>
        </p:nvPicPr>
        <p:blipFill>
          <a:blip r:embed="rId1"/>
          <a:srcRect l="16674" r="16674"/>
          <a:stretch>
            <a:fillRect/>
          </a:stretch>
        </p:blipFill>
        <p:spPr>
          <a:xfrm>
            <a:off x="5029835" y="869950"/>
            <a:ext cx="4114165" cy="427355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869683"/>
            <a:ext cx="5321239" cy="4273817"/>
          </a:xfrm>
          <a:custGeom>
            <a:avLst/>
            <a:gdLst/>
            <a:ahLst/>
            <a:cxnLst/>
            <a:rect l="l" t="t" r="r" b="b"/>
            <a:pathLst>
              <a:path w="5321239" h="4273817">
                <a:moveTo>
                  <a:pt x="0" y="0"/>
                </a:moveTo>
                <a:lnTo>
                  <a:pt x="5321239" y="0"/>
                </a:lnTo>
                <a:lnTo>
                  <a:pt x="5321239" y="4273817"/>
                </a:lnTo>
                <a:lnTo>
                  <a:pt x="0" y="4273817"/>
                </a:lnTo>
                <a:close/>
              </a:path>
            </a:pathLst>
          </a:custGeom>
          <a:solidFill>
            <a:srgbClr val="94070F"/>
          </a:solidFill>
        </p:spPr>
      </p:sp>
      <p:sp>
        <p:nvSpPr>
          <p:cNvPr id="4" name="Shape 1"/>
          <p:cNvSpPr/>
          <p:nvPr/>
        </p:nvSpPr>
        <p:spPr>
          <a:xfrm>
            <a:off x="583915" y="1515605"/>
            <a:ext cx="0" cy="3627895"/>
          </a:xfrm>
          <a:custGeom>
            <a:avLst/>
            <a:gdLst/>
            <a:ahLst/>
            <a:cxnLst/>
            <a:rect l="l" t="t" r="r" b="b"/>
            <a:pathLst>
              <a:path h="3627895">
                <a:moveTo>
                  <a:pt x="0" y="0"/>
                </a:moveTo>
                <a:lnTo>
                  <a:pt x="0" y="3627895"/>
                </a:lnTo>
              </a:path>
            </a:pathLst>
          </a:custGeom>
          <a:noFill/>
          <a:ln w="19050">
            <a:solidFill>
              <a:srgbClr val="FFEDE4"/>
            </a:solidFill>
            <a:prstDash val="solid"/>
            <a:headEnd type="none"/>
            <a:tailEnd type="none"/>
          </a:ln>
        </p:spPr>
      </p:sp>
      <p:sp>
        <p:nvSpPr>
          <p:cNvPr id="5" name="Text 2"/>
          <p:cNvSpPr/>
          <p:nvPr>
            <p:ph type="title" idx="100" hasCustomPrompt="1"/>
          </p:nvPr>
        </p:nvSpPr>
        <p:spPr>
          <a:xfrm>
            <a:off x="249464" y="121049"/>
            <a:ext cx="8736511" cy="566928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900" b="1" dirty="0">
                <a:solidFill>
                  <a:srgbClr val="D8393E"/>
                </a:solidFill>
                <a:latin typeface="阿里巴巴普惠体" pitchFamily="34" charset="0"/>
                <a:ea typeface="阿里巴巴普惠体" pitchFamily="34" charset="-122"/>
                <a:cs typeface="阿里巴巴普惠体" pitchFamily="34" charset="-120"/>
              </a:rPr>
              <a:t>其他需报告事项</a:t>
            </a:r>
            <a:endParaRPr lang="en-US" sz="1500" dirty="0"/>
          </a:p>
        </p:txBody>
      </p:sp>
      <p:sp>
        <p:nvSpPr>
          <p:cNvPr id="6" name="Shape 3"/>
          <p:cNvSpPr/>
          <p:nvPr/>
        </p:nvSpPr>
        <p:spPr>
          <a:xfrm>
            <a:off x="379864" y="1132363"/>
            <a:ext cx="408103" cy="408103"/>
          </a:xfrm>
          <a:custGeom>
            <a:avLst/>
            <a:gdLst/>
            <a:ahLst/>
            <a:cxnLst/>
            <a:rect l="l" t="t" r="r" b="b"/>
            <a:pathLst>
              <a:path w="408103" h="408103">
                <a:moveTo>
                  <a:pt x="204052" y="0"/>
                </a:moveTo>
                <a:cubicBezTo>
                  <a:pt x="316671" y="0"/>
                  <a:pt x="408103" y="91432"/>
                  <a:pt x="408103" y="204052"/>
                </a:cubicBezTo>
                <a:cubicBezTo>
                  <a:pt x="408103" y="316671"/>
                  <a:pt x="316671" y="408103"/>
                  <a:pt x="204052" y="408103"/>
                </a:cubicBezTo>
                <a:cubicBezTo>
                  <a:pt x="91432" y="408103"/>
                  <a:pt x="0" y="316671"/>
                  <a:pt x="0" y="204052"/>
                </a:cubicBezTo>
                <a:cubicBezTo>
                  <a:pt x="0" y="91432"/>
                  <a:pt x="91432" y="0"/>
                  <a:pt x="204052" y="0"/>
                </a:cubicBezTo>
                <a:close/>
              </a:path>
            </a:pathLst>
          </a:custGeom>
          <a:solidFill>
            <a:srgbClr val="FFEDE4"/>
          </a:solidFill>
        </p:spPr>
      </p:sp>
      <p:sp>
        <p:nvSpPr>
          <p:cNvPr id="7" name="Shape 4"/>
          <p:cNvSpPr/>
          <p:nvPr/>
        </p:nvSpPr>
        <p:spPr>
          <a:xfrm>
            <a:off x="379864" y="2488932"/>
            <a:ext cx="408103" cy="408103"/>
          </a:xfrm>
          <a:custGeom>
            <a:avLst/>
            <a:gdLst/>
            <a:ahLst/>
            <a:cxnLst/>
            <a:rect l="l" t="t" r="r" b="b"/>
            <a:pathLst>
              <a:path w="408103" h="408103">
                <a:moveTo>
                  <a:pt x="204052" y="0"/>
                </a:moveTo>
                <a:cubicBezTo>
                  <a:pt x="316671" y="0"/>
                  <a:pt x="408103" y="91432"/>
                  <a:pt x="408103" y="204052"/>
                </a:cubicBezTo>
                <a:cubicBezTo>
                  <a:pt x="408103" y="316671"/>
                  <a:pt x="316671" y="408103"/>
                  <a:pt x="204052" y="408103"/>
                </a:cubicBezTo>
                <a:cubicBezTo>
                  <a:pt x="91432" y="408103"/>
                  <a:pt x="0" y="316671"/>
                  <a:pt x="0" y="204052"/>
                </a:cubicBezTo>
                <a:cubicBezTo>
                  <a:pt x="0" y="91432"/>
                  <a:pt x="91432" y="0"/>
                  <a:pt x="204052" y="0"/>
                </a:cubicBezTo>
                <a:close/>
              </a:path>
            </a:pathLst>
          </a:custGeom>
          <a:solidFill>
            <a:srgbClr val="FFEDE4"/>
          </a:solidFill>
        </p:spPr>
      </p:sp>
      <p:sp>
        <p:nvSpPr>
          <p:cNvPr id="8" name="Shape 5"/>
          <p:cNvSpPr/>
          <p:nvPr/>
        </p:nvSpPr>
        <p:spPr>
          <a:xfrm>
            <a:off x="379864" y="3845502"/>
            <a:ext cx="408103" cy="408103"/>
          </a:xfrm>
          <a:custGeom>
            <a:avLst/>
            <a:gdLst/>
            <a:ahLst/>
            <a:cxnLst/>
            <a:rect l="l" t="t" r="r" b="b"/>
            <a:pathLst>
              <a:path w="408103" h="408103">
                <a:moveTo>
                  <a:pt x="204052" y="0"/>
                </a:moveTo>
                <a:cubicBezTo>
                  <a:pt x="316671" y="0"/>
                  <a:pt x="408103" y="91432"/>
                  <a:pt x="408103" y="204052"/>
                </a:cubicBezTo>
                <a:cubicBezTo>
                  <a:pt x="408103" y="316671"/>
                  <a:pt x="316671" y="408103"/>
                  <a:pt x="204052" y="408103"/>
                </a:cubicBezTo>
                <a:cubicBezTo>
                  <a:pt x="91432" y="408103"/>
                  <a:pt x="0" y="316671"/>
                  <a:pt x="0" y="204052"/>
                </a:cubicBezTo>
                <a:cubicBezTo>
                  <a:pt x="0" y="91432"/>
                  <a:pt x="91432" y="0"/>
                  <a:pt x="204052" y="0"/>
                </a:cubicBezTo>
                <a:close/>
              </a:path>
            </a:pathLst>
          </a:custGeom>
          <a:solidFill>
            <a:srgbClr val="FFEDE4"/>
          </a:solidFill>
        </p:spPr>
      </p:sp>
      <p:sp>
        <p:nvSpPr>
          <p:cNvPr id="9" name="Text 6"/>
          <p:cNvSpPr/>
          <p:nvPr>
            <p:custDataLst>
              <p:tags r:id="rId2"/>
            </p:custDataLst>
          </p:nvPr>
        </p:nvSpPr>
        <p:spPr>
          <a:xfrm>
            <a:off x="987701" y="1455286"/>
            <a:ext cx="4063948" cy="731520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000" dirty="0">
                <a:solidFill>
                  <a:srgbClr val="FFFFFF"/>
                </a:solidFill>
                <a:latin typeface="阿里巴巴普惠体 Light" pitchFamily="34" charset="0"/>
                <a:ea typeface="阿里巴巴普惠体 Light" pitchFamily="34" charset="-122"/>
                <a:cs typeface="阿里巴巴普惠体 Light" pitchFamily="34" charset="-120"/>
              </a:rPr>
              <a:t>根据《政府信息公开信息处理费管理办法》，</a:t>
            </a:r>
            <a:r>
              <a:rPr lang="en-US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itchFamily="34" charset="-120"/>
              </a:rPr>
              <a:t>2025</a:t>
            </a:r>
            <a:r>
              <a:rPr lang="en-US" sz="1000" dirty="0">
                <a:solidFill>
                  <a:srgbClr val="FFFFFF"/>
                </a:solidFill>
                <a:latin typeface="阿里巴巴普惠体 Light" pitchFamily="34" charset="0"/>
                <a:ea typeface="阿里巴巴普惠体 Light" pitchFamily="34" charset="-122"/>
                <a:cs typeface="阿里巴巴普惠体 Light" pitchFamily="34" charset="-120"/>
              </a:rPr>
              <a:t>年度石桥镇人民政府未向申请人收取任何信息处理费用，全面落实免费公开政策。</a:t>
            </a:r>
            <a:endParaRPr lang="en-US" sz="1500" dirty="0"/>
          </a:p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10" name="Text 7"/>
          <p:cNvSpPr/>
          <p:nvPr>
            <p:custDataLst>
              <p:tags r:id="rId3"/>
            </p:custDataLst>
          </p:nvPr>
        </p:nvSpPr>
        <p:spPr>
          <a:xfrm>
            <a:off x="987701" y="1098670"/>
            <a:ext cx="4063948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1400" b="1" dirty="0">
                <a:solidFill>
                  <a:srgbClr val="FFFFFF"/>
                </a:solidFill>
                <a:latin typeface="阿里巴巴普惠体" pitchFamily="34" charset="0"/>
                <a:ea typeface="阿里巴巴普惠体" pitchFamily="34" charset="-122"/>
                <a:cs typeface="阿里巴巴普惠体" pitchFamily="34" charset="-120"/>
              </a:rPr>
              <a:t>本年度未收取任何信息处理费用</a:t>
            </a:r>
            <a:endParaRPr lang="en-US" sz="1500" dirty="0"/>
          </a:p>
        </p:txBody>
      </p:sp>
      <p:sp>
        <p:nvSpPr>
          <p:cNvPr id="11" name="Text 8"/>
          <p:cNvSpPr/>
          <p:nvPr>
            <p:custDataLst>
              <p:tags r:id="rId4"/>
            </p:custDataLst>
          </p:nvPr>
        </p:nvSpPr>
        <p:spPr>
          <a:xfrm>
            <a:off x="987701" y="2814314"/>
            <a:ext cx="4063594" cy="731520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000" dirty="0">
                <a:solidFill>
                  <a:srgbClr val="FFFFFF"/>
                </a:solidFill>
                <a:latin typeface="阿里巴巴普惠体 Light" pitchFamily="34" charset="0"/>
                <a:ea typeface="阿里巴巴普惠体 Light" pitchFamily="34" charset="-122"/>
                <a:cs typeface="阿里巴巴普惠体 Light" pitchFamily="34" charset="-120"/>
              </a:rPr>
              <a:t>严格执行上级政务公开年度要点，推进政策解读、重点领域信息公开、公众参与和政务服务优化，确保各项任务落地见效。</a:t>
            </a:r>
            <a:endParaRPr lang="en-US" sz="1500" dirty="0"/>
          </a:p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12" name="Text 9"/>
          <p:cNvSpPr/>
          <p:nvPr>
            <p:custDataLst>
              <p:tags r:id="rId5"/>
            </p:custDataLst>
          </p:nvPr>
        </p:nvSpPr>
        <p:spPr>
          <a:xfrm>
            <a:off x="987701" y="2457698"/>
            <a:ext cx="4063594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1400" b="1" dirty="0">
                <a:solidFill>
                  <a:srgbClr val="FFFFFF"/>
                </a:solidFill>
                <a:latin typeface="阿里巴巴普惠体" pitchFamily="34" charset="0"/>
                <a:ea typeface="阿里巴巴普惠体" pitchFamily="34" charset="-122"/>
                <a:cs typeface="阿里巴巴普惠体" pitchFamily="34" charset="-120"/>
              </a:rPr>
              <a:t>全面落实上级政务公开要点任务</a:t>
            </a:r>
            <a:endParaRPr lang="en-US" sz="1500" dirty="0"/>
          </a:p>
        </p:txBody>
      </p:sp>
      <p:sp>
        <p:nvSpPr>
          <p:cNvPr id="13" name="Text 10"/>
          <p:cNvSpPr/>
          <p:nvPr>
            <p:custDataLst>
              <p:tags r:id="rId6"/>
            </p:custDataLst>
          </p:nvPr>
        </p:nvSpPr>
        <p:spPr>
          <a:xfrm>
            <a:off x="987701" y="4193286"/>
            <a:ext cx="4063594" cy="731520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000" dirty="0">
                <a:solidFill>
                  <a:srgbClr val="FFFFFF"/>
                </a:solidFill>
                <a:latin typeface="阿里巴巴普惠体 Light" pitchFamily="34" charset="0"/>
                <a:ea typeface="阿里巴巴普惠体 Light" pitchFamily="34" charset="-122"/>
                <a:cs typeface="阿里巴巴普惠体 Light" pitchFamily="34" charset="-120"/>
              </a:rPr>
              <a:t>本年度未收到人大代表建议或政协提案，或因涉及保密、隐私等原因不宜公开，故无相关办理结果需对外公布。</a:t>
            </a:r>
            <a:endParaRPr lang="en-US" sz="1500" dirty="0"/>
          </a:p>
        </p:txBody>
      </p:sp>
      <p:sp>
        <p:nvSpPr>
          <p:cNvPr id="14" name="Text 11"/>
          <p:cNvSpPr/>
          <p:nvPr>
            <p:custDataLst>
              <p:tags r:id="rId7"/>
            </p:custDataLst>
          </p:nvPr>
        </p:nvSpPr>
        <p:spPr>
          <a:xfrm>
            <a:off x="987701" y="3836670"/>
            <a:ext cx="4063594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1400" b="1" dirty="0">
                <a:solidFill>
                  <a:srgbClr val="FFFFFF"/>
                </a:solidFill>
                <a:latin typeface="阿里巴巴普惠体" pitchFamily="34" charset="0"/>
                <a:ea typeface="阿里巴巴普惠体" pitchFamily="34" charset="-122"/>
                <a:cs typeface="阿里巴巴普惠体" pitchFamily="34" charset="-120"/>
              </a:rPr>
              <a:t>人大代表建议与政协提案无办理结果公开</a:t>
            </a:r>
            <a:endParaRPr lang="en-US" sz="1500" dirty="0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6674" y="1259173"/>
            <a:ext cx="154484" cy="154484"/>
          </a:xfrm>
          <a:prstGeom prst="rect">
            <a:avLst/>
          </a:prstGeom>
        </p:spPr>
      </p:pic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6674" y="2615742"/>
            <a:ext cx="154484" cy="154484"/>
          </a:xfrm>
          <a:prstGeom prst="rect">
            <a:avLst/>
          </a:prstGeom>
        </p:spPr>
      </p:pic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6674" y="3972311"/>
            <a:ext cx="154484" cy="154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99865" y="1316282"/>
            <a:ext cx="2779023" cy="512064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700" dirty="0">
                <a:solidFill>
                  <a:srgbClr val="D839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总体工作概况</a:t>
            </a:r>
            <a:endParaRPr lang="en-US" sz="1500" dirty="0"/>
          </a:p>
        </p:txBody>
      </p:sp>
      <p:sp>
        <p:nvSpPr>
          <p:cNvPr id="3" name="Shape 1"/>
          <p:cNvSpPr/>
          <p:nvPr/>
        </p:nvSpPr>
        <p:spPr>
          <a:xfrm>
            <a:off x="407842" y="1231420"/>
            <a:ext cx="596698" cy="596698"/>
          </a:xfrm>
          <a:custGeom>
            <a:avLst/>
            <a:gdLst/>
            <a:ahLst/>
            <a:cxnLst/>
            <a:rect l="l" t="t" r="r" b="b"/>
            <a:pathLst>
              <a:path w="596698" h="596698">
                <a:moveTo>
                  <a:pt x="74587" y="0"/>
                </a:moveTo>
                <a:lnTo>
                  <a:pt x="522111" y="0"/>
                </a:lnTo>
                <a:cubicBezTo>
                  <a:pt x="563305" y="0"/>
                  <a:pt x="596698" y="33394"/>
                  <a:pt x="596698" y="74587"/>
                </a:cubicBezTo>
                <a:lnTo>
                  <a:pt x="596698" y="522111"/>
                </a:lnTo>
                <a:cubicBezTo>
                  <a:pt x="596698" y="563305"/>
                  <a:pt x="563305" y="596698"/>
                  <a:pt x="522111" y="596698"/>
                </a:cubicBezTo>
                <a:lnTo>
                  <a:pt x="74587" y="596698"/>
                </a:lnTo>
                <a:cubicBezTo>
                  <a:pt x="33394" y="596698"/>
                  <a:pt x="0" y="563305"/>
                  <a:pt x="0" y="522111"/>
                </a:cubicBezTo>
                <a:lnTo>
                  <a:pt x="0" y="74587"/>
                </a:lnTo>
                <a:cubicBezTo>
                  <a:pt x="0" y="33421"/>
                  <a:pt x="33421" y="0"/>
                  <a:pt x="74587" y="0"/>
                </a:cubicBezTo>
                <a:close/>
              </a:path>
            </a:pathLst>
          </a:custGeom>
          <a:solidFill>
            <a:srgbClr val="94070F"/>
          </a:solidFill>
        </p:spPr>
        <p:txBody>
          <a:bodyPr/>
          <a:p>
            <a:pPr algn="ctr"/>
            <a:endParaRPr 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Light" pitchFamily="34" charset="-120"/>
              <a:sym typeface="+mn-ea"/>
            </a:endParaRP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itchFamily="34" charset="-120"/>
                <a:sym typeface="+mn-ea"/>
              </a:rPr>
              <a:t>01</a:t>
            </a: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2"/>
          <p:cNvSpPr/>
          <p:nvPr/>
        </p:nvSpPr>
        <p:spPr>
          <a:xfrm>
            <a:off x="407842" y="1228245"/>
            <a:ext cx="596698" cy="59669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spcBef>
                <a:spcPts val="375"/>
              </a:spcBef>
              <a:buNone/>
            </a:pPr>
            <a:endParaRPr lang="en-US" sz="1500" dirty="0">
              <a:highlight>
                <a:srgbClr val="C0C0C0"/>
              </a:highlight>
            </a:endParaRPr>
          </a:p>
        </p:txBody>
      </p:sp>
      <p:sp>
        <p:nvSpPr>
          <p:cNvPr id="5" name="Text 3"/>
          <p:cNvSpPr/>
          <p:nvPr/>
        </p:nvSpPr>
        <p:spPr>
          <a:xfrm>
            <a:off x="4608975" y="1316282"/>
            <a:ext cx="3286877" cy="512064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700" dirty="0">
                <a:solidFill>
                  <a:srgbClr val="D839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数据公开与处理情况</a:t>
            </a:r>
            <a:endParaRPr lang="en-US" sz="1500" dirty="0"/>
          </a:p>
        </p:txBody>
      </p:sp>
      <p:sp>
        <p:nvSpPr>
          <p:cNvPr id="6" name="Shape 4"/>
          <p:cNvSpPr/>
          <p:nvPr/>
        </p:nvSpPr>
        <p:spPr>
          <a:xfrm>
            <a:off x="3916952" y="1228245"/>
            <a:ext cx="596698" cy="596698"/>
          </a:xfrm>
          <a:custGeom>
            <a:avLst/>
            <a:gdLst/>
            <a:ahLst/>
            <a:cxnLst/>
            <a:rect l="l" t="t" r="r" b="b"/>
            <a:pathLst>
              <a:path w="596698" h="596698">
                <a:moveTo>
                  <a:pt x="74587" y="0"/>
                </a:moveTo>
                <a:lnTo>
                  <a:pt x="522111" y="0"/>
                </a:lnTo>
                <a:cubicBezTo>
                  <a:pt x="563305" y="0"/>
                  <a:pt x="596698" y="33394"/>
                  <a:pt x="596698" y="74587"/>
                </a:cubicBezTo>
                <a:lnTo>
                  <a:pt x="596698" y="522111"/>
                </a:lnTo>
                <a:cubicBezTo>
                  <a:pt x="596698" y="563305"/>
                  <a:pt x="563305" y="596698"/>
                  <a:pt x="522111" y="596698"/>
                </a:cubicBezTo>
                <a:lnTo>
                  <a:pt x="74587" y="596698"/>
                </a:lnTo>
                <a:cubicBezTo>
                  <a:pt x="33394" y="596698"/>
                  <a:pt x="0" y="563305"/>
                  <a:pt x="0" y="522111"/>
                </a:cubicBezTo>
                <a:lnTo>
                  <a:pt x="0" y="74587"/>
                </a:lnTo>
                <a:cubicBezTo>
                  <a:pt x="0" y="33421"/>
                  <a:pt x="33421" y="0"/>
                  <a:pt x="74587" y="0"/>
                </a:cubicBezTo>
                <a:close/>
              </a:path>
            </a:pathLst>
          </a:custGeom>
          <a:solidFill>
            <a:srgbClr val="94070F"/>
          </a:solidFill>
        </p:spPr>
        <p:txBody>
          <a:bodyPr/>
          <a:p>
            <a:endParaRPr lang="zh-CN" altLang="en-US"/>
          </a:p>
        </p:txBody>
      </p:sp>
      <p:sp>
        <p:nvSpPr>
          <p:cNvPr id="7" name="Text 5"/>
          <p:cNvSpPr/>
          <p:nvPr/>
        </p:nvSpPr>
        <p:spPr>
          <a:xfrm>
            <a:off x="3916952" y="1228245"/>
            <a:ext cx="596698" cy="59669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spcBef>
                <a:spcPts val="375"/>
              </a:spcBef>
              <a:buNone/>
            </a:pPr>
            <a:endParaRPr lang="en-US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Light" pitchFamily="34" charset="-120"/>
              <a:sym typeface="+mn-ea"/>
            </a:endParaRPr>
          </a:p>
          <a:p>
            <a:pPr marL="0" indent="0" algn="ctr">
              <a:spcBef>
                <a:spcPts val="375"/>
              </a:spcBef>
              <a:buNone/>
            </a:pPr>
            <a:r>
              <a:rPr 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itchFamily="34" charset="-120"/>
                <a:sym typeface="+mn-ea"/>
              </a:rPr>
              <a:t>02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spcBef>
                <a:spcPts val="375"/>
              </a:spcBef>
              <a:buNone/>
            </a:pP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6"/>
          <p:cNvSpPr/>
          <p:nvPr/>
        </p:nvSpPr>
        <p:spPr>
          <a:xfrm>
            <a:off x="1099865" y="2442864"/>
            <a:ext cx="2779023" cy="512064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700" dirty="0">
                <a:solidFill>
                  <a:srgbClr val="D839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问题分析与改进方向</a:t>
            </a:r>
            <a:endParaRPr lang="en-US" sz="1500" dirty="0"/>
          </a:p>
        </p:txBody>
      </p:sp>
      <p:sp>
        <p:nvSpPr>
          <p:cNvPr id="9" name="Shape 7"/>
          <p:cNvSpPr/>
          <p:nvPr/>
        </p:nvSpPr>
        <p:spPr>
          <a:xfrm>
            <a:off x="407842" y="2354827"/>
            <a:ext cx="596698" cy="596698"/>
          </a:xfrm>
          <a:custGeom>
            <a:avLst/>
            <a:gdLst/>
            <a:ahLst/>
            <a:cxnLst/>
            <a:rect l="l" t="t" r="r" b="b"/>
            <a:pathLst>
              <a:path w="596698" h="596698">
                <a:moveTo>
                  <a:pt x="74587" y="0"/>
                </a:moveTo>
                <a:lnTo>
                  <a:pt x="522111" y="0"/>
                </a:lnTo>
                <a:cubicBezTo>
                  <a:pt x="563305" y="0"/>
                  <a:pt x="596698" y="33394"/>
                  <a:pt x="596698" y="74587"/>
                </a:cubicBezTo>
                <a:lnTo>
                  <a:pt x="596698" y="522111"/>
                </a:lnTo>
                <a:cubicBezTo>
                  <a:pt x="596698" y="563305"/>
                  <a:pt x="563305" y="596698"/>
                  <a:pt x="522111" y="596698"/>
                </a:cubicBezTo>
                <a:lnTo>
                  <a:pt x="74587" y="596698"/>
                </a:lnTo>
                <a:cubicBezTo>
                  <a:pt x="33394" y="596698"/>
                  <a:pt x="0" y="563305"/>
                  <a:pt x="0" y="522111"/>
                </a:cubicBezTo>
                <a:lnTo>
                  <a:pt x="0" y="74587"/>
                </a:lnTo>
                <a:cubicBezTo>
                  <a:pt x="0" y="33421"/>
                  <a:pt x="33421" y="0"/>
                  <a:pt x="74587" y="0"/>
                </a:cubicBezTo>
                <a:close/>
              </a:path>
            </a:pathLst>
          </a:custGeom>
          <a:solidFill>
            <a:srgbClr val="94070F"/>
          </a:solidFill>
        </p:spPr>
      </p:sp>
      <p:sp>
        <p:nvSpPr>
          <p:cNvPr id="10" name="Text 8"/>
          <p:cNvSpPr/>
          <p:nvPr/>
        </p:nvSpPr>
        <p:spPr>
          <a:xfrm>
            <a:off x="407842" y="2354827"/>
            <a:ext cx="596698" cy="59669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spcBef>
                <a:spcPts val="375"/>
              </a:spcBef>
              <a:buNone/>
            </a:pPr>
            <a:endParaRPr lang="en-US" sz="1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Light" pitchFamily="34" charset="-120"/>
              <a:sym typeface="+mn-ea"/>
            </a:endParaRPr>
          </a:p>
          <a:p>
            <a:pPr marL="0" indent="0" algn="ctr">
              <a:spcBef>
                <a:spcPts val="375"/>
              </a:spcBef>
              <a:buNone/>
            </a:pPr>
            <a:r>
              <a:rPr lang="en-US" sz="15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itchFamily="34" charset="-120"/>
                <a:sym typeface="+mn-ea"/>
              </a:rPr>
              <a:t>03</a:t>
            </a:r>
            <a:endParaRPr 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3184985" y="499173"/>
            <a:ext cx="1296365" cy="457200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 algn="ctr">
              <a:lnSpc>
                <a:spcPct val="120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3184985" y="203561"/>
            <a:ext cx="1296365" cy="594360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 algn="ctr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2100" dirty="0">
                <a:solidFill>
                  <a:srgbClr val="000000"/>
                </a:solidFill>
                <a:latin typeface="阿里巴巴普惠体 Medium" pitchFamily="34" charset="0"/>
                <a:ea typeface="阿里巴巴普惠体 Medium" pitchFamily="34" charset="-122"/>
                <a:cs typeface="阿里巴巴普惠体 Medium" pitchFamily="34" charset="-120"/>
              </a:rPr>
              <a:t>目录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542026" y="0"/>
            <a:ext cx="1136952" cy="1620762"/>
          </a:xfrm>
          <a:custGeom>
            <a:avLst/>
            <a:gdLst/>
            <a:ahLst/>
            <a:cxnLst/>
            <a:rect l="l" t="t" r="r" b="b"/>
            <a:pathLst>
              <a:path w="1136952" h="1620762">
                <a:moveTo>
                  <a:pt x="0" y="0"/>
                </a:moveTo>
                <a:lnTo>
                  <a:pt x="1136952" y="0"/>
                </a:lnTo>
                <a:lnTo>
                  <a:pt x="1136952" y="1620762"/>
                </a:lnTo>
                <a:lnTo>
                  <a:pt x="0" y="1620762"/>
                </a:lnTo>
                <a:close/>
              </a:path>
            </a:pathLst>
          </a:custGeom>
          <a:solidFill>
            <a:srgbClr val="94070F"/>
          </a:solidFill>
        </p:spPr>
      </p:sp>
      <p:sp>
        <p:nvSpPr>
          <p:cNvPr id="3" name="Text 1"/>
          <p:cNvSpPr/>
          <p:nvPr>
            <p:ph type="title" idx="100" hasCustomPrompt="1"/>
          </p:nvPr>
        </p:nvSpPr>
        <p:spPr>
          <a:xfrm>
            <a:off x="7304153" y="384524"/>
            <a:ext cx="1704138" cy="1170432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 algn="ctr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Shape 2"/>
          <p:cNvSpPr/>
          <p:nvPr/>
        </p:nvSpPr>
        <p:spPr>
          <a:xfrm>
            <a:off x="2933917" y="1451005"/>
            <a:ext cx="4526168" cy="32254"/>
          </a:xfrm>
          <a:custGeom>
            <a:avLst/>
            <a:gdLst/>
            <a:ahLst/>
            <a:cxnLst/>
            <a:rect l="l" t="t" r="r" b="b"/>
            <a:pathLst>
              <a:path w="4526168" h="32254">
                <a:moveTo>
                  <a:pt x="0" y="0"/>
                </a:moveTo>
                <a:lnTo>
                  <a:pt x="4526168" y="0"/>
                </a:lnTo>
                <a:lnTo>
                  <a:pt x="4526168" y="32254"/>
                </a:lnTo>
                <a:lnTo>
                  <a:pt x="0" y="32254"/>
                </a:lnTo>
                <a:close/>
              </a:path>
            </a:pathLst>
          </a:custGeom>
          <a:solidFill>
            <a:srgbClr val="FFEDE4"/>
          </a:solidFill>
        </p:spPr>
      </p:sp>
      <p:sp>
        <p:nvSpPr>
          <p:cNvPr id="5" name="Shape 3"/>
          <p:cNvSpPr/>
          <p:nvPr/>
        </p:nvSpPr>
        <p:spPr>
          <a:xfrm>
            <a:off x="2403640" y="1451005"/>
            <a:ext cx="1060553" cy="32254"/>
          </a:xfrm>
          <a:custGeom>
            <a:avLst/>
            <a:gdLst/>
            <a:ahLst/>
            <a:cxnLst/>
            <a:rect l="l" t="t" r="r" b="b"/>
            <a:pathLst>
              <a:path w="1060553" h="32254">
                <a:moveTo>
                  <a:pt x="0" y="0"/>
                </a:moveTo>
                <a:lnTo>
                  <a:pt x="1060553" y="0"/>
                </a:lnTo>
                <a:lnTo>
                  <a:pt x="1060553" y="32254"/>
                </a:lnTo>
                <a:lnTo>
                  <a:pt x="0" y="32254"/>
                </a:lnTo>
                <a:close/>
              </a:path>
            </a:pathLst>
          </a:custGeom>
          <a:solidFill>
            <a:srgbClr val="94070F"/>
          </a:solidFill>
        </p:spPr>
      </p:sp>
      <p:sp>
        <p:nvSpPr>
          <p:cNvPr id="6" name="Text 4"/>
          <p:cNvSpPr/>
          <p:nvPr>
            <p:ph idx="101" hasCustomPrompt="1"/>
          </p:nvPr>
        </p:nvSpPr>
        <p:spPr>
          <a:xfrm>
            <a:off x="2169180" y="642354"/>
            <a:ext cx="5382345" cy="978408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 algn="r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4100" b="1" dirty="0">
                <a:solidFill>
                  <a:srgbClr val="D8393E"/>
                </a:solidFill>
                <a:latin typeface="阿里巴巴普惠体 Light" pitchFamily="34" charset="0"/>
                <a:ea typeface="阿里巴巴普惠体 Light" pitchFamily="34" charset="-122"/>
                <a:cs typeface="阿里巴巴普惠体 Light" pitchFamily="34" charset="-120"/>
              </a:rPr>
              <a:t>总体工作概况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0" y="-504"/>
            <a:ext cx="0" cy="5144508"/>
          </a:xfrm>
          <a:custGeom>
            <a:avLst/>
            <a:gdLst/>
            <a:ahLst/>
            <a:cxnLst/>
            <a:rect l="l" t="t" r="r" b="b"/>
            <a:pathLst>
              <a:path h="5144508">
                <a:moveTo>
                  <a:pt x="0" y="0"/>
                </a:moveTo>
                <a:lnTo>
                  <a:pt x="0" y="5144508"/>
                </a:lnTo>
              </a:path>
            </a:pathLst>
          </a:custGeom>
          <a:noFill/>
          <a:ln w="19050">
            <a:solidFill>
              <a:srgbClr val="94070F"/>
            </a:solidFill>
            <a:prstDash val="solid"/>
            <a:headEnd type="none"/>
            <a:tailEnd type="none"/>
          </a:ln>
        </p:spPr>
      </p:sp>
      <p:sp>
        <p:nvSpPr>
          <p:cNvPr id="3" name="Text 1"/>
          <p:cNvSpPr/>
          <p:nvPr>
            <p:ph type="title" idx="100" hasCustomPrompt="1"/>
          </p:nvPr>
        </p:nvSpPr>
        <p:spPr>
          <a:xfrm>
            <a:off x="249464" y="121049"/>
            <a:ext cx="8736511" cy="566928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900" b="1" dirty="0">
                <a:solidFill>
                  <a:srgbClr val="D8393E"/>
                </a:solidFill>
                <a:latin typeface="阿里巴巴普惠体" pitchFamily="34" charset="0"/>
                <a:ea typeface="阿里巴巴普惠体" pitchFamily="34" charset="-122"/>
                <a:cs typeface="阿里巴巴普惠体" pitchFamily="34" charset="-120"/>
              </a:rPr>
              <a:t>主动公开全面推进</a:t>
            </a:r>
            <a:endParaRPr lang="en-US" sz="1500" dirty="0"/>
          </a:p>
        </p:txBody>
      </p:sp>
      <p:sp>
        <p:nvSpPr>
          <p:cNvPr id="4" name="Shape 2"/>
          <p:cNvSpPr/>
          <p:nvPr/>
        </p:nvSpPr>
        <p:spPr>
          <a:xfrm>
            <a:off x="4273651" y="1055586"/>
            <a:ext cx="596698" cy="596698"/>
          </a:xfrm>
          <a:custGeom>
            <a:avLst/>
            <a:gdLst/>
            <a:ahLst/>
            <a:cxnLst/>
            <a:rect l="l" t="t" r="r" b="b"/>
            <a:pathLst>
              <a:path w="596698" h="596698">
                <a:moveTo>
                  <a:pt x="298349" y="0"/>
                </a:moveTo>
                <a:cubicBezTo>
                  <a:pt x="463013" y="0"/>
                  <a:pt x="596698" y="133686"/>
                  <a:pt x="596698" y="298349"/>
                </a:cubicBezTo>
                <a:cubicBezTo>
                  <a:pt x="596698" y="463013"/>
                  <a:pt x="463013" y="596698"/>
                  <a:pt x="298349" y="596698"/>
                </a:cubicBezTo>
                <a:cubicBezTo>
                  <a:pt x="133686" y="596698"/>
                  <a:pt x="0" y="463013"/>
                  <a:pt x="0" y="298349"/>
                </a:cubicBezTo>
                <a:cubicBezTo>
                  <a:pt x="0" y="133686"/>
                  <a:pt x="133686" y="0"/>
                  <a:pt x="298349" y="0"/>
                </a:cubicBezTo>
                <a:close/>
              </a:path>
            </a:pathLst>
          </a:custGeom>
          <a:solidFill>
            <a:srgbClr val="94070F"/>
          </a:solidFill>
        </p:spPr>
      </p:sp>
      <p:sp>
        <p:nvSpPr>
          <p:cNvPr id="5" name="Text 3"/>
          <p:cNvSpPr/>
          <p:nvPr/>
        </p:nvSpPr>
        <p:spPr>
          <a:xfrm>
            <a:off x="4273651" y="1055586"/>
            <a:ext cx="596698" cy="59669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spcBef>
                <a:spcPts val="375"/>
              </a:spcBef>
              <a:buNone/>
            </a:pPr>
            <a:r>
              <a:rPr lang="en-US" sz="19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itchFamily="34" charset="-120"/>
              </a:rPr>
              <a:t>1</a:t>
            </a:r>
            <a:endParaRPr 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Shape 4"/>
          <p:cNvSpPr/>
          <p:nvPr/>
        </p:nvSpPr>
        <p:spPr>
          <a:xfrm>
            <a:off x="4273651" y="2269682"/>
            <a:ext cx="596698" cy="596698"/>
          </a:xfrm>
          <a:custGeom>
            <a:avLst/>
            <a:gdLst/>
            <a:ahLst/>
            <a:cxnLst/>
            <a:rect l="l" t="t" r="r" b="b"/>
            <a:pathLst>
              <a:path w="596698" h="596698">
                <a:moveTo>
                  <a:pt x="298349" y="0"/>
                </a:moveTo>
                <a:cubicBezTo>
                  <a:pt x="463013" y="0"/>
                  <a:pt x="596698" y="133686"/>
                  <a:pt x="596698" y="298349"/>
                </a:cubicBezTo>
                <a:cubicBezTo>
                  <a:pt x="596698" y="463013"/>
                  <a:pt x="463013" y="596698"/>
                  <a:pt x="298349" y="596698"/>
                </a:cubicBezTo>
                <a:cubicBezTo>
                  <a:pt x="133686" y="596698"/>
                  <a:pt x="0" y="463013"/>
                  <a:pt x="0" y="298349"/>
                </a:cubicBezTo>
                <a:cubicBezTo>
                  <a:pt x="0" y="133686"/>
                  <a:pt x="133686" y="0"/>
                  <a:pt x="298349" y="0"/>
                </a:cubicBezTo>
                <a:close/>
              </a:path>
            </a:pathLst>
          </a:custGeom>
          <a:solidFill>
            <a:srgbClr val="94070F"/>
          </a:solidFill>
        </p:spPr>
      </p:sp>
      <p:sp>
        <p:nvSpPr>
          <p:cNvPr id="7" name="Text 5"/>
          <p:cNvSpPr/>
          <p:nvPr/>
        </p:nvSpPr>
        <p:spPr>
          <a:xfrm>
            <a:off x="4273651" y="2269682"/>
            <a:ext cx="596698" cy="59669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spcBef>
                <a:spcPts val="375"/>
              </a:spcBef>
              <a:buNone/>
            </a:pPr>
            <a:r>
              <a:rPr lang="en-US" sz="19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itchFamily="34" charset="-120"/>
              </a:rPr>
              <a:t>2</a:t>
            </a:r>
            <a:endParaRPr 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Shape 6"/>
          <p:cNvSpPr/>
          <p:nvPr/>
        </p:nvSpPr>
        <p:spPr>
          <a:xfrm>
            <a:off x="4273651" y="3483777"/>
            <a:ext cx="596698" cy="596698"/>
          </a:xfrm>
          <a:custGeom>
            <a:avLst/>
            <a:gdLst/>
            <a:ahLst/>
            <a:cxnLst/>
            <a:rect l="l" t="t" r="r" b="b"/>
            <a:pathLst>
              <a:path w="596698" h="596698">
                <a:moveTo>
                  <a:pt x="298349" y="0"/>
                </a:moveTo>
                <a:cubicBezTo>
                  <a:pt x="463013" y="0"/>
                  <a:pt x="596698" y="133686"/>
                  <a:pt x="596698" y="298349"/>
                </a:cubicBezTo>
                <a:cubicBezTo>
                  <a:pt x="596698" y="463013"/>
                  <a:pt x="463013" y="596698"/>
                  <a:pt x="298349" y="596698"/>
                </a:cubicBezTo>
                <a:cubicBezTo>
                  <a:pt x="133686" y="596698"/>
                  <a:pt x="0" y="463013"/>
                  <a:pt x="0" y="298349"/>
                </a:cubicBezTo>
                <a:cubicBezTo>
                  <a:pt x="0" y="133686"/>
                  <a:pt x="133686" y="0"/>
                  <a:pt x="298349" y="0"/>
                </a:cubicBezTo>
                <a:close/>
              </a:path>
            </a:pathLst>
          </a:custGeom>
          <a:solidFill>
            <a:srgbClr val="94070F"/>
          </a:solidFill>
        </p:spPr>
      </p:sp>
      <p:sp>
        <p:nvSpPr>
          <p:cNvPr id="9" name="Text 7"/>
          <p:cNvSpPr/>
          <p:nvPr/>
        </p:nvSpPr>
        <p:spPr>
          <a:xfrm>
            <a:off x="4273651" y="3483777"/>
            <a:ext cx="596698" cy="59669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spcBef>
                <a:spcPts val="375"/>
              </a:spcBef>
              <a:buNone/>
            </a:pPr>
            <a:r>
              <a:rPr lang="en-US" sz="19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itchFamily="34" charset="-120"/>
              </a:rPr>
              <a:t>3</a:t>
            </a:r>
            <a:endParaRPr 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196905" y="1238466"/>
            <a:ext cx="3566160" cy="1060704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 algn="just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1000" dirty="0">
                <a:solidFill>
                  <a:srgbClr val="3B3B3B"/>
                </a:solidFill>
                <a:latin typeface="阿里巴巴普惠体 Light" pitchFamily="34" charset="0"/>
                <a:ea typeface="阿里巴巴普惠体 Light" pitchFamily="34" charset="-122"/>
                <a:cs typeface="阿里巴巴普惠体 Light" pitchFamily="34" charset="-120"/>
              </a:rPr>
              <a:t>通过太白湖新区管委会网站及镇服务大厅政务公开专区等渠道，及时发布政策文件、财政预决算、政务动态等信息，保障公众知情权，提升政府透明度。</a:t>
            </a: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5196905" y="836130"/>
            <a:ext cx="3566160" cy="457200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400" b="1" dirty="0">
                <a:solidFill>
                  <a:srgbClr val="000000"/>
                </a:solidFill>
                <a:latin typeface="阿里巴巴普惠体" pitchFamily="34" charset="0"/>
                <a:ea typeface="阿里巴巴普惠体" pitchFamily="34" charset="-122"/>
                <a:cs typeface="阿里巴巴普惠体" pitchFamily="34" charset="-120"/>
              </a:rPr>
              <a:t>通过官网和服务大厅多渠道发布信息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477681" y="2304201"/>
            <a:ext cx="3566160" cy="1060704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 algn="just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1000" dirty="0">
                <a:solidFill>
                  <a:srgbClr val="3B3B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itchFamily="34" charset="-120"/>
              </a:rPr>
              <a:t>2025</a:t>
            </a:r>
            <a:r>
              <a:rPr lang="en-US" sz="1000" dirty="0">
                <a:solidFill>
                  <a:srgbClr val="3B3B3B"/>
                </a:solidFill>
                <a:latin typeface="阿里巴巴普惠体 Light" pitchFamily="34" charset="0"/>
                <a:ea typeface="阿里巴巴普惠体 Light" pitchFamily="34" charset="-122"/>
                <a:cs typeface="阿里巴巴普惠体 Light" pitchFamily="34" charset="-120"/>
              </a:rPr>
              <a:t>年度共主动公开政府信息</a:t>
            </a:r>
            <a:r>
              <a:rPr lang="en-US" sz="1000" dirty="0">
                <a:solidFill>
                  <a:srgbClr val="3B3B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itchFamily="34" charset="-120"/>
              </a:rPr>
              <a:t>3</a:t>
            </a:r>
            <a:r>
              <a:rPr lang="en-US" sz="1000" dirty="0">
                <a:solidFill>
                  <a:srgbClr val="3B3B3B"/>
                </a:solidFill>
                <a:latin typeface="阿里巴巴普惠体 Light" pitchFamily="34" charset="0"/>
                <a:ea typeface="阿里巴巴普惠体 Light" pitchFamily="34" charset="-122"/>
                <a:cs typeface="阿里巴巴普惠体 Light" pitchFamily="34" charset="-120"/>
              </a:rPr>
              <a:t>条，涵盖政策文件、部门财政预决算、公共服务、政务动态等内容，均通过官方平台依法依规及时发布。</a:t>
            </a: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477681" y="1892721"/>
            <a:ext cx="3566160" cy="457200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 algn="r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400" b="1" dirty="0">
                <a:solidFill>
                  <a:srgbClr val="000000"/>
                </a:solidFill>
                <a:latin typeface="阿里巴巴普惠体" pitchFamily="34" charset="0"/>
                <a:ea typeface="阿里巴巴普惠体" pitchFamily="34" charset="-122"/>
                <a:cs typeface="阿里巴巴普惠体" pitchFamily="34" charset="-120"/>
              </a:rPr>
              <a:t>全年主动公开政策文件等条信息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5196905" y="3456345"/>
            <a:ext cx="3566160" cy="1060704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 algn="just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1000" dirty="0">
                <a:solidFill>
                  <a:srgbClr val="3B3B3B"/>
                </a:solidFill>
                <a:latin typeface="阿里巴巴普惠体 Light" pitchFamily="34" charset="0"/>
                <a:ea typeface="阿里巴巴普惠体 Light" pitchFamily="34" charset="-122"/>
                <a:cs typeface="阿里巴巴普惠体 Light" pitchFamily="34" charset="-120"/>
              </a:rPr>
              <a:t>公开内容包括财政预决算、部门会议、公共服务及政务动态等方面，全面回应群众关切，增强政府工作透明度和公信力。</a:t>
            </a: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5196905" y="3054009"/>
            <a:ext cx="3566160" cy="457200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400" b="1" dirty="0">
                <a:solidFill>
                  <a:srgbClr val="000000"/>
                </a:solidFill>
                <a:latin typeface="阿里巴巴普惠体" pitchFamily="34" charset="0"/>
                <a:ea typeface="阿里巴巴普惠体" pitchFamily="34" charset="-122"/>
                <a:cs typeface="阿里巴巴普惠体" pitchFamily="34" charset="-120"/>
              </a:rPr>
              <a:t>覆盖财政预决算与政务动态等内容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media-public-1373649796.cos.ap-shanghai.myqcloud.com/107/release/file/9444323a705556bde1382881619e22c5.image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50802" y="729529"/>
            <a:ext cx="2370854" cy="4214852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762200" y="1629001"/>
            <a:ext cx="3176335" cy="583202"/>
          </a:xfrm>
          <a:custGeom>
            <a:avLst/>
            <a:gdLst/>
            <a:ahLst/>
            <a:cxnLst/>
            <a:rect l="l" t="t" r="r" b="b"/>
            <a:pathLst>
              <a:path w="3176335" h="583202">
                <a:moveTo>
                  <a:pt x="0" y="0"/>
                </a:moveTo>
                <a:lnTo>
                  <a:pt x="3176335" y="0"/>
                </a:lnTo>
                <a:lnTo>
                  <a:pt x="3176335" y="583202"/>
                </a:lnTo>
                <a:lnTo>
                  <a:pt x="0" y="583202"/>
                </a:lnTo>
                <a:close/>
              </a:path>
            </a:pathLst>
          </a:custGeom>
          <a:solidFill>
            <a:srgbClr val="94070F"/>
          </a:solidFill>
        </p:spPr>
      </p:sp>
      <p:sp>
        <p:nvSpPr>
          <p:cNvPr id="4" name="Text 1"/>
          <p:cNvSpPr/>
          <p:nvPr>
            <p:ph type="title" idx="100" hasCustomPrompt="1"/>
          </p:nvPr>
        </p:nvSpPr>
        <p:spPr>
          <a:xfrm>
            <a:off x="249464" y="121049"/>
            <a:ext cx="8736511" cy="566928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900" b="1" dirty="0">
                <a:solidFill>
                  <a:srgbClr val="D8393E"/>
                </a:solidFill>
                <a:latin typeface="阿里巴巴普惠体" pitchFamily="34" charset="0"/>
                <a:ea typeface="阿里巴巴普惠体" pitchFamily="34" charset="-122"/>
                <a:cs typeface="阿里巴巴普惠体" pitchFamily="34" charset="-120"/>
              </a:rPr>
              <a:t>依申请公开规范运行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2621656" y="2285355"/>
            <a:ext cx="2477382" cy="1499616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 algn="just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1000" dirty="0">
                <a:solidFill>
                  <a:srgbClr val="3B3B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itchFamily="34" charset="-120"/>
              </a:rPr>
              <a:t>2025</a:t>
            </a:r>
            <a:r>
              <a:rPr lang="en-US" sz="1000" dirty="0">
                <a:solidFill>
                  <a:srgbClr val="3B3B3B"/>
                </a:solidFill>
                <a:latin typeface="阿里巴巴普惠体 Light" pitchFamily="34" charset="0"/>
                <a:ea typeface="阿里巴巴普惠体 Light" pitchFamily="34" charset="-122"/>
                <a:cs typeface="阿里巴巴普惠体 Light" pitchFamily="34" charset="-120"/>
              </a:rPr>
              <a:t>年度，石桥镇政府共受理政府信息依申请公开</a:t>
            </a:r>
            <a:r>
              <a:rPr lang="en-US" sz="1000" dirty="0">
                <a:solidFill>
                  <a:srgbClr val="3B3B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itchFamily="34" charset="-120"/>
              </a:rPr>
              <a:t>0</a:t>
            </a:r>
            <a:r>
              <a:rPr lang="en-US" sz="1000" dirty="0">
                <a:solidFill>
                  <a:srgbClr val="3B3B3B"/>
                </a:solidFill>
                <a:latin typeface="阿里巴巴普惠体 Light" pitchFamily="34" charset="0"/>
                <a:ea typeface="阿里巴巴普惠体 Light" pitchFamily="34" charset="-122"/>
                <a:cs typeface="阿里巴巴普惠体 Light" pitchFamily="34" charset="-120"/>
              </a:rPr>
              <a:t>件，连续多年保持申请量清零记录，反映出公众通过依申请方式获取信息的需求较低，也体现了主动公开工作覆盖面较广、透明度较高。</a:t>
            </a: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1892653" y="1746866"/>
            <a:ext cx="3137322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1400" b="1" dirty="0">
                <a:solidFill>
                  <a:srgbClr val="FFFFFF"/>
                </a:solidFill>
                <a:latin typeface="阿里巴巴普惠体" pitchFamily="34" charset="0"/>
                <a:ea typeface="阿里巴巴普惠体" pitchFamily="34" charset="-122"/>
                <a:cs typeface="阿里巴巴普惠体" pitchFamily="34" charset="-120"/>
              </a:rPr>
              <a:t>年度受理申请</a:t>
            </a:r>
            <a:r>
              <a:rPr lang="en-US" sz="1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itchFamily="34" charset="-120"/>
              </a:rPr>
              <a:t>0</a:t>
            </a:r>
            <a:r>
              <a:rPr lang="en-US" sz="1400" b="1" dirty="0">
                <a:solidFill>
                  <a:srgbClr val="FFFFFF"/>
                </a:solidFill>
                <a:latin typeface="阿里巴巴普惠体" pitchFamily="34" charset="0"/>
                <a:ea typeface="阿里巴巴普惠体" pitchFamily="34" charset="-122"/>
                <a:cs typeface="阿里巴巴普惠体" pitchFamily="34" charset="-120"/>
              </a:rPr>
              <a:t>件保持清零记录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5869245" y="3276192"/>
            <a:ext cx="3069842" cy="1280160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 algn="just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1000" dirty="0">
                <a:solidFill>
                  <a:srgbClr val="3B3B3B"/>
                </a:solidFill>
                <a:latin typeface="阿里巴巴普惠体 Light" pitchFamily="34" charset="0"/>
                <a:ea typeface="阿里巴巴普惠体 Light" pitchFamily="34" charset="-122"/>
                <a:cs typeface="阿里巴巴普惠体 Light" pitchFamily="34" charset="-120"/>
              </a:rPr>
              <a:t>尽管本年度无实际申请，石桥镇政府仍严格按照《政府信息公开条例》及相关规范要求，完善依申请公开办理流程，确保一旦收到申请可依法依规及时答复，保障程序合法合规。</a:t>
            </a: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5869245" y="2806276"/>
            <a:ext cx="3043980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1400" b="1" dirty="0">
                <a:solidFill>
                  <a:srgbClr val="000000"/>
                </a:solidFill>
                <a:latin typeface="阿里巴巴普惠体" pitchFamily="34" charset="0"/>
                <a:ea typeface="阿里巴巴普惠体" pitchFamily="34" charset="-122"/>
                <a:cs typeface="阿里巴巴普惠体" pitchFamily="34" charset="-120"/>
              </a:rPr>
              <a:t>严格依规答复确保程序合法合规</a:t>
            </a:r>
            <a:endParaRPr lang="en-US" sz="1500" dirty="0"/>
          </a:p>
        </p:txBody>
      </p:sp>
      <p:pic>
        <p:nvPicPr>
          <p:cNvPr id="9" name="Image 1" descr="https://media-public-1373649796.cos.ap-shanghai.myqcloud.com/107/release/file/70fa277b736d8bc5ee40c5b179c83f0f.imag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24109" y="928648"/>
            <a:ext cx="2921069" cy="16431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>
            <p:ph type="title" idx="100" hasCustomPrompt="1"/>
          </p:nvPr>
        </p:nvSpPr>
        <p:spPr>
          <a:xfrm>
            <a:off x="249464" y="121049"/>
            <a:ext cx="8736511" cy="566928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900" b="1" dirty="0">
                <a:solidFill>
                  <a:srgbClr val="D8393E"/>
                </a:solidFill>
                <a:latin typeface="阿里巴巴普惠体" pitchFamily="34" charset="0"/>
                <a:ea typeface="阿里巴巴普惠体" pitchFamily="34" charset="-122"/>
                <a:cs typeface="阿里巴巴普惠体" pitchFamily="34" charset="-120"/>
              </a:rPr>
              <a:t>政府信息管理优化</a:t>
            </a:r>
            <a:endParaRPr lang="en-US" sz="1500" dirty="0"/>
          </a:p>
        </p:txBody>
      </p:sp>
      <p:sp>
        <p:nvSpPr>
          <p:cNvPr id="3" name="Text 1"/>
          <p:cNvSpPr/>
          <p:nvPr/>
        </p:nvSpPr>
        <p:spPr>
          <a:xfrm>
            <a:off x="410187" y="1176196"/>
            <a:ext cx="8415066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 algn="ctr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1000" dirty="0">
                <a:solidFill>
                  <a:srgbClr val="3B3B3B"/>
                </a:solidFill>
                <a:latin typeface="阿里巴巴普惠体 Light" pitchFamily="34" charset="0"/>
                <a:ea typeface="阿里巴巴普惠体 Light" pitchFamily="34" charset="-122"/>
                <a:cs typeface="阿里巴巴普惠体 Light" pitchFamily="34" charset="-120"/>
              </a:rPr>
              <a:t>完善政府信息公开指南，规范信息管理流程，推进基层政务公开标准化建设，确保信息公开的准确性、权威性和可操作性。</a:t>
            </a: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1203301" y="783004"/>
            <a:ext cx="6731223" cy="457200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 algn="ctr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400" b="1" dirty="0">
                <a:solidFill>
                  <a:srgbClr val="000000"/>
                </a:solidFill>
                <a:latin typeface="阿里巴巴普惠体" pitchFamily="34" charset="0"/>
                <a:ea typeface="阿里巴巴普惠体" pitchFamily="34" charset="-122"/>
                <a:cs typeface="阿里巴巴普惠体" pitchFamily="34" charset="-120"/>
              </a:rPr>
              <a:t>完善信息公开指南提升标准化水平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322616" y="2213129"/>
            <a:ext cx="3119547" cy="621792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 algn="l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1000" dirty="0">
                <a:solidFill>
                  <a:srgbClr val="3B3B3B"/>
                </a:solidFill>
                <a:latin typeface="阿里巴巴普惠体 Light" pitchFamily="34" charset="0"/>
                <a:ea typeface="阿里巴巴普惠体 Light" pitchFamily="34" charset="-122"/>
                <a:cs typeface="阿里巴巴普惠体 Light" pitchFamily="34" charset="-120"/>
              </a:rPr>
              <a:t>坚持</a:t>
            </a:r>
            <a:r>
              <a:rPr lang="en-US" sz="1000" dirty="0">
                <a:solidFill>
                  <a:srgbClr val="3B3B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itchFamily="34" charset="-120"/>
              </a:rPr>
              <a:t>“</a:t>
            </a:r>
            <a:r>
              <a:rPr lang="en-US" sz="1000" dirty="0">
                <a:solidFill>
                  <a:srgbClr val="3B3B3B"/>
                </a:solidFill>
                <a:latin typeface="阿里巴巴普惠体 Light" pitchFamily="34" charset="0"/>
                <a:ea typeface="阿里巴巴普惠体 Light" pitchFamily="34" charset="-122"/>
                <a:cs typeface="阿里巴巴普惠体 Light" pitchFamily="34" charset="-120"/>
              </a:rPr>
              <a:t>谁公开谁审查、谁审查谁负责</a:t>
            </a:r>
            <a:r>
              <a:rPr lang="en-US" sz="1000" dirty="0">
                <a:solidFill>
                  <a:srgbClr val="3B3B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itchFamily="34" charset="-120"/>
              </a:rPr>
              <a:t>”</a:t>
            </a:r>
            <a:r>
              <a:rPr lang="en-US" sz="1000" dirty="0">
                <a:solidFill>
                  <a:srgbClr val="3B3B3B"/>
                </a:solidFill>
                <a:latin typeface="阿里巴巴普惠体 Light" pitchFamily="34" charset="0"/>
                <a:ea typeface="阿里巴巴普惠体 Light" pitchFamily="34" charset="-122"/>
                <a:cs typeface="阿里巴巴普惠体 Light" pitchFamily="34" charset="-120"/>
              </a:rPr>
              <a:t>原则，建立先审查后公开工作机制，明确责任主体，强化全过程闭环管理。</a:t>
            </a: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322616" y="1848049"/>
            <a:ext cx="3119547" cy="457200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 algn="l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400" b="1" dirty="0">
                <a:solidFill>
                  <a:srgbClr val="000000"/>
                </a:solidFill>
                <a:latin typeface="阿里巴巴普惠体" pitchFamily="34" charset="0"/>
                <a:ea typeface="阿里巴巴普惠体" pitchFamily="34" charset="-122"/>
                <a:cs typeface="阿里巴巴普惠体" pitchFamily="34" charset="-120"/>
              </a:rPr>
              <a:t>建立</a:t>
            </a:r>
            <a:r>
              <a:rPr 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itchFamily="34" charset="-120"/>
              </a:rPr>
              <a:t>“</a:t>
            </a:r>
            <a:r>
              <a:rPr lang="en-US" sz="1400" b="1" dirty="0">
                <a:solidFill>
                  <a:srgbClr val="000000"/>
                </a:solidFill>
                <a:latin typeface="阿里巴巴普惠体" pitchFamily="34" charset="0"/>
                <a:ea typeface="阿里巴巴普惠体" pitchFamily="34" charset="-122"/>
                <a:cs typeface="阿里巴巴普惠体" pitchFamily="34" charset="-120"/>
              </a:rPr>
              <a:t>先审查后公开</a:t>
            </a:r>
            <a:r>
              <a:rPr 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itchFamily="34" charset="-120"/>
              </a:rPr>
              <a:t>”</a:t>
            </a:r>
            <a:r>
              <a:rPr lang="en-US" sz="1400" b="1" dirty="0">
                <a:solidFill>
                  <a:srgbClr val="000000"/>
                </a:solidFill>
                <a:latin typeface="阿里巴巴普惠体" pitchFamily="34" charset="0"/>
                <a:ea typeface="阿里巴巴普惠体" pitchFamily="34" charset="-122"/>
                <a:cs typeface="阿里巴巴普惠体" pitchFamily="34" charset="-120"/>
              </a:rPr>
              <a:t>责任机制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322616" y="3740177"/>
            <a:ext cx="3119547" cy="621792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 algn="l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1000" dirty="0">
                <a:solidFill>
                  <a:srgbClr val="3B3B3B"/>
                </a:solidFill>
                <a:latin typeface="阿里巴巴普惠体 Light" pitchFamily="34" charset="0"/>
                <a:ea typeface="阿里巴巴普惠体 Light" pitchFamily="34" charset="-122"/>
                <a:cs typeface="阿里巴巴普惠体 Light" pitchFamily="34" charset="-120"/>
              </a:rPr>
              <a:t>严格执行信息发布审核制度，落实保密审查程序，杜绝国家秘密、商业秘密和个人隐私泄露，切实防范信息安全风险。</a:t>
            </a: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322616" y="3365273"/>
            <a:ext cx="3119547" cy="457200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 algn="l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400" b="1" dirty="0">
                <a:solidFill>
                  <a:srgbClr val="000000"/>
                </a:solidFill>
                <a:latin typeface="阿里巴巴普惠体" pitchFamily="34" charset="0"/>
                <a:ea typeface="阿里巴巴普惠体" pitchFamily="34" charset="-122"/>
                <a:cs typeface="阿里巴巴普惠体" pitchFamily="34" charset="-120"/>
              </a:rPr>
              <a:t>强化信息审核防范泄密风险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5802421" y="2213129"/>
            <a:ext cx="3119933" cy="621792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1000" dirty="0">
                <a:solidFill>
                  <a:srgbClr val="3B3B3B"/>
                </a:solidFill>
                <a:latin typeface="阿里巴巴普惠体 Light" pitchFamily="34" charset="0"/>
                <a:ea typeface="阿里巴巴普惠体 Light" pitchFamily="34" charset="-122"/>
                <a:cs typeface="阿里巴巴普惠体 Light" pitchFamily="34" charset="-120"/>
              </a:rPr>
              <a:t>深化基层政务公开标准化规范化建设，统一公开事项和标准目录，提升政务公开整体水平和服务群众能力。</a:t>
            </a: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5802421" y="1848049"/>
            <a:ext cx="3119933" cy="457200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400" b="1" dirty="0">
                <a:solidFill>
                  <a:srgbClr val="000000"/>
                </a:solidFill>
                <a:latin typeface="阿里巴巴普惠体" pitchFamily="34" charset="0"/>
                <a:ea typeface="阿里巴巴普惠体" pitchFamily="34" charset="-122"/>
                <a:cs typeface="阿里巴巴普惠体" pitchFamily="34" charset="-120"/>
              </a:rPr>
              <a:t>推进基层政务公开规范化建设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5802421" y="3740177"/>
            <a:ext cx="3119933" cy="621792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1000" dirty="0">
                <a:solidFill>
                  <a:srgbClr val="3B3B3B"/>
                </a:solidFill>
                <a:latin typeface="阿里巴巴普惠体 Light" pitchFamily="34" charset="0"/>
                <a:ea typeface="阿里巴巴普惠体 Light" pitchFamily="34" charset="-122"/>
                <a:cs typeface="阿里巴巴普惠体 Light" pitchFamily="34" charset="-120"/>
              </a:rPr>
              <a:t>压实各部门信息公开主体责任，健全责任追究机制，确保公开信息内容真实、数据准确、更新及时、渠道畅通。</a:t>
            </a: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5802421" y="3365273"/>
            <a:ext cx="3119933" cy="457200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400" b="1" dirty="0">
                <a:solidFill>
                  <a:srgbClr val="000000"/>
                </a:solidFill>
                <a:latin typeface="阿里巴巴普惠体" pitchFamily="34" charset="0"/>
                <a:ea typeface="阿里巴巴普惠体" pitchFamily="34" charset="-122"/>
                <a:cs typeface="阿里巴巴普惠体" pitchFamily="34" charset="-120"/>
              </a:rPr>
              <a:t>明确主体责任保障信息权威准确</a:t>
            </a:r>
            <a:endParaRPr lang="en-US" sz="1500" dirty="0"/>
          </a:p>
        </p:txBody>
      </p:sp>
      <p:pic>
        <p:nvPicPr>
          <p:cNvPr id="13" name="Image 0" descr="preencoded.pn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657600" y="1975385"/>
            <a:ext cx="1828800" cy="1828800"/>
          </a:xfrm>
          <a:prstGeom prst="rect">
            <a:avLst/>
          </a:prstGeom>
        </p:spPr>
      </p:pic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57600" y="1975385"/>
            <a:ext cx="18288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>
            <p:custDataLst>
              <p:tags r:id="rId1"/>
            </p:custDataLst>
          </p:nvPr>
        </p:nvSpPr>
        <p:spPr>
          <a:xfrm>
            <a:off x="439480" y="1287618"/>
            <a:ext cx="2949646" cy="1280160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 algn="just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1000" dirty="0">
                <a:solidFill>
                  <a:srgbClr val="3B3B3B"/>
                </a:solidFill>
                <a:latin typeface="阿里巴巴普惠体 Light" pitchFamily="34" charset="0"/>
                <a:ea typeface="阿里巴巴普惠体 Light" pitchFamily="34" charset="-122"/>
                <a:cs typeface="阿里巴巴普惠体 Light" pitchFamily="34" charset="-120"/>
              </a:rPr>
              <a:t>依托济宁太白湖新区管委会门户网站为主要平台，集中发布政策文件、财政预决算等信息，提升线上公开主渠道作用。</a:t>
            </a: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3" name="Text 1"/>
          <p:cNvSpPr/>
          <p:nvPr>
            <p:custDataLst>
              <p:tags r:id="rId2"/>
            </p:custDataLst>
          </p:nvPr>
        </p:nvSpPr>
        <p:spPr>
          <a:xfrm>
            <a:off x="439480" y="903570"/>
            <a:ext cx="2949646" cy="457200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 algn="l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400" b="1" dirty="0">
                <a:solidFill>
                  <a:srgbClr val="000000"/>
                </a:solidFill>
                <a:latin typeface="阿里巴巴普惠体" pitchFamily="34" charset="0"/>
                <a:ea typeface="阿里巴巴普惠体" pitchFamily="34" charset="-122"/>
                <a:cs typeface="阿里巴巴普惠体" pitchFamily="34" charset="-120"/>
              </a:rPr>
              <a:t>以管委会网站为主阵地开展公开</a:t>
            </a:r>
            <a:endParaRPr lang="en-US" sz="1500" dirty="0"/>
          </a:p>
        </p:txBody>
      </p:sp>
      <p:sp>
        <p:nvSpPr>
          <p:cNvPr id="4" name="Text 2"/>
          <p:cNvSpPr/>
          <p:nvPr>
            <p:custDataLst>
              <p:tags r:id="rId3"/>
            </p:custDataLst>
          </p:nvPr>
        </p:nvSpPr>
        <p:spPr>
          <a:xfrm>
            <a:off x="439480" y="3332373"/>
            <a:ext cx="2949646" cy="1280160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 algn="just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1000" dirty="0">
                <a:solidFill>
                  <a:srgbClr val="3B3B3B"/>
                </a:solidFill>
                <a:latin typeface="阿里巴巴普惠体 Light" pitchFamily="34" charset="0"/>
                <a:ea typeface="阿里巴巴普惠体 Light" pitchFamily="34" charset="-122"/>
                <a:cs typeface="阿里巴巴普惠体 Light" pitchFamily="34" charset="-120"/>
              </a:rPr>
              <a:t>在服务大厅设立政务公开专区，设置实体公开栏，方便群众查阅政策动态和办事指南，增强信息公开覆盖面与便捷性。</a:t>
            </a: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5" name="Text 3"/>
          <p:cNvSpPr/>
          <p:nvPr>
            <p:custDataLst>
              <p:tags r:id="rId4"/>
            </p:custDataLst>
          </p:nvPr>
        </p:nvSpPr>
        <p:spPr>
          <a:xfrm>
            <a:off x="439480" y="2939181"/>
            <a:ext cx="2949646" cy="457200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 algn="l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400" b="1" dirty="0">
                <a:solidFill>
                  <a:srgbClr val="000000"/>
                </a:solidFill>
                <a:latin typeface="阿里巴巴普惠体" pitchFamily="34" charset="0"/>
                <a:ea typeface="阿里巴巴普惠体" pitchFamily="34" charset="-122"/>
                <a:cs typeface="阿里巴巴普惠体" pitchFamily="34" charset="-120"/>
              </a:rPr>
              <a:t>辅以实体公开栏拓宽传播渠道</a:t>
            </a:r>
            <a:endParaRPr lang="en-US" sz="1500" dirty="0"/>
          </a:p>
        </p:txBody>
      </p:sp>
      <p:sp>
        <p:nvSpPr>
          <p:cNvPr id="6" name="Text 4"/>
          <p:cNvSpPr/>
          <p:nvPr>
            <p:custDataLst>
              <p:tags r:id="rId5"/>
            </p:custDataLst>
          </p:nvPr>
        </p:nvSpPr>
        <p:spPr>
          <a:xfrm>
            <a:off x="5877015" y="1287618"/>
            <a:ext cx="2949646" cy="1280160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 algn="just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1000" dirty="0">
                <a:solidFill>
                  <a:srgbClr val="3B3B3B"/>
                </a:solidFill>
                <a:latin typeface="阿里巴巴普惠体 Light" pitchFamily="34" charset="0"/>
                <a:ea typeface="阿里巴巴普惠体 Light" pitchFamily="34" charset="-122"/>
                <a:cs typeface="阿里巴巴普惠体 Light" pitchFamily="34" charset="-120"/>
              </a:rPr>
              <a:t>严格落实网络意识形态责任制，加强政府网站和新媒体内容监管，确保信息发布安全、平稳、可控、可追溯。</a:t>
            </a: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7" name="Text 5"/>
          <p:cNvSpPr/>
          <p:nvPr>
            <p:custDataLst>
              <p:tags r:id="rId6"/>
            </p:custDataLst>
          </p:nvPr>
        </p:nvSpPr>
        <p:spPr>
          <a:xfrm>
            <a:off x="5877015" y="903570"/>
            <a:ext cx="2949646" cy="457200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400" b="1" dirty="0">
                <a:solidFill>
                  <a:srgbClr val="000000"/>
                </a:solidFill>
                <a:latin typeface="阿里巴巴普惠体" pitchFamily="34" charset="0"/>
                <a:ea typeface="阿里巴巴普惠体" pitchFamily="34" charset="-122"/>
                <a:cs typeface="阿里巴巴普惠体" pitchFamily="34" charset="-120"/>
              </a:rPr>
              <a:t>加强网络意识形态安全管理</a:t>
            </a:r>
            <a:endParaRPr lang="en-US" sz="1500" dirty="0"/>
          </a:p>
        </p:txBody>
      </p:sp>
      <p:sp>
        <p:nvSpPr>
          <p:cNvPr id="8" name="Text 6"/>
          <p:cNvSpPr/>
          <p:nvPr>
            <p:custDataLst>
              <p:tags r:id="rId7"/>
            </p:custDataLst>
          </p:nvPr>
        </p:nvSpPr>
        <p:spPr>
          <a:xfrm>
            <a:off x="5877015" y="3332373"/>
            <a:ext cx="2949646" cy="1280160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 algn="just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1000" dirty="0">
                <a:solidFill>
                  <a:srgbClr val="3B3B3B"/>
                </a:solidFill>
                <a:latin typeface="阿里巴巴普惠体 Light" pitchFamily="34" charset="0"/>
                <a:ea typeface="阿里巴巴普惠体 Light" pitchFamily="34" charset="-122"/>
                <a:cs typeface="阿里巴巴普惠体 Light" pitchFamily="34" charset="-120"/>
              </a:rPr>
              <a:t>健全政务公开组织领导体系，细化考核指标，强化日常监督与绩效评估，推动信息公开工作制度化、常态化运行。</a:t>
            </a: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9" name="Text 7"/>
          <p:cNvSpPr/>
          <p:nvPr>
            <p:custDataLst>
              <p:tags r:id="rId8"/>
            </p:custDataLst>
          </p:nvPr>
        </p:nvSpPr>
        <p:spPr>
          <a:xfrm>
            <a:off x="5877015" y="2939181"/>
            <a:ext cx="2949646" cy="457200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400" b="1" dirty="0">
                <a:solidFill>
                  <a:srgbClr val="000000"/>
                </a:solidFill>
                <a:latin typeface="阿里巴巴普惠体" pitchFamily="34" charset="0"/>
                <a:ea typeface="阿里巴巴普惠体" pitchFamily="34" charset="-122"/>
                <a:cs typeface="阿里巴巴普惠体" pitchFamily="34" charset="-120"/>
              </a:rPr>
              <a:t>健全组织管理与考核评估机制</a:t>
            </a:r>
            <a:endParaRPr lang="en-US" sz="1500" dirty="0"/>
          </a:p>
        </p:txBody>
      </p:sp>
      <p:sp>
        <p:nvSpPr>
          <p:cNvPr id="10" name="Text 8"/>
          <p:cNvSpPr/>
          <p:nvPr>
            <p:ph type="title" idx="100" hasCustomPrompt="1"/>
          </p:nvPr>
        </p:nvSpPr>
        <p:spPr>
          <a:xfrm>
            <a:off x="249464" y="121049"/>
            <a:ext cx="8736511" cy="566928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900" b="1" dirty="0">
                <a:solidFill>
                  <a:srgbClr val="D8393E"/>
                </a:solidFill>
                <a:latin typeface="阿里巴巴普惠体" pitchFamily="34" charset="0"/>
                <a:ea typeface="阿里巴巴普惠体" pitchFamily="34" charset="-122"/>
                <a:cs typeface="阿里巴巴普惠体" pitchFamily="34" charset="-120"/>
              </a:rPr>
              <a:t>平台建设与监督保障</a:t>
            </a:r>
            <a:endParaRPr lang="en-US" sz="1500" dirty="0"/>
          </a:p>
        </p:txBody>
      </p:sp>
      <p:pic>
        <p:nvPicPr>
          <p:cNvPr id="11" name="Image 0" descr="preencoded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71173" y="2249830"/>
            <a:ext cx="1001655" cy="1001655"/>
          </a:xfrm>
          <a:prstGeom prst="rect">
            <a:avLst/>
          </a:prstGeom>
        </p:spPr>
      </p:pic>
      <p:pic>
        <p:nvPicPr>
          <p:cNvPr id="12" name="Image 1" descr="preencoded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71173" y="2249830"/>
            <a:ext cx="1001655" cy="1001655"/>
          </a:xfrm>
          <a:prstGeom prst="rect">
            <a:avLst/>
          </a:prstGeom>
        </p:spPr>
      </p:pic>
      <p:pic>
        <p:nvPicPr>
          <p:cNvPr id="13" name="Image 2" descr="preencoded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071173" y="2249830"/>
            <a:ext cx="1001655" cy="1001655"/>
          </a:xfrm>
          <a:prstGeom prst="rect">
            <a:avLst/>
          </a:prstGeom>
        </p:spPr>
      </p:pic>
      <p:pic>
        <p:nvPicPr>
          <p:cNvPr id="14" name="Image 3" descr="preencoded.pn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071173" y="2249830"/>
            <a:ext cx="1001655" cy="1001655"/>
          </a:xfrm>
          <a:prstGeom prst="rect">
            <a:avLst/>
          </a:prstGeom>
        </p:spPr>
      </p:pic>
      <p:pic>
        <p:nvPicPr>
          <p:cNvPr id="15" name="Image 4" descr="preencoded.pn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071173" y="2249830"/>
            <a:ext cx="1001655" cy="1001655"/>
          </a:xfrm>
          <a:prstGeom prst="rect">
            <a:avLst/>
          </a:prstGeom>
        </p:spPr>
      </p:pic>
      <p:sp>
        <p:nvSpPr>
          <p:cNvPr id="16" name="Shape 9"/>
          <p:cNvSpPr/>
          <p:nvPr>
            <p:custDataLst>
              <p:tags r:id="rId24"/>
            </p:custDataLst>
          </p:nvPr>
        </p:nvSpPr>
        <p:spPr>
          <a:xfrm>
            <a:off x="3537293" y="1717140"/>
            <a:ext cx="596698" cy="596698"/>
          </a:xfrm>
          <a:custGeom>
            <a:avLst/>
            <a:gdLst/>
            <a:ahLst/>
            <a:cxnLst/>
            <a:rect l="l" t="t" r="r" b="b"/>
            <a:pathLst>
              <a:path w="596698" h="596698">
                <a:moveTo>
                  <a:pt x="298349" y="0"/>
                </a:moveTo>
                <a:cubicBezTo>
                  <a:pt x="463013" y="0"/>
                  <a:pt x="596698" y="133686"/>
                  <a:pt x="596698" y="298349"/>
                </a:cubicBezTo>
                <a:cubicBezTo>
                  <a:pt x="596698" y="463013"/>
                  <a:pt x="463013" y="596698"/>
                  <a:pt x="298349" y="596698"/>
                </a:cubicBezTo>
                <a:cubicBezTo>
                  <a:pt x="133686" y="596698"/>
                  <a:pt x="0" y="463013"/>
                  <a:pt x="0" y="298349"/>
                </a:cubicBezTo>
                <a:cubicBezTo>
                  <a:pt x="0" y="133686"/>
                  <a:pt x="133686" y="0"/>
                  <a:pt x="298349" y="0"/>
                </a:cubicBezTo>
                <a:close/>
              </a:path>
            </a:pathLst>
          </a:custGeom>
          <a:solidFill>
            <a:srgbClr val="94070F"/>
          </a:solidFill>
        </p:spPr>
      </p:sp>
      <p:sp>
        <p:nvSpPr>
          <p:cNvPr id="17" name="Text 10"/>
          <p:cNvSpPr/>
          <p:nvPr>
            <p:custDataLst>
              <p:tags r:id="rId25"/>
            </p:custDataLst>
          </p:nvPr>
        </p:nvSpPr>
        <p:spPr>
          <a:xfrm>
            <a:off x="3537293" y="1717140"/>
            <a:ext cx="596698" cy="59669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spcBef>
                <a:spcPts val="375"/>
              </a:spcBef>
              <a:buNone/>
            </a:pPr>
            <a:r>
              <a:rPr lang="en-US" sz="19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itchFamily="34" charset="-120"/>
              </a:rPr>
              <a:t>01</a:t>
            </a:r>
            <a:endParaRPr 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Shape 11"/>
          <p:cNvSpPr/>
          <p:nvPr>
            <p:custDataLst>
              <p:tags r:id="rId26"/>
            </p:custDataLst>
          </p:nvPr>
        </p:nvSpPr>
        <p:spPr>
          <a:xfrm>
            <a:off x="3537293" y="3171184"/>
            <a:ext cx="596698" cy="596698"/>
          </a:xfrm>
          <a:custGeom>
            <a:avLst/>
            <a:gdLst/>
            <a:ahLst/>
            <a:cxnLst/>
            <a:rect l="l" t="t" r="r" b="b"/>
            <a:pathLst>
              <a:path w="596698" h="596698">
                <a:moveTo>
                  <a:pt x="298349" y="0"/>
                </a:moveTo>
                <a:cubicBezTo>
                  <a:pt x="463013" y="0"/>
                  <a:pt x="596698" y="133686"/>
                  <a:pt x="596698" y="298349"/>
                </a:cubicBezTo>
                <a:cubicBezTo>
                  <a:pt x="596698" y="463013"/>
                  <a:pt x="463013" y="596698"/>
                  <a:pt x="298349" y="596698"/>
                </a:cubicBezTo>
                <a:cubicBezTo>
                  <a:pt x="133686" y="596698"/>
                  <a:pt x="0" y="463013"/>
                  <a:pt x="0" y="298349"/>
                </a:cubicBezTo>
                <a:cubicBezTo>
                  <a:pt x="0" y="133686"/>
                  <a:pt x="133686" y="0"/>
                  <a:pt x="298349" y="0"/>
                </a:cubicBezTo>
                <a:close/>
              </a:path>
            </a:pathLst>
          </a:custGeom>
          <a:solidFill>
            <a:srgbClr val="94070F"/>
          </a:solidFill>
        </p:spPr>
      </p:sp>
      <p:sp>
        <p:nvSpPr>
          <p:cNvPr id="19" name="Text 12"/>
          <p:cNvSpPr/>
          <p:nvPr>
            <p:custDataLst>
              <p:tags r:id="rId27"/>
            </p:custDataLst>
          </p:nvPr>
        </p:nvSpPr>
        <p:spPr>
          <a:xfrm>
            <a:off x="3537293" y="3171184"/>
            <a:ext cx="596698" cy="59669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spcBef>
                <a:spcPts val="375"/>
              </a:spcBef>
              <a:buNone/>
            </a:pPr>
            <a:r>
              <a:rPr lang="en-US" sz="19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itchFamily="34" charset="-120"/>
              </a:rPr>
              <a:t>02</a:t>
            </a:r>
            <a:endParaRPr 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Shape 13"/>
          <p:cNvSpPr/>
          <p:nvPr>
            <p:custDataLst>
              <p:tags r:id="rId28"/>
            </p:custDataLst>
          </p:nvPr>
        </p:nvSpPr>
        <p:spPr>
          <a:xfrm>
            <a:off x="4999055" y="1717140"/>
            <a:ext cx="596698" cy="596698"/>
          </a:xfrm>
          <a:custGeom>
            <a:avLst/>
            <a:gdLst/>
            <a:ahLst/>
            <a:cxnLst/>
            <a:rect l="l" t="t" r="r" b="b"/>
            <a:pathLst>
              <a:path w="596698" h="596698">
                <a:moveTo>
                  <a:pt x="298349" y="0"/>
                </a:moveTo>
                <a:cubicBezTo>
                  <a:pt x="463013" y="0"/>
                  <a:pt x="596698" y="133686"/>
                  <a:pt x="596698" y="298349"/>
                </a:cubicBezTo>
                <a:cubicBezTo>
                  <a:pt x="596698" y="463013"/>
                  <a:pt x="463013" y="596698"/>
                  <a:pt x="298349" y="596698"/>
                </a:cubicBezTo>
                <a:cubicBezTo>
                  <a:pt x="133686" y="596698"/>
                  <a:pt x="0" y="463013"/>
                  <a:pt x="0" y="298349"/>
                </a:cubicBezTo>
                <a:cubicBezTo>
                  <a:pt x="0" y="133686"/>
                  <a:pt x="133686" y="0"/>
                  <a:pt x="298349" y="0"/>
                </a:cubicBezTo>
                <a:close/>
              </a:path>
            </a:pathLst>
          </a:custGeom>
          <a:solidFill>
            <a:srgbClr val="94070F"/>
          </a:solidFill>
        </p:spPr>
      </p:sp>
      <p:sp>
        <p:nvSpPr>
          <p:cNvPr id="21" name="Text 14"/>
          <p:cNvSpPr/>
          <p:nvPr>
            <p:custDataLst>
              <p:tags r:id="rId29"/>
            </p:custDataLst>
          </p:nvPr>
        </p:nvSpPr>
        <p:spPr>
          <a:xfrm>
            <a:off x="4999055" y="1717140"/>
            <a:ext cx="596698" cy="59669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spcBef>
                <a:spcPts val="375"/>
              </a:spcBef>
              <a:buNone/>
            </a:pPr>
            <a:r>
              <a:rPr lang="en-US" sz="19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itchFamily="34" charset="-120"/>
              </a:rPr>
              <a:t>03</a:t>
            </a:r>
            <a:endParaRPr 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Shape 15"/>
          <p:cNvSpPr/>
          <p:nvPr>
            <p:custDataLst>
              <p:tags r:id="rId30"/>
            </p:custDataLst>
          </p:nvPr>
        </p:nvSpPr>
        <p:spPr>
          <a:xfrm>
            <a:off x="4999055" y="3171184"/>
            <a:ext cx="596698" cy="596698"/>
          </a:xfrm>
          <a:custGeom>
            <a:avLst/>
            <a:gdLst/>
            <a:ahLst/>
            <a:cxnLst/>
            <a:rect l="l" t="t" r="r" b="b"/>
            <a:pathLst>
              <a:path w="596698" h="596698">
                <a:moveTo>
                  <a:pt x="298349" y="0"/>
                </a:moveTo>
                <a:cubicBezTo>
                  <a:pt x="463013" y="0"/>
                  <a:pt x="596698" y="133686"/>
                  <a:pt x="596698" y="298349"/>
                </a:cubicBezTo>
                <a:cubicBezTo>
                  <a:pt x="596698" y="463013"/>
                  <a:pt x="463013" y="596698"/>
                  <a:pt x="298349" y="596698"/>
                </a:cubicBezTo>
                <a:cubicBezTo>
                  <a:pt x="133686" y="596698"/>
                  <a:pt x="0" y="463013"/>
                  <a:pt x="0" y="298349"/>
                </a:cubicBezTo>
                <a:cubicBezTo>
                  <a:pt x="0" y="133686"/>
                  <a:pt x="133686" y="0"/>
                  <a:pt x="298349" y="0"/>
                </a:cubicBezTo>
                <a:close/>
              </a:path>
            </a:pathLst>
          </a:custGeom>
          <a:solidFill>
            <a:srgbClr val="94070F"/>
          </a:solidFill>
        </p:spPr>
      </p:sp>
      <p:sp>
        <p:nvSpPr>
          <p:cNvPr id="23" name="Text 16"/>
          <p:cNvSpPr/>
          <p:nvPr>
            <p:custDataLst>
              <p:tags r:id="rId31"/>
            </p:custDataLst>
          </p:nvPr>
        </p:nvSpPr>
        <p:spPr>
          <a:xfrm>
            <a:off x="4999055" y="3171184"/>
            <a:ext cx="596698" cy="59669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spcBef>
                <a:spcPts val="375"/>
              </a:spcBef>
              <a:buNone/>
            </a:pPr>
            <a:r>
              <a:rPr lang="en-US" sz="19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itchFamily="34" charset="-120"/>
              </a:rPr>
              <a:t>04</a:t>
            </a:r>
            <a:endParaRPr 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542026" y="0"/>
            <a:ext cx="1136952" cy="1620762"/>
          </a:xfrm>
          <a:custGeom>
            <a:avLst/>
            <a:gdLst/>
            <a:ahLst/>
            <a:cxnLst/>
            <a:rect l="l" t="t" r="r" b="b"/>
            <a:pathLst>
              <a:path w="1136952" h="1620762">
                <a:moveTo>
                  <a:pt x="0" y="0"/>
                </a:moveTo>
                <a:lnTo>
                  <a:pt x="1136952" y="0"/>
                </a:lnTo>
                <a:lnTo>
                  <a:pt x="1136952" y="1620762"/>
                </a:lnTo>
                <a:lnTo>
                  <a:pt x="0" y="1620762"/>
                </a:lnTo>
                <a:close/>
              </a:path>
            </a:pathLst>
          </a:custGeom>
          <a:solidFill>
            <a:srgbClr val="94070F"/>
          </a:solidFill>
        </p:spPr>
      </p:sp>
      <p:sp>
        <p:nvSpPr>
          <p:cNvPr id="3" name="Text 1"/>
          <p:cNvSpPr/>
          <p:nvPr>
            <p:ph type="title" idx="100" hasCustomPrompt="1"/>
          </p:nvPr>
        </p:nvSpPr>
        <p:spPr>
          <a:xfrm>
            <a:off x="7304153" y="384524"/>
            <a:ext cx="1704138" cy="1170432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 algn="ctr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5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 pitchFamily="34" charset="-120"/>
              </a:rPr>
              <a:t>02</a:t>
            </a:r>
            <a:endParaRPr 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Shape 2"/>
          <p:cNvSpPr/>
          <p:nvPr/>
        </p:nvSpPr>
        <p:spPr>
          <a:xfrm>
            <a:off x="2933917" y="1451005"/>
            <a:ext cx="4526168" cy="32254"/>
          </a:xfrm>
          <a:custGeom>
            <a:avLst/>
            <a:gdLst/>
            <a:ahLst/>
            <a:cxnLst/>
            <a:rect l="l" t="t" r="r" b="b"/>
            <a:pathLst>
              <a:path w="4526168" h="32254">
                <a:moveTo>
                  <a:pt x="0" y="0"/>
                </a:moveTo>
                <a:lnTo>
                  <a:pt x="4526168" y="0"/>
                </a:lnTo>
                <a:lnTo>
                  <a:pt x="4526168" y="32254"/>
                </a:lnTo>
                <a:lnTo>
                  <a:pt x="0" y="32254"/>
                </a:lnTo>
                <a:close/>
              </a:path>
            </a:pathLst>
          </a:custGeom>
          <a:solidFill>
            <a:srgbClr val="FFEDE4"/>
          </a:solidFill>
        </p:spPr>
      </p:sp>
      <p:sp>
        <p:nvSpPr>
          <p:cNvPr id="5" name="Shape 3"/>
          <p:cNvSpPr/>
          <p:nvPr/>
        </p:nvSpPr>
        <p:spPr>
          <a:xfrm>
            <a:off x="2403640" y="1451005"/>
            <a:ext cx="1060553" cy="32254"/>
          </a:xfrm>
          <a:custGeom>
            <a:avLst/>
            <a:gdLst/>
            <a:ahLst/>
            <a:cxnLst/>
            <a:rect l="l" t="t" r="r" b="b"/>
            <a:pathLst>
              <a:path w="1060553" h="32254">
                <a:moveTo>
                  <a:pt x="0" y="0"/>
                </a:moveTo>
                <a:lnTo>
                  <a:pt x="1060553" y="0"/>
                </a:lnTo>
                <a:lnTo>
                  <a:pt x="1060553" y="32254"/>
                </a:lnTo>
                <a:lnTo>
                  <a:pt x="0" y="32254"/>
                </a:lnTo>
                <a:close/>
              </a:path>
            </a:pathLst>
          </a:custGeom>
          <a:solidFill>
            <a:srgbClr val="94070F"/>
          </a:solidFill>
        </p:spPr>
      </p:sp>
      <p:sp>
        <p:nvSpPr>
          <p:cNvPr id="6" name="Text 4"/>
          <p:cNvSpPr/>
          <p:nvPr>
            <p:ph idx="101" hasCustomPrompt="1"/>
          </p:nvPr>
        </p:nvSpPr>
        <p:spPr>
          <a:xfrm>
            <a:off x="2169180" y="642354"/>
            <a:ext cx="5382345" cy="978408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 algn="r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4100" b="1" dirty="0">
                <a:solidFill>
                  <a:srgbClr val="D8393E"/>
                </a:solidFill>
                <a:latin typeface="阿里巴巴普惠体 Light" pitchFamily="34" charset="0"/>
                <a:ea typeface="阿里巴巴普惠体 Light" pitchFamily="34" charset="-122"/>
                <a:cs typeface="阿里巴巴普惠体 Light" pitchFamily="34" charset="-120"/>
              </a:rPr>
              <a:t>数据公开与处理情况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media-public-1373649796.cos.ap-shanghai.myqcloud.com/107/release/file/98f840417bb29038cfc3004baa930305.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0480" y="969980"/>
            <a:ext cx="4173520" cy="4173520"/>
          </a:xfrm>
          <a:prstGeom prst="rect">
            <a:avLst/>
          </a:prstGeom>
        </p:spPr>
      </p:pic>
      <p:sp>
        <p:nvSpPr>
          <p:cNvPr id="3" name="Text 0"/>
          <p:cNvSpPr/>
          <p:nvPr>
            <p:ph type="title" idx="100" hasCustomPrompt="1"/>
          </p:nvPr>
        </p:nvSpPr>
        <p:spPr>
          <a:xfrm>
            <a:off x="249464" y="121049"/>
            <a:ext cx="8736511" cy="566928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900" b="1" dirty="0">
                <a:solidFill>
                  <a:srgbClr val="D8393E"/>
                </a:solidFill>
                <a:latin typeface="阿里巴巴普惠体" pitchFamily="34" charset="0"/>
                <a:ea typeface="阿里巴巴普惠体" pitchFamily="34" charset="-122"/>
                <a:cs typeface="阿里巴巴普惠体" pitchFamily="34" charset="-120"/>
              </a:rPr>
              <a:t>主动公开数据明细</a:t>
            </a:r>
            <a:endParaRPr lang="en-US" sz="1500" dirty="0"/>
          </a:p>
        </p:txBody>
      </p:sp>
      <p:sp>
        <p:nvSpPr>
          <p:cNvPr id="4" name="Shape 1"/>
          <p:cNvSpPr/>
          <p:nvPr/>
        </p:nvSpPr>
        <p:spPr>
          <a:xfrm>
            <a:off x="4221154" y="2000123"/>
            <a:ext cx="4273326" cy="1910566"/>
          </a:xfrm>
          <a:custGeom>
            <a:avLst/>
            <a:gdLst/>
            <a:ahLst/>
            <a:cxnLst/>
            <a:rect l="l" t="t" r="r" b="b"/>
            <a:pathLst>
              <a:path w="4273326" h="1910566">
                <a:moveTo>
                  <a:pt x="0" y="0"/>
                </a:moveTo>
                <a:lnTo>
                  <a:pt x="4273326" y="0"/>
                </a:lnTo>
                <a:lnTo>
                  <a:pt x="4273326" y="1910566"/>
                </a:lnTo>
                <a:lnTo>
                  <a:pt x="0" y="1910566"/>
                </a:lnTo>
                <a:close/>
              </a:path>
            </a:pathLst>
          </a:custGeom>
          <a:solidFill>
            <a:srgbClr val="94070F"/>
          </a:solidFill>
        </p:spPr>
      </p:sp>
      <p:sp>
        <p:nvSpPr>
          <p:cNvPr id="5" name="Text 2"/>
          <p:cNvSpPr/>
          <p:nvPr/>
        </p:nvSpPr>
        <p:spPr>
          <a:xfrm>
            <a:off x="492701" y="1542923"/>
            <a:ext cx="3469843" cy="1060704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 algn="just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1000" dirty="0">
                <a:solidFill>
                  <a:srgbClr val="3B3B3B"/>
                </a:solidFill>
                <a:latin typeface="阿里巴巴普惠体 Light" pitchFamily="34" charset="0"/>
                <a:ea typeface="阿里巴巴普惠体 Light" pitchFamily="34" charset="-122"/>
                <a:cs typeface="阿里巴巴普惠体 Light" pitchFamily="34" charset="-120"/>
              </a:rPr>
              <a:t>全年无新增行政许可、行政处罚及行政强制决定，相关执法活动未开展，管理秩序平稳有序。</a:t>
            </a: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492701" y="1205602"/>
            <a:ext cx="3469843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1400" b="1" dirty="0">
                <a:solidFill>
                  <a:srgbClr val="000000"/>
                </a:solidFill>
                <a:latin typeface="阿里巴巴普惠体" pitchFamily="34" charset="0"/>
                <a:ea typeface="阿里巴巴普惠体" pitchFamily="34" charset="-122"/>
                <a:cs typeface="阿里巴巴普惠体" pitchFamily="34" charset="-120"/>
              </a:rPr>
              <a:t>行政许可、处罚与强制决定数量为</a:t>
            </a:r>
            <a:r>
              <a:rPr 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itchFamily="34" charset="-120"/>
              </a:rPr>
              <a:t>0</a:t>
            </a:r>
            <a:endParaRPr 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4"/>
          <p:cNvSpPr/>
          <p:nvPr/>
        </p:nvSpPr>
        <p:spPr>
          <a:xfrm>
            <a:off x="4455571" y="2546701"/>
            <a:ext cx="3857784" cy="1060704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 algn="just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1000" dirty="0">
                <a:solidFill>
                  <a:srgbClr val="FFFFFF"/>
                </a:solidFill>
                <a:latin typeface="阿里巴巴普惠体 Light" pitchFamily="34" charset="0"/>
                <a:ea typeface="阿里巴巴普惠体 Light" pitchFamily="34" charset="-122"/>
                <a:cs typeface="阿里巴巴普惠体 Light" pitchFamily="34" charset="-120"/>
              </a:rPr>
              <a:t>本年度未制发或废止任何规章及规范性文件，现行有效文件数量保持不变，政府决策严格遵循现有法规执行。</a:t>
            </a: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4455571" y="2186513"/>
            <a:ext cx="3857784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1400" b="1" dirty="0">
                <a:solidFill>
                  <a:srgbClr val="FFFFFF"/>
                </a:solidFill>
                <a:latin typeface="阿里巴巴普惠体" pitchFamily="34" charset="0"/>
                <a:ea typeface="阿里巴巴普惠体" pitchFamily="34" charset="-122"/>
                <a:cs typeface="阿里巴巴普惠体" pitchFamily="34" charset="-120"/>
              </a:rPr>
              <a:t>制发及废止规章和规范性文件均为</a:t>
            </a:r>
            <a:r>
              <a:rPr lang="en-US" sz="1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itchFamily="34" charset="-120"/>
              </a:rPr>
              <a:t>0</a:t>
            </a:r>
            <a:endParaRPr 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6"/>
          <p:cNvSpPr/>
          <p:nvPr/>
        </p:nvSpPr>
        <p:spPr>
          <a:xfrm>
            <a:off x="492701" y="3410527"/>
            <a:ext cx="3469843" cy="1060704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 algn="just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1000" dirty="0">
                <a:solidFill>
                  <a:srgbClr val="3B3B3B"/>
                </a:solidFill>
                <a:latin typeface="阿里巴巴普惠体 Light" pitchFamily="34" charset="0"/>
                <a:ea typeface="阿里巴巴普惠体 Light" pitchFamily="34" charset="-122"/>
                <a:cs typeface="阿里巴巴普惠体 Light" pitchFamily="34" charset="-120"/>
              </a:rPr>
              <a:t>本年度未收取任何行政事业性费用，所有公共服务项目均无偿提供，切实减轻群众负担。</a:t>
            </a: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492701" y="3073206"/>
            <a:ext cx="3469843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t"/>
          <a:lstStyle/>
          <a:p>
            <a:pPr marL="0" indent="0">
              <a:lnSpc>
                <a:spcPct val="115000"/>
              </a:lnSpc>
              <a:spcBef>
                <a:spcPts val="375"/>
              </a:spcBef>
              <a:buNone/>
            </a:pPr>
            <a:r>
              <a:rPr lang="en-US" sz="1400" b="1" dirty="0">
                <a:solidFill>
                  <a:srgbClr val="000000"/>
                </a:solidFill>
                <a:latin typeface="阿里巴巴普惠体" pitchFamily="34" charset="0"/>
                <a:ea typeface="阿里巴巴普惠体" pitchFamily="34" charset="-122"/>
                <a:cs typeface="阿里巴巴普惠体" pitchFamily="34" charset="-120"/>
              </a:rPr>
              <a:t>行政事业性收费金额为</a:t>
            </a:r>
            <a:r>
              <a:rPr 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itchFamily="34" charset="-120"/>
              </a:rPr>
              <a:t>0</a:t>
            </a:r>
            <a:r>
              <a:rPr lang="en-US" sz="1400" b="1" dirty="0">
                <a:solidFill>
                  <a:srgbClr val="000000"/>
                </a:solidFill>
                <a:latin typeface="阿里巴巴普惠体" pitchFamily="34" charset="0"/>
                <a:ea typeface="阿里巴巴普惠体" pitchFamily="34" charset="-122"/>
                <a:cs typeface="阿里巴巴普惠体" pitchFamily="34" charset="-120"/>
              </a:rPr>
              <a:t>万元</a:t>
            </a:r>
            <a:endParaRPr lang="en-US" sz="1500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292.04433070866145,&quot;left&quot;:34.60472440944882,&quot;top&quot;:71.14724409448819,&quot;width&quot;:660.4079527559055}"/>
</p:tagLst>
</file>

<file path=ppt/tags/tag10.xml><?xml version="1.0" encoding="utf-8"?>
<p:tagLst xmlns:p="http://schemas.openxmlformats.org/presentationml/2006/main">
  <p:tag name="KSO_WM_DIAGRAM_VIRTUALLY_FRAME" val="{&quot;height&quot;:292.04433070866145,&quot;left&quot;:34.60472440944882,&quot;top&quot;:71.14724409448819,&quot;width&quot;:660.4079527559055}"/>
</p:tagLst>
</file>

<file path=ppt/tags/tag11.xml><?xml version="1.0" encoding="utf-8"?>
<p:tagLst xmlns:p="http://schemas.openxmlformats.org/presentationml/2006/main">
  <p:tag name="KSO_WM_DIAGRAM_VIRTUALLY_FRAME" val="{&quot;height&quot;:292.04433070866145,&quot;left&quot;:34.60472440944882,&quot;top&quot;:71.14724409448819,&quot;width&quot;:660.4079527559055}"/>
</p:tagLst>
</file>

<file path=ppt/tags/tag12.xml><?xml version="1.0" encoding="utf-8"?>
<p:tagLst xmlns:p="http://schemas.openxmlformats.org/presentationml/2006/main">
  <p:tag name="KSO_WM_DIAGRAM_VIRTUALLY_FRAME" val="{&quot;height&quot;:292.04433070866145,&quot;left&quot;:34.60472440944882,&quot;top&quot;:71.14724409448819,&quot;width&quot;:660.4079527559055}"/>
</p:tagLst>
</file>

<file path=ppt/tags/tag13.xml><?xml version="1.0" encoding="utf-8"?>
<p:tagLst xmlns:p="http://schemas.openxmlformats.org/presentationml/2006/main">
  <p:tag name="KSO_WM_DIAGRAM_VIRTUALLY_FRAME" val="{&quot;height&quot;:292.04433070866145,&quot;left&quot;:34.60472440944882,&quot;top&quot;:71.14724409448819,&quot;width&quot;:660.4079527559055}"/>
</p:tagLst>
</file>

<file path=ppt/tags/tag14.xml><?xml version="1.0" encoding="utf-8"?>
<p:tagLst xmlns:p="http://schemas.openxmlformats.org/presentationml/2006/main">
  <p:tag name="KSO_WM_DIAGRAM_VIRTUALLY_FRAME" val="{&quot;height&quot;:292.04433070866145,&quot;left&quot;:34.60472440944882,&quot;top&quot;:71.14724409448819,&quot;width&quot;:660.4079527559055}"/>
</p:tagLst>
</file>

<file path=ppt/tags/tag15.xml><?xml version="1.0" encoding="utf-8"?>
<p:tagLst xmlns:p="http://schemas.openxmlformats.org/presentationml/2006/main">
  <p:tag name="KSO_WM_DIAGRAM_VIRTUALLY_FRAME" val="{&quot;height&quot;:292.04433070866145,&quot;left&quot;:34.60472440944882,&quot;top&quot;:71.14724409448819,&quot;width&quot;:660.4079527559055}"/>
</p:tagLst>
</file>

<file path=ppt/tags/tag16.xml><?xml version="1.0" encoding="utf-8"?>
<p:tagLst xmlns:p="http://schemas.openxmlformats.org/presentationml/2006/main">
  <p:tag name="KSO_WM_DIAGRAM_VIRTUALLY_FRAME" val="{&quot;height&quot;:292.04433070866145,&quot;left&quot;:34.60472440944882,&quot;top&quot;:71.14724409448819,&quot;width&quot;:660.4079527559055}"/>
</p:tagLst>
</file>

<file path=ppt/tags/tag17.xml><?xml version="1.0" encoding="utf-8"?>
<p:tagLst xmlns:p="http://schemas.openxmlformats.org/presentationml/2006/main">
  <p:tag name="KSO_WM_DIAGRAM_VIRTUALLY_FRAME" val="{&quot;height&quot;:292.04433070866145,&quot;left&quot;:34.60472440944882,&quot;top&quot;:71.14724409448819,&quot;width&quot;:660.4079527559055}"/>
</p:tagLst>
</file>

<file path=ppt/tags/tag18.xml><?xml version="1.0" encoding="utf-8"?>
<p:tagLst xmlns:p="http://schemas.openxmlformats.org/presentationml/2006/main">
  <p:tag name="KSO_WM_DIAGRAM_VIRTUALLY_FRAME" val="{&quot;height&quot;:292.04433070866145,&quot;left&quot;:34.60472440944882,&quot;top&quot;:71.14724409448819,&quot;width&quot;:660.4079527559055}"/>
</p:tagLst>
</file>

<file path=ppt/tags/tag19.xml><?xml version="1.0" encoding="utf-8"?>
<p:tagLst xmlns:p="http://schemas.openxmlformats.org/presentationml/2006/main">
  <p:tag name="KSO_WM_DIAGRAM_VIRTUALLY_FRAME" val="{&quot;height&quot;:292.04433070866145,&quot;left&quot;:34.60472440944882,&quot;top&quot;:71.14724409448819,&quot;width&quot;:660.4079527559055}"/>
</p:tagLst>
</file>

<file path=ppt/tags/tag2.xml><?xml version="1.0" encoding="utf-8"?>
<p:tagLst xmlns:p="http://schemas.openxmlformats.org/presentationml/2006/main">
  <p:tag name="KSO_WM_DIAGRAM_VIRTUALLY_FRAME" val="{&quot;height&quot;:292.04433070866145,&quot;left&quot;:34.60472440944882,&quot;top&quot;:71.14724409448819,&quot;width&quot;:660.4079527559055}"/>
</p:tagLst>
</file>

<file path=ppt/tags/tag20.xml><?xml version="1.0" encoding="utf-8"?>
<p:tagLst xmlns:p="http://schemas.openxmlformats.org/presentationml/2006/main">
  <p:tag name="KSO_WM_DIAGRAM_VIRTUALLY_FRAME" val="{&quot;height&quot;:292.04433070866145,&quot;left&quot;:34.60472440944882,&quot;top&quot;:71.14724409448819,&quot;width&quot;:660.4079527559055}"/>
</p:tagLst>
</file>

<file path=ppt/tags/tag21.xml><?xml version="1.0" encoding="utf-8"?>
<p:tagLst xmlns:p="http://schemas.openxmlformats.org/presentationml/2006/main">
  <p:tag name="KSO_WM_DIAGRAM_VIRTUALLY_FRAME" val="{&quot;height&quot;:292.04433070866145,&quot;left&quot;:34.60472440944882,&quot;top&quot;:71.14724409448819,&quot;width&quot;:660.4079527559055}"/>
</p:tagLst>
</file>

<file path=ppt/tags/tag22.xml><?xml version="1.0" encoding="utf-8"?>
<p:tagLst xmlns:p="http://schemas.openxmlformats.org/presentationml/2006/main">
  <p:tag name="KSO_WM_DIAGRAM_VIRTUALLY_FRAME" val="{&quot;height&quot;:311.5316535433071,&quot;left&quot;:27.095511811023623,&quot;top&quot;:64.4640157480315,&quot;width&quot;:271.2959842519685}"/>
</p:tagLst>
</file>

<file path=ppt/tags/tag23.xml><?xml version="1.0" encoding="utf-8"?>
<p:tagLst xmlns:p="http://schemas.openxmlformats.org/presentationml/2006/main">
  <p:tag name="KSO_WM_DIAGRAM_VIRTUALLY_FRAME" val="{&quot;height&quot;:311.5316535433071,&quot;left&quot;:27.095511811023623,&quot;top&quot;:64.4640157480315,&quot;width&quot;:271.2959842519685}"/>
</p:tagLst>
</file>

<file path=ppt/tags/tag24.xml><?xml version="1.0" encoding="utf-8"?>
<p:tagLst xmlns:p="http://schemas.openxmlformats.org/presentationml/2006/main">
  <p:tag name="KSO_WM_DIAGRAM_VIRTUALLY_FRAME" val="{&quot;height&quot;:311.5316535433071,&quot;left&quot;:27.095511811023623,&quot;top&quot;:64.4640157480315,&quot;width&quot;:271.2959842519685}"/>
</p:tagLst>
</file>

<file path=ppt/tags/tag25.xml><?xml version="1.0" encoding="utf-8"?>
<p:tagLst xmlns:p="http://schemas.openxmlformats.org/presentationml/2006/main">
  <p:tag name="KSO_WM_DIAGRAM_VIRTUALLY_FRAME" val="{&quot;height&quot;:311.5316535433071,&quot;left&quot;:27.095511811023623,&quot;top&quot;:64.4640157480315,&quot;width&quot;:271.2959842519685}"/>
</p:tagLst>
</file>

<file path=ppt/tags/tag26.xml><?xml version="1.0" encoding="utf-8"?>
<p:tagLst xmlns:p="http://schemas.openxmlformats.org/presentationml/2006/main">
  <p:tag name="KSO_WM_DIAGRAM_VIRTUALLY_FRAME" val="{&quot;height&quot;:311.5316535433071,&quot;left&quot;:27.095511811023623,&quot;top&quot;:64.4640157480315,&quot;width&quot;:271.2959842519685}"/>
</p:tagLst>
</file>

<file path=ppt/tags/tag27.xml><?xml version="1.0" encoding="utf-8"?>
<p:tagLst xmlns:p="http://schemas.openxmlformats.org/presentationml/2006/main">
  <p:tag name="KSO_WM_DIAGRAM_VIRTUALLY_FRAME" val="{&quot;height&quot;:311.5316535433071,&quot;left&quot;:27.095511811023623,&quot;top&quot;:64.4640157480315,&quot;width&quot;:271.2959842519685}"/>
</p:tagLst>
</file>

<file path=ppt/tags/tag28.xml><?xml version="1.0" encoding="utf-8"?>
<p:tagLst xmlns:p="http://schemas.openxmlformats.org/presentationml/2006/main">
  <p:tag name="KSO_WM_DIAGRAM_VIRTUALLY_FRAME" val="{&quot;height&quot;:277.54913385826774,&quot;left&quot;:26.22,&quot;top&quot;:75.9,&quot;width&quot;:438.1262992125984}"/>
</p:tagLst>
</file>

<file path=ppt/tags/tag29.xml><?xml version="1.0" encoding="utf-8"?>
<p:tagLst xmlns:p="http://schemas.openxmlformats.org/presentationml/2006/main">
  <p:tag name="KSO_WM_DIAGRAM_VIRTUALLY_FRAME" val="{&quot;height&quot;:277.54913385826774,&quot;left&quot;:26.22,&quot;top&quot;:75.9,&quot;width&quot;:438.1262992125984}"/>
</p:tagLst>
</file>

<file path=ppt/tags/tag3.xml><?xml version="1.0" encoding="utf-8"?>
<p:tagLst xmlns:p="http://schemas.openxmlformats.org/presentationml/2006/main">
  <p:tag name="KSO_WM_DIAGRAM_VIRTUALLY_FRAME" val="{&quot;height&quot;:292.04433070866145,&quot;left&quot;:34.60472440944882,&quot;top&quot;:71.14724409448819,&quot;width&quot;:660.4079527559055}"/>
</p:tagLst>
</file>

<file path=ppt/tags/tag30.xml><?xml version="1.0" encoding="utf-8"?>
<p:tagLst xmlns:p="http://schemas.openxmlformats.org/presentationml/2006/main">
  <p:tag name="KSO_WM_DIAGRAM_VIRTUALLY_FRAME" val="{&quot;height&quot;:277.54913385826774,&quot;left&quot;:26.22,&quot;top&quot;:75.9,&quot;width&quot;:438.1262992125984}"/>
</p:tagLst>
</file>

<file path=ppt/tags/tag31.xml><?xml version="1.0" encoding="utf-8"?>
<p:tagLst xmlns:p="http://schemas.openxmlformats.org/presentationml/2006/main">
  <p:tag name="KSO_WM_DIAGRAM_VIRTUALLY_FRAME" val="{&quot;height&quot;:277.54913385826774,&quot;left&quot;:26.22,&quot;top&quot;:75.9,&quot;width&quot;:438.1262992125984}"/>
</p:tagLst>
</file>

<file path=ppt/tags/tag32.xml><?xml version="1.0" encoding="utf-8"?>
<p:tagLst xmlns:p="http://schemas.openxmlformats.org/presentationml/2006/main">
  <p:tag name="KSO_WM_DIAGRAM_VIRTUALLY_FRAME" val="{&quot;height&quot;:277.54913385826774,&quot;left&quot;:26.22,&quot;top&quot;:75.9,&quot;width&quot;:438.1262992125984}"/>
</p:tagLst>
</file>

<file path=ppt/tags/tag33.xml><?xml version="1.0" encoding="utf-8"?>
<p:tagLst xmlns:p="http://schemas.openxmlformats.org/presentationml/2006/main">
  <p:tag name="KSO_WM_DIAGRAM_VIRTUALLY_FRAME" val="{&quot;height&quot;:277.54913385826774,&quot;left&quot;:26.22,&quot;top&quot;:75.9,&quot;width&quot;:438.1262992125984}"/>
</p:tagLst>
</file>

<file path=ppt/tags/tag34.xml><?xml version="1.0" encoding="utf-8"?>
<p:tagLst xmlns:p="http://schemas.openxmlformats.org/presentationml/2006/main">
  <p:tag name="KSO_WM_DIAGRAM_VIRTUALLY_FRAME" val="{&quot;height&quot;:301.27055118110235,&quot;left&quot;:77.77173228346456,&quot;top&quot;:86.50944881889764,&quot;width&quot;:319.995905511811}"/>
</p:tagLst>
</file>

<file path=ppt/tags/tag35.xml><?xml version="1.0" encoding="utf-8"?>
<p:tagLst xmlns:p="http://schemas.openxmlformats.org/presentationml/2006/main">
  <p:tag name="KSO_WM_DIAGRAM_VIRTUALLY_FRAME" val="{&quot;height&quot;:301.27055118110235,&quot;left&quot;:77.77173228346456,&quot;top&quot;:86.50944881889764,&quot;width&quot;:319.995905511811}"/>
</p:tagLst>
</file>

<file path=ppt/tags/tag36.xml><?xml version="1.0" encoding="utf-8"?>
<p:tagLst xmlns:p="http://schemas.openxmlformats.org/presentationml/2006/main">
  <p:tag name="KSO_WM_DIAGRAM_VIRTUALLY_FRAME" val="{&quot;height&quot;:301.27055118110235,&quot;left&quot;:77.77173228346456,&quot;top&quot;:86.50944881889764,&quot;width&quot;:319.995905511811}"/>
</p:tagLst>
</file>

<file path=ppt/tags/tag37.xml><?xml version="1.0" encoding="utf-8"?>
<p:tagLst xmlns:p="http://schemas.openxmlformats.org/presentationml/2006/main">
  <p:tag name="KSO_WM_DIAGRAM_VIRTUALLY_FRAME" val="{&quot;height&quot;:301.27055118110235,&quot;left&quot;:77.77173228346456,&quot;top&quot;:86.50944881889764,&quot;width&quot;:319.995905511811}"/>
</p:tagLst>
</file>

<file path=ppt/tags/tag38.xml><?xml version="1.0" encoding="utf-8"?>
<p:tagLst xmlns:p="http://schemas.openxmlformats.org/presentationml/2006/main">
  <p:tag name="KSO_WM_DIAGRAM_VIRTUALLY_FRAME" val="{&quot;height&quot;:301.27055118110235,&quot;left&quot;:77.77173228346456,&quot;top&quot;:86.50944881889764,&quot;width&quot;:319.995905511811}"/>
</p:tagLst>
</file>

<file path=ppt/tags/tag39.xml><?xml version="1.0" encoding="utf-8"?>
<p:tagLst xmlns:p="http://schemas.openxmlformats.org/presentationml/2006/main">
  <p:tag name="KSO_WM_DIAGRAM_VIRTUALLY_FRAME" val="{&quot;height&quot;:301.27055118110235,&quot;left&quot;:77.77173228346456,&quot;top&quot;:86.50944881889764,&quot;width&quot;:319.995905511811}"/>
</p:tagLst>
</file>

<file path=ppt/tags/tag4.xml><?xml version="1.0" encoding="utf-8"?>
<p:tagLst xmlns:p="http://schemas.openxmlformats.org/presentationml/2006/main">
  <p:tag name="KSO_WM_DIAGRAM_VIRTUALLY_FRAME" val="{&quot;height&quot;:292.04433070866145,&quot;left&quot;:34.60472440944882,&quot;top&quot;:71.14724409448819,&quot;width&quot;:660.4079527559055}"/>
</p:tagLst>
</file>

<file path=ppt/tags/tag5.xml><?xml version="1.0" encoding="utf-8"?>
<p:tagLst xmlns:p="http://schemas.openxmlformats.org/presentationml/2006/main">
  <p:tag name="KSO_WM_DIAGRAM_VIRTUALLY_FRAME" val="{&quot;height&quot;:292.04433070866145,&quot;left&quot;:34.60472440944882,&quot;top&quot;:71.14724409448819,&quot;width&quot;:660.4079527559055}"/>
</p:tagLst>
</file>

<file path=ppt/tags/tag6.xml><?xml version="1.0" encoding="utf-8"?>
<p:tagLst xmlns:p="http://schemas.openxmlformats.org/presentationml/2006/main">
  <p:tag name="KSO_WM_DIAGRAM_VIRTUALLY_FRAME" val="{&quot;height&quot;:292.04433070866145,&quot;left&quot;:34.60472440944882,&quot;top&quot;:71.14724409448819,&quot;width&quot;:660.4079527559055}"/>
</p:tagLst>
</file>

<file path=ppt/tags/tag7.xml><?xml version="1.0" encoding="utf-8"?>
<p:tagLst xmlns:p="http://schemas.openxmlformats.org/presentationml/2006/main">
  <p:tag name="KSO_WM_DIAGRAM_VIRTUALLY_FRAME" val="{&quot;height&quot;:292.04433070866145,&quot;left&quot;:34.60472440944882,&quot;top&quot;:71.14724409448819,&quot;width&quot;:660.4079527559055}"/>
</p:tagLst>
</file>

<file path=ppt/tags/tag8.xml><?xml version="1.0" encoding="utf-8"?>
<p:tagLst xmlns:p="http://schemas.openxmlformats.org/presentationml/2006/main">
  <p:tag name="KSO_WM_DIAGRAM_VIRTUALLY_FRAME" val="{&quot;height&quot;:292.04433070866145,&quot;left&quot;:34.60472440944882,&quot;top&quot;:71.14724409448819,&quot;width&quot;:660.4079527559055}"/>
</p:tagLst>
</file>

<file path=ppt/tags/tag9.xml><?xml version="1.0" encoding="utf-8"?>
<p:tagLst xmlns:p="http://schemas.openxmlformats.org/presentationml/2006/main">
  <p:tag name="KSO_WM_DIAGRAM_VIRTUALLY_FRAME" val="{&quot;height&quot;:292.04433070866145,&quot;left&quot;:34.60472440944882,&quot;top&quot;:71.14724409448819,&quot;width&quot;:660.407952755905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2390</Words>
  <Application>WPS 演示</Application>
  <PresentationFormat>On-screen Show (16:9)</PresentationFormat>
  <Paragraphs>289</Paragraphs>
  <Slides>15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40" baseType="lpstr">
      <vt:lpstr>Arial</vt:lpstr>
      <vt:lpstr>宋体</vt:lpstr>
      <vt:lpstr>Wingdings</vt:lpstr>
      <vt:lpstr>阿里巴巴普惠体 Medium</vt:lpstr>
      <vt:lpstr>Segoe Print</vt:lpstr>
      <vt:lpstr>阿里巴巴普惠体 Medium</vt:lpstr>
      <vt:lpstr>阿里巴巴普惠体 Medium</vt:lpstr>
      <vt:lpstr>MingLiU-ExtB</vt:lpstr>
      <vt:lpstr>寒蝉有机体</vt:lpstr>
      <vt:lpstr>寒蝉有机体</vt:lpstr>
      <vt:lpstr>寒蝉有机体</vt:lpstr>
      <vt:lpstr>阿里巴巴普惠体 Light</vt:lpstr>
      <vt:lpstr>阿里巴巴普惠体 Light</vt:lpstr>
      <vt:lpstr>阿里巴巴普惠体 Light</vt:lpstr>
      <vt:lpstr>阿里巴巴普惠体</vt:lpstr>
      <vt:lpstr>阿里巴巴普惠体</vt:lpstr>
      <vt:lpstr>阿里巴巴普惠体</vt:lpstr>
      <vt:lpstr>微软雅黑</vt:lpstr>
      <vt:lpstr>微软雅黑</vt:lpstr>
      <vt:lpstr>等线</vt:lpstr>
      <vt:lpstr>Calibri</vt:lpstr>
      <vt:lpstr>Arial Unicode MS</vt:lpstr>
      <vt:lpstr>黑体</vt:lpstr>
      <vt:lpstr>方正仿宋简体</vt:lpstr>
      <vt:lpstr>Office Theme</vt:lpstr>
      <vt:lpstr>PowerPoint 演示文稿</vt:lpstr>
      <vt:lpstr>PowerPoint 演示文稿</vt:lpstr>
      <vt:lpstr>01</vt:lpstr>
      <vt:lpstr>主动公开全面推进</vt:lpstr>
      <vt:lpstr>依申请公开规范运行</vt:lpstr>
      <vt:lpstr>政府信息管理优化</vt:lpstr>
      <vt:lpstr>平台建设与监督保障</vt:lpstr>
      <vt:lpstr>02</vt:lpstr>
      <vt:lpstr>主动公开数据明细</vt:lpstr>
      <vt:lpstr>信息公开申请处理</vt:lpstr>
      <vt:lpstr>行政复议诉讼零发生</vt:lpstr>
      <vt:lpstr>03</vt:lpstr>
      <vt:lpstr>当前存在主要问题</vt:lpstr>
      <vt:lpstr>提升措施持续推进</vt:lpstr>
      <vt:lpstr>其他需报告事项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妖精的尾巴</cp:lastModifiedBy>
  <cp:revision>21</cp:revision>
  <dcterms:created xsi:type="dcterms:W3CDTF">2026-01-09T13:02:00Z</dcterms:created>
  <dcterms:modified xsi:type="dcterms:W3CDTF">2026-01-16T01:54:38Z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{"Label":"1","ContentProducer":"001191110000802100433B10000","ProduceID":"1767963715_3284862557","ReservedCode1":"","ContentPropagator":"001191110000802100433B10000","PropagateID":"1767963715_3284862557","ReservedCode2":""}</vt:lpwstr>
  </property>
  <property fmtid="{D5CDD505-2E9C-101B-9397-08002B2CF9AE}" pid="3" name="ICV">
    <vt:lpwstr>C8045FF92BA54156B1122CC6A4B145B5_12</vt:lpwstr>
  </property>
  <property fmtid="{D5CDD505-2E9C-101B-9397-08002B2CF9AE}" pid="4" name="KSOProductBuildVer">
    <vt:lpwstr>2052-12.1.0.24657</vt:lpwstr>
  </property>
</Properties>
</file>