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1"/>
  </p:handoutMasterIdLst>
  <p:sldIdLst>
    <p:sldId id="4101" r:id="rId3"/>
    <p:sldId id="4102" r:id="rId5"/>
    <p:sldId id="4103" r:id="rId6"/>
    <p:sldId id="4104" r:id="rId7"/>
    <p:sldId id="4138" r:id="rId8"/>
    <p:sldId id="4109" r:id="rId9"/>
    <p:sldId id="4139" r:id="rId10"/>
    <p:sldId id="4110" r:id="rId11"/>
    <p:sldId id="4140" r:id="rId12"/>
    <p:sldId id="4111" r:id="rId13"/>
    <p:sldId id="4141" r:id="rId14"/>
    <p:sldId id="4136" r:id="rId15"/>
    <p:sldId id="4142" r:id="rId16"/>
    <p:sldId id="4137" r:id="rId17"/>
    <p:sldId id="4143" r:id="rId18"/>
    <p:sldId id="4144" r:id="rId19"/>
    <p:sldId id="4127" r:id="rId20"/>
  </p:sldIdLst>
  <p:sldSz cx="12858750" cy="7232650"/>
  <p:notesSz cx="6858000" cy="9144000"/>
  <p:custDataLst>
    <p:tags r:id="rId2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88" userDrawn="1">
          <p15:clr>
            <a:srgbClr val="A4A3A4"/>
          </p15:clr>
        </p15:guide>
        <p15:guide id="2" pos="4010" userDrawn="1">
          <p15:clr>
            <a:srgbClr val="A4A3A4"/>
          </p15:clr>
        </p15:guide>
        <p15:guide id="3" pos="557" userDrawn="1">
          <p15:clr>
            <a:srgbClr val="A4A3A4"/>
          </p15:clr>
        </p15:guide>
        <p15:guide id="4" orient="horz" pos="4183" userDrawn="1">
          <p15:clr>
            <a:srgbClr val="A4A3A4"/>
          </p15:clr>
        </p15:guide>
        <p15:guide id="5" pos="7497" userDrawn="1">
          <p15:clr>
            <a:srgbClr val="A4A3A4"/>
          </p15:clr>
        </p15:guide>
        <p15:guide id="6" pos="6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F56"/>
    <a:srgbClr val="F6F09A"/>
    <a:srgbClr val="009EDD"/>
    <a:srgbClr val="FFC000"/>
    <a:srgbClr val="5CBA46"/>
    <a:srgbClr val="00939F"/>
    <a:srgbClr val="DC5B3E"/>
    <a:srgbClr val="4B5C6E"/>
    <a:srgbClr val="005490"/>
    <a:srgbClr val="57C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47" autoAdjust="0"/>
    <p:restoredTop sz="95317" autoAdjust="0"/>
  </p:normalViewPr>
  <p:slideViewPr>
    <p:cSldViewPr>
      <p:cViewPr varScale="1">
        <p:scale>
          <a:sx n="84" d="100"/>
          <a:sy n="84" d="100"/>
        </p:scale>
        <p:origin x="274" y="86"/>
      </p:cViewPr>
      <p:guideLst>
        <p:guide orient="horz" pos="288"/>
        <p:guide pos="401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3.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238" y="6704013"/>
            <a:ext cx="2892425" cy="384175"/>
          </a:xfrm>
          <a:prstGeom prst="rect">
            <a:avLst/>
          </a:prstGeom>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a:xfrm>
            <a:off x="4259263" y="6704013"/>
            <a:ext cx="4340225" cy="38417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2088" y="6704013"/>
            <a:ext cx="2892425" cy="384175"/>
          </a:xfrm>
          <a:prstGeom prst="rect">
            <a:avLst/>
          </a:prstGeom>
        </p:spPr>
        <p:txBody>
          <a:bodyPr/>
          <a:lstStyle/>
          <a:p>
            <a:fld id="{3E01EE5D-26FB-46D5-A381-ECFB35BF1D3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44F56"/>
        </a:solidFill>
        <a:effectLst/>
      </p:bgPr>
    </p:bg>
    <p:spTree>
      <p:nvGrpSpPr>
        <p:cNvPr id="1" name=""/>
        <p:cNvGrpSpPr/>
        <p:nvPr/>
      </p:nvGrpSpPr>
      <p:grpSpPr>
        <a:xfrm>
          <a:off x="0" y="0"/>
          <a:ext cx="0" cy="0"/>
          <a:chOff x="0" y="0"/>
          <a:chExt cx="0" cy="0"/>
        </a:xfrm>
      </p:grpSpPr>
      <p:sp>
        <p:nvSpPr>
          <p:cNvPr id="2" name="矩形 1"/>
          <p:cNvSpPr/>
          <p:nvPr userDrawn="1"/>
        </p:nvSpPr>
        <p:spPr>
          <a:xfrm>
            <a:off x="0" y="880021"/>
            <a:ext cx="12858750" cy="63526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r="4805"/>
          <a:stretch>
            <a:fillRect/>
          </a:stretch>
        </p:blipFill>
        <p:spPr>
          <a:xfrm>
            <a:off x="0" y="0"/>
            <a:ext cx="12858750" cy="7232649"/>
          </a:xfrm>
          <a:prstGeom prst="rect">
            <a:avLst/>
          </a:prstGeom>
        </p:spPr>
      </p:pic>
      <p:pic>
        <p:nvPicPr>
          <p:cNvPr id="5" name="Could This Be Love">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124575" y="-1231190"/>
            <a:ext cx="609600" cy="609600"/>
          </a:xfrm>
          <a:prstGeom prst="rect">
            <a:avLst/>
          </a:prstGeom>
        </p:spPr>
      </p:pic>
      <p:sp>
        <p:nvSpPr>
          <p:cNvPr id="6" name="文本框 5"/>
          <p:cNvSpPr txBox="1"/>
          <p:nvPr/>
        </p:nvSpPr>
        <p:spPr>
          <a:xfrm>
            <a:off x="308879" y="2031848"/>
            <a:ext cx="7726680" cy="3415030"/>
          </a:xfrm>
          <a:prstGeom prst="rect">
            <a:avLst/>
          </a:prstGeom>
          <a:noFill/>
        </p:spPr>
        <p:txBody>
          <a:bodyPr wrap="none" rtlCol="0">
            <a:spAutoFit/>
            <a:scene3d>
              <a:camera prst="orthographicFront"/>
              <a:lightRig rig="threePt" dir="t"/>
            </a:scene3d>
            <a:sp3d contourW="12700"/>
          </a:bodyPr>
          <a:lstStyle/>
          <a:p>
            <a:pPr algn="ctr" fontAlgn="auto">
              <a:spcBef>
                <a:spcPts val="0"/>
              </a:spcBef>
              <a:spcAft>
                <a:spcPts val="0"/>
              </a:spcAft>
              <a:defRPr/>
            </a:pPr>
            <a:r>
              <a:rPr kumimoji="0" sz="5400" b="0" i="0" u="none" strike="noStrike" cap="none" spc="0" normalizeH="0" baseline="0" dirty="0">
                <a:solidFill>
                  <a:schemeClr val="bg1"/>
                </a:solidFill>
                <a:latin typeface="方正兰亭粗黑_GBK" panose="02000000000000000000" pitchFamily="2" charset="-122"/>
                <a:ea typeface="方正兰亭粗黑_GBK" panose="02000000000000000000" pitchFamily="2" charset="-122"/>
              </a:rPr>
              <a:t>济宁北湖省级旅游度假区</a:t>
            </a:r>
            <a:endParaRPr kumimoji="0" sz="5400" b="0" i="0" u="none" strike="noStrike" cap="none" spc="0" normalizeH="0" baseline="0" dirty="0">
              <a:solidFill>
                <a:schemeClr val="bg1"/>
              </a:solidFill>
              <a:latin typeface="方正兰亭粗黑_GBK" panose="02000000000000000000" pitchFamily="2" charset="-122"/>
              <a:ea typeface="方正兰亭粗黑_GBK" panose="02000000000000000000" pitchFamily="2" charset="-122"/>
            </a:endParaRPr>
          </a:p>
          <a:p>
            <a:pPr algn="ctr" fontAlgn="auto">
              <a:spcBef>
                <a:spcPts val="0"/>
              </a:spcBef>
              <a:spcAft>
                <a:spcPts val="0"/>
              </a:spcAft>
              <a:defRPr/>
            </a:pPr>
            <a:r>
              <a:rPr kumimoji="0" sz="5400" b="0" i="0" u="none" strike="noStrike" cap="none" spc="0" normalizeH="0" baseline="0" dirty="0">
                <a:solidFill>
                  <a:schemeClr val="bg1"/>
                </a:solidFill>
                <a:latin typeface="方正兰亭粗黑_GBK" panose="02000000000000000000" pitchFamily="2" charset="-122"/>
                <a:ea typeface="方正兰亭粗黑_GBK" panose="02000000000000000000" pitchFamily="2" charset="-122"/>
              </a:rPr>
              <a:t>经济发展局</a:t>
            </a:r>
            <a:endParaRPr kumimoji="0" sz="5400" b="0" i="0" u="none" strike="noStrike" cap="none" spc="0" normalizeH="0" baseline="0" dirty="0">
              <a:solidFill>
                <a:schemeClr val="bg1"/>
              </a:solidFill>
              <a:latin typeface="方正兰亭粗黑_GBK" panose="02000000000000000000" pitchFamily="2" charset="-122"/>
              <a:ea typeface="方正兰亭粗黑_GBK" panose="02000000000000000000" pitchFamily="2" charset="-122"/>
            </a:endParaRPr>
          </a:p>
          <a:p>
            <a:pPr algn="ctr" fontAlgn="auto">
              <a:spcBef>
                <a:spcPts val="0"/>
              </a:spcBef>
              <a:spcAft>
                <a:spcPts val="0"/>
              </a:spcAft>
              <a:defRPr/>
            </a:pPr>
            <a:r>
              <a:rPr kumimoji="0" sz="5400" b="0" i="0" u="none" strike="noStrike" cap="none" spc="0" normalizeH="0" baseline="0" dirty="0">
                <a:solidFill>
                  <a:schemeClr val="bg1"/>
                </a:solidFill>
                <a:latin typeface="方正兰亭粗黑_GBK" panose="02000000000000000000" pitchFamily="2" charset="-122"/>
                <a:ea typeface="方正兰亭粗黑_GBK" panose="02000000000000000000" pitchFamily="2" charset="-122"/>
              </a:rPr>
              <a:t>2022年政府信息公开工作</a:t>
            </a:r>
            <a:endParaRPr kumimoji="0" sz="5400" b="0" i="0" u="none" strike="noStrike" cap="none" spc="0" normalizeH="0" baseline="0" dirty="0">
              <a:solidFill>
                <a:schemeClr val="bg1"/>
              </a:solidFill>
              <a:latin typeface="方正兰亭粗黑_GBK" panose="02000000000000000000" pitchFamily="2" charset="-122"/>
              <a:ea typeface="方正兰亭粗黑_GBK" panose="02000000000000000000" pitchFamily="2" charset="-122"/>
            </a:endParaRPr>
          </a:p>
          <a:p>
            <a:pPr algn="ctr" fontAlgn="auto">
              <a:spcBef>
                <a:spcPts val="0"/>
              </a:spcBef>
              <a:spcAft>
                <a:spcPts val="0"/>
              </a:spcAft>
              <a:defRPr/>
            </a:pPr>
            <a:r>
              <a:rPr kumimoji="0" sz="5400" b="0" i="0" u="none" strike="noStrike" cap="none" spc="0" normalizeH="0" baseline="0" dirty="0">
                <a:solidFill>
                  <a:schemeClr val="bg1"/>
                </a:solidFill>
                <a:latin typeface="方正兰亭粗黑_GBK" panose="02000000000000000000" pitchFamily="2" charset="-122"/>
                <a:ea typeface="方正兰亭粗黑_GBK" panose="02000000000000000000" pitchFamily="2" charset="-122"/>
              </a:rPr>
              <a:t>年度报告</a:t>
            </a:r>
            <a:endParaRPr kumimoji="0" sz="5400" b="0" i="0" u="none" strike="noStrike" cap="none" spc="0" normalizeH="0" baseline="0" dirty="0">
              <a:solidFill>
                <a:schemeClr val="bg1"/>
              </a:solidFill>
              <a:latin typeface="方正兰亭粗黑_GBK" panose="02000000000000000000" pitchFamily="2" charset="-122"/>
              <a:ea typeface="方正兰亭粗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hold" display="0">
                  <p:stCondLst>
                    <p:cond delay="indefinite"/>
                  </p:stCondLst>
                  <p:endCondLst>
                    <p:cond evt="onStopAudio" delay="0">
                      <p:tgtEl>
                        <p:sldTgt/>
                      </p:tgtEl>
                    </p:cond>
                  </p:endCondLst>
                </p:cTn>
                <p:tgtEl>
                  <p:spTgt spid="5"/>
                </p:tgtEl>
              </p:cMediaNode>
            </p:audio>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3"/>
          <p:cNvSpPr/>
          <p:nvPr/>
        </p:nvSpPr>
        <p:spPr bwMode="auto">
          <a:xfrm flipV="1">
            <a:off x="4165600" y="1042564"/>
            <a:ext cx="3860800" cy="3195224"/>
          </a:xfrm>
          <a:custGeom>
            <a:avLst/>
            <a:gdLst>
              <a:gd name="T0" fmla="*/ 83 w 329"/>
              <a:gd name="T1" fmla="*/ 143 h 285"/>
              <a:gd name="T2" fmla="*/ 0 w 329"/>
              <a:gd name="T3" fmla="*/ 285 h 285"/>
              <a:gd name="T4" fmla="*/ 166 w 329"/>
              <a:gd name="T5" fmla="*/ 285 h 285"/>
              <a:gd name="T6" fmla="*/ 329 w 329"/>
              <a:gd name="T7" fmla="*/ 285 h 285"/>
              <a:gd name="T8" fmla="*/ 246 w 329"/>
              <a:gd name="T9" fmla="*/ 143 h 285"/>
              <a:gd name="T10" fmla="*/ 163 w 329"/>
              <a:gd name="T11" fmla="*/ 0 h 285"/>
              <a:gd name="T12" fmla="*/ 83 w 329"/>
              <a:gd name="T13" fmla="*/ 143 h 285"/>
            </a:gdLst>
            <a:ahLst/>
            <a:cxnLst>
              <a:cxn ang="0">
                <a:pos x="T0" y="T1"/>
              </a:cxn>
              <a:cxn ang="0">
                <a:pos x="T2" y="T3"/>
              </a:cxn>
              <a:cxn ang="0">
                <a:pos x="T4" y="T5"/>
              </a:cxn>
              <a:cxn ang="0">
                <a:pos x="T6" y="T7"/>
              </a:cxn>
              <a:cxn ang="0">
                <a:pos x="T8" y="T9"/>
              </a:cxn>
              <a:cxn ang="0">
                <a:pos x="T10" y="T11"/>
              </a:cxn>
              <a:cxn ang="0">
                <a:pos x="T12" y="T13"/>
              </a:cxn>
            </a:cxnLst>
            <a:rect l="0" t="0" r="r" b="b"/>
            <a:pathLst>
              <a:path w="329" h="285">
                <a:moveTo>
                  <a:pt x="83" y="143"/>
                </a:moveTo>
                <a:lnTo>
                  <a:pt x="0" y="285"/>
                </a:lnTo>
                <a:lnTo>
                  <a:pt x="166" y="285"/>
                </a:lnTo>
                <a:lnTo>
                  <a:pt x="329" y="285"/>
                </a:lnTo>
                <a:lnTo>
                  <a:pt x="246" y="143"/>
                </a:lnTo>
                <a:lnTo>
                  <a:pt x="163" y="0"/>
                </a:lnTo>
                <a:lnTo>
                  <a:pt x="83" y="143"/>
                </a:lnTo>
                <a:close/>
              </a:path>
            </a:pathLst>
          </a:custGeom>
          <a:noFill/>
          <a:ln w="38100" cap="flat" cmpd="sng" algn="ctr">
            <a:solidFill>
              <a:srgbClr val="F6F09A"/>
            </a:solidFill>
            <a:prstDash val="solid"/>
            <a:miter lim="800000"/>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Freeform 23"/>
          <p:cNvSpPr/>
          <p:nvPr/>
        </p:nvSpPr>
        <p:spPr bwMode="auto">
          <a:xfrm>
            <a:off x="4165600" y="453284"/>
            <a:ext cx="3860800" cy="3195224"/>
          </a:xfrm>
          <a:custGeom>
            <a:avLst/>
            <a:gdLst>
              <a:gd name="T0" fmla="*/ 83 w 329"/>
              <a:gd name="T1" fmla="*/ 143 h 285"/>
              <a:gd name="T2" fmla="*/ 0 w 329"/>
              <a:gd name="T3" fmla="*/ 285 h 285"/>
              <a:gd name="T4" fmla="*/ 166 w 329"/>
              <a:gd name="T5" fmla="*/ 285 h 285"/>
              <a:gd name="T6" fmla="*/ 329 w 329"/>
              <a:gd name="T7" fmla="*/ 285 h 285"/>
              <a:gd name="T8" fmla="*/ 246 w 329"/>
              <a:gd name="T9" fmla="*/ 143 h 285"/>
              <a:gd name="T10" fmla="*/ 163 w 329"/>
              <a:gd name="T11" fmla="*/ 0 h 285"/>
              <a:gd name="T12" fmla="*/ 83 w 329"/>
              <a:gd name="T13" fmla="*/ 143 h 285"/>
            </a:gdLst>
            <a:ahLst/>
            <a:cxnLst>
              <a:cxn ang="0">
                <a:pos x="T0" y="T1"/>
              </a:cxn>
              <a:cxn ang="0">
                <a:pos x="T2" y="T3"/>
              </a:cxn>
              <a:cxn ang="0">
                <a:pos x="T4" y="T5"/>
              </a:cxn>
              <a:cxn ang="0">
                <a:pos x="T6" y="T7"/>
              </a:cxn>
              <a:cxn ang="0">
                <a:pos x="T8" y="T9"/>
              </a:cxn>
              <a:cxn ang="0">
                <a:pos x="T10" y="T11"/>
              </a:cxn>
              <a:cxn ang="0">
                <a:pos x="T12" y="T13"/>
              </a:cxn>
            </a:cxnLst>
            <a:rect l="0" t="0" r="r" b="b"/>
            <a:pathLst>
              <a:path w="329" h="285">
                <a:moveTo>
                  <a:pt x="83" y="143"/>
                </a:moveTo>
                <a:lnTo>
                  <a:pt x="0" y="285"/>
                </a:lnTo>
                <a:lnTo>
                  <a:pt x="166" y="285"/>
                </a:lnTo>
                <a:lnTo>
                  <a:pt x="329" y="285"/>
                </a:lnTo>
                <a:lnTo>
                  <a:pt x="246" y="143"/>
                </a:lnTo>
                <a:lnTo>
                  <a:pt x="163" y="0"/>
                </a:lnTo>
                <a:lnTo>
                  <a:pt x="83" y="143"/>
                </a:lnTo>
                <a:close/>
              </a:path>
            </a:pathLst>
          </a:custGeom>
          <a:solidFill>
            <a:srgbClr val="F6F09A"/>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508637" y="4624355"/>
            <a:ext cx="11841480" cy="9220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a:ln>
                  <a:noFill/>
                </a:ln>
                <a:solidFill>
                  <a:prstClr val="white"/>
                </a:solidFill>
                <a:effectLst/>
                <a:uLnTx/>
                <a:uFillTx/>
                <a:latin typeface="方正明尚简体" panose="02000000000000000000" pitchFamily="2" charset="-122"/>
                <a:ea typeface="方正明尚简体" panose="02000000000000000000" pitchFamily="2" charset="-122"/>
                <a:cs typeface="+mn-cs"/>
              </a:rPr>
              <a:t>政府信息公开行政复议、行政诉讼情况</a:t>
            </a:r>
            <a:endParaRPr kumimoji="0" lang="zh-CN" altLang="en-US" sz="5400" b="0" i="0" u="none" strike="noStrike" kern="1200" cap="none" spc="0" normalizeH="0" baseline="0" noProof="0">
              <a:ln>
                <a:noFill/>
              </a:ln>
              <a:solidFill>
                <a:prstClr val="white"/>
              </a:solidFill>
              <a:effectLst/>
              <a:uLnTx/>
              <a:uFillTx/>
              <a:latin typeface="方正明尚简体" panose="02000000000000000000" pitchFamily="2" charset="-122"/>
              <a:ea typeface="方正明尚简体" panose="02000000000000000000" pitchFamily="2" charset="-122"/>
              <a:cs typeface="+mn-cs"/>
            </a:endParaRPr>
          </a:p>
        </p:txBody>
      </p:sp>
      <p:sp>
        <p:nvSpPr>
          <p:cNvPr id="6" name="任意多边形: 形状 8"/>
          <p:cNvSpPr/>
          <p:nvPr/>
        </p:nvSpPr>
        <p:spPr>
          <a:xfrm>
            <a:off x="5007429" y="1438656"/>
            <a:ext cx="2177142" cy="1990344"/>
          </a:xfrm>
          <a:custGeom>
            <a:avLst/>
            <a:gdLst>
              <a:gd name="connsiteX0" fmla="*/ 0 w 4318004"/>
              <a:gd name="connsiteY0" fmla="*/ 3405519 h 3947521"/>
              <a:gd name="connsiteX1" fmla="*/ 4318004 w 4318004"/>
              <a:gd name="connsiteY1" fmla="*/ 3405519 h 3947521"/>
              <a:gd name="connsiteX2" fmla="*/ 2159002 w 4318004"/>
              <a:gd name="connsiteY2" fmla="*/ 3947521 h 3947521"/>
              <a:gd name="connsiteX3" fmla="*/ 0 w 4318004"/>
              <a:gd name="connsiteY3" fmla="*/ 0 h 3947521"/>
              <a:gd name="connsiteX4" fmla="*/ 4318004 w 4318004"/>
              <a:gd name="connsiteY4" fmla="*/ 0 h 3947521"/>
              <a:gd name="connsiteX5" fmla="*/ 4318004 w 4318004"/>
              <a:gd name="connsiteY5" fmla="*/ 1339228 h 3947521"/>
              <a:gd name="connsiteX6" fmla="*/ 4318004 w 4318004"/>
              <a:gd name="connsiteY6" fmla="*/ 2122339 h 3947521"/>
              <a:gd name="connsiteX7" fmla="*/ 4318004 w 4318004"/>
              <a:gd name="connsiteY7" fmla="*/ 3405518 h 3947521"/>
              <a:gd name="connsiteX8" fmla="*/ 0 w 4318004"/>
              <a:gd name="connsiteY8" fmla="*/ 3405518 h 3947521"/>
              <a:gd name="connsiteX9" fmla="*/ 0 w 4318004"/>
              <a:gd name="connsiteY9" fmla="*/ 2122339 h 3947521"/>
              <a:gd name="connsiteX10" fmla="*/ 0 w 4318004"/>
              <a:gd name="connsiteY10" fmla="*/ 1339228 h 394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8004" h="3947521">
                <a:moveTo>
                  <a:pt x="0" y="3405519"/>
                </a:moveTo>
                <a:lnTo>
                  <a:pt x="4318004" y="3405519"/>
                </a:lnTo>
                <a:lnTo>
                  <a:pt x="2159002" y="3947521"/>
                </a:lnTo>
                <a:close/>
                <a:moveTo>
                  <a:pt x="0" y="0"/>
                </a:moveTo>
                <a:lnTo>
                  <a:pt x="4318004" y="0"/>
                </a:lnTo>
                <a:lnTo>
                  <a:pt x="4318004" y="1339228"/>
                </a:lnTo>
                <a:lnTo>
                  <a:pt x="4318004" y="2122339"/>
                </a:lnTo>
                <a:lnTo>
                  <a:pt x="4318004" y="3405518"/>
                </a:lnTo>
                <a:lnTo>
                  <a:pt x="0" y="3405518"/>
                </a:lnTo>
                <a:lnTo>
                  <a:pt x="0" y="2122339"/>
                </a:lnTo>
                <a:lnTo>
                  <a:pt x="0" y="1339228"/>
                </a:lnTo>
                <a:close/>
              </a:path>
            </a:pathLst>
          </a:custGeom>
          <a:noFill/>
          <a:ln w="12700" cap="flat" cmpd="sng" algn="ctr">
            <a:noFill/>
            <a:prstDash val="solid"/>
            <a:miter lim="800000"/>
          </a:ln>
          <a:effectLst>
            <a:outerShdw blurRad="254000" dist="127000" dir="5400000" algn="t"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0" cap="none" spc="0" normalizeH="0" baseline="0" noProof="0">
                <a:ln>
                  <a:noFill/>
                </a:ln>
                <a:solidFill>
                  <a:prstClr val="black">
                    <a:lumMod val="85000"/>
                    <a:lumOff val="15000"/>
                  </a:prstClr>
                </a:solidFill>
                <a:effectLst/>
                <a:uLnTx/>
                <a:uFillTx/>
                <a:latin typeface="Agency FB" panose="020B0503020202020204" pitchFamily="34" charset="0"/>
                <a:ea typeface="宋体" panose="02010600030101010101" pitchFamily="2" charset="-122"/>
                <a:cs typeface="+mn-cs"/>
              </a:rPr>
              <a:t>04</a:t>
            </a:r>
            <a:endParaRPr kumimoji="0" lang="zh-CN" altLang="en-US" sz="9600" b="0" i="0" u="none" strike="noStrike" kern="0" cap="none" spc="0" normalizeH="0" baseline="0" noProof="0" dirty="0">
              <a:ln>
                <a:noFill/>
              </a:ln>
              <a:solidFill>
                <a:prstClr val="black">
                  <a:lumMod val="85000"/>
                  <a:lumOff val="15000"/>
                </a:prstClr>
              </a:solidFill>
              <a:effectLst/>
              <a:uLnTx/>
              <a:uFillTx/>
              <a:latin typeface="Agency FB" panose="020B0503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 presetClass="entr" presetSubtype="1" decel="100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52"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Scale>
                                      <p:cBhvr>
                                        <p:cTn id="2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
                                        </p:tgtEl>
                                        <p:attrNameLst>
                                          <p:attrName>ppt_x</p:attrName>
                                          <p:attrName>ppt_y</p:attrName>
                                        </p:attrNameLst>
                                      </p:cBhvr>
                                    </p:animMotion>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9829320">
            <a:off x="393266" y="133720"/>
            <a:ext cx="648587" cy="648587"/>
            <a:chOff x="4482708" y="3301238"/>
            <a:chExt cx="661162" cy="661162"/>
          </a:xfrm>
        </p:grpSpPr>
        <p:grpSp>
          <p:nvGrpSpPr>
            <p:cNvPr id="3" name="组合 2"/>
            <p:cNvGrpSpPr/>
            <p:nvPr/>
          </p:nvGrpSpPr>
          <p:grpSpPr>
            <a:xfrm>
              <a:off x="4482708" y="3301238"/>
              <a:ext cx="661162" cy="661162"/>
              <a:chOff x="775780" y="771550"/>
              <a:chExt cx="1852004" cy="1852004"/>
            </a:xfrm>
          </p:grpSpPr>
          <p:sp>
            <p:nvSpPr>
              <p:cNvPr id="7" name="椭圆 6"/>
              <p:cNvSpPr/>
              <p:nvPr/>
            </p:nvSpPr>
            <p:spPr>
              <a:xfrm>
                <a:off x="775780" y="771550"/>
                <a:ext cx="1852004" cy="1852004"/>
              </a:xfrm>
              <a:prstGeom prst="ellipse">
                <a:avLst/>
              </a:prstGeom>
              <a:solidFill>
                <a:schemeClr val="bg1">
                  <a:lumMod val="95000"/>
                </a:schemeClr>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a:ea typeface="微软雅黑" panose="020B0503020204020204" charset="-122"/>
                </a:endParaRPr>
              </a:p>
            </p:txBody>
          </p:sp>
          <p:sp>
            <p:nvSpPr>
              <p:cNvPr id="8" name="椭圆 7"/>
              <p:cNvSpPr/>
              <p:nvPr/>
            </p:nvSpPr>
            <p:spPr>
              <a:xfrm>
                <a:off x="1007828" y="1003597"/>
                <a:ext cx="1387908" cy="1387908"/>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Agency FB" panose="020B0503020202020204" pitchFamily="34" charset="0"/>
                </a:endParaRPr>
              </a:p>
            </p:txBody>
          </p:sp>
        </p:grpSp>
        <p:grpSp>
          <p:nvGrpSpPr>
            <p:cNvPr id="4" name="组合 3"/>
            <p:cNvGrpSpPr/>
            <p:nvPr/>
          </p:nvGrpSpPr>
          <p:grpSpPr>
            <a:xfrm>
              <a:off x="4679943" y="3516067"/>
              <a:ext cx="266691" cy="231503"/>
              <a:chOff x="6434683" y="510993"/>
              <a:chExt cx="987549" cy="857250"/>
            </a:xfrm>
          </p:grpSpPr>
          <p:sp>
            <p:nvSpPr>
              <p:cNvPr id="5"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545D79"/>
                </a:solid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Century Gothic" panose="020B0502020202020204"/>
                  <a:ea typeface="幼圆" panose="02010509060101010101" charset="-122"/>
                  <a:cs typeface="+mn-cs"/>
                </a:endParaRPr>
              </a:p>
            </p:txBody>
          </p:sp>
          <p:cxnSp>
            <p:nvCxnSpPr>
              <p:cNvPr id="6" name="直接连接符 5"/>
              <p:cNvCxnSpPr/>
              <p:nvPr/>
            </p:nvCxnSpPr>
            <p:spPr>
              <a:xfrm>
                <a:off x="6434683" y="954806"/>
                <a:ext cx="987549" cy="0"/>
              </a:xfrm>
              <a:prstGeom prst="line">
                <a:avLst/>
              </a:prstGeom>
              <a:noFill/>
              <a:ln w="28575" cap="flat" cmpd="sng" algn="ctr">
                <a:solidFill>
                  <a:srgbClr val="545D79"/>
                </a:solidFill>
                <a:prstDash val="solid"/>
              </a:ln>
              <a:effectLst/>
            </p:spPr>
          </p:cxnSp>
        </p:grpSp>
      </p:grpSp>
      <p:graphicFrame>
        <p:nvGraphicFramePr>
          <p:cNvPr id="9" name="表格 8"/>
          <p:cNvGraphicFramePr/>
          <p:nvPr>
            <p:custDataLst>
              <p:tags r:id="rId1"/>
            </p:custDataLst>
          </p:nvPr>
        </p:nvGraphicFramePr>
        <p:xfrm>
          <a:off x="1532890" y="1744345"/>
          <a:ext cx="9420225" cy="3331210"/>
        </p:xfrm>
        <a:graphic>
          <a:graphicData uri="http://schemas.openxmlformats.org/drawingml/2006/table">
            <a:tbl>
              <a:tblPr firstRow="1" bandRow="1">
                <a:tableStyleId>{5940675A-B579-460E-94D1-54222C63F5DA}</a:tableStyleId>
              </a:tblPr>
              <a:tblGrid>
                <a:gridCol w="657860"/>
                <a:gridCol w="662940"/>
                <a:gridCol w="642620"/>
                <a:gridCol w="631190"/>
                <a:gridCol w="492125"/>
                <a:gridCol w="695325"/>
                <a:gridCol w="692785"/>
                <a:gridCol w="695960"/>
                <a:gridCol w="679450"/>
                <a:gridCol w="454660"/>
                <a:gridCol w="695325"/>
                <a:gridCol w="695325"/>
                <a:gridCol w="695325"/>
                <a:gridCol w="594360"/>
                <a:gridCol w="434975"/>
              </a:tblGrid>
              <a:tr h="381000">
                <a:tc gridSpan="5">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行政复议</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10">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行政诉讼</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80365">
                <a:tc rowSpan="2">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结果维持</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结果纠正</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其他结果</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尚未审结</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总计</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未经复议直接起诉</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复议后起诉</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5227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结果维持</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结果纠正</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其他结果</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尚未审结</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总计</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结果维持</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结果纠正</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其他结果</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尚未审结</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总计</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47115">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 0</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0 </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0 </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0 </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 0</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 0</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 0</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 0</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0 </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0</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 0</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0 </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0 </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 0</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方正仿宋简体" panose="02010601030101010101" charset="-122"/>
                          <a:ea typeface="方正仿宋简体" panose="02010601030101010101" charset="-122"/>
                          <a:cs typeface="方正仿宋简体" panose="02010601030101010101" charset="-122"/>
                        </a:rPr>
                        <a:t>0</a:t>
                      </a:r>
                      <a:endParaRPr lang="en-US" altLang="en-US" sz="1000" b="1">
                        <a:latin typeface="方正仿宋简体" panose="02010601030101010101" charset="-122"/>
                        <a:ea typeface="方正仿宋简体" panose="02010601030101010101" charset="-122"/>
                        <a:cs typeface="方正仿宋简体" panose="02010601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3"/>
          <p:cNvSpPr/>
          <p:nvPr/>
        </p:nvSpPr>
        <p:spPr bwMode="auto">
          <a:xfrm flipV="1">
            <a:off x="4165600" y="1042564"/>
            <a:ext cx="3860800" cy="3195224"/>
          </a:xfrm>
          <a:custGeom>
            <a:avLst/>
            <a:gdLst>
              <a:gd name="T0" fmla="*/ 83 w 329"/>
              <a:gd name="T1" fmla="*/ 143 h 285"/>
              <a:gd name="T2" fmla="*/ 0 w 329"/>
              <a:gd name="T3" fmla="*/ 285 h 285"/>
              <a:gd name="T4" fmla="*/ 166 w 329"/>
              <a:gd name="T5" fmla="*/ 285 h 285"/>
              <a:gd name="T6" fmla="*/ 329 w 329"/>
              <a:gd name="T7" fmla="*/ 285 h 285"/>
              <a:gd name="T8" fmla="*/ 246 w 329"/>
              <a:gd name="T9" fmla="*/ 143 h 285"/>
              <a:gd name="T10" fmla="*/ 163 w 329"/>
              <a:gd name="T11" fmla="*/ 0 h 285"/>
              <a:gd name="T12" fmla="*/ 83 w 329"/>
              <a:gd name="T13" fmla="*/ 143 h 285"/>
            </a:gdLst>
            <a:ahLst/>
            <a:cxnLst>
              <a:cxn ang="0">
                <a:pos x="T0" y="T1"/>
              </a:cxn>
              <a:cxn ang="0">
                <a:pos x="T2" y="T3"/>
              </a:cxn>
              <a:cxn ang="0">
                <a:pos x="T4" y="T5"/>
              </a:cxn>
              <a:cxn ang="0">
                <a:pos x="T6" y="T7"/>
              </a:cxn>
              <a:cxn ang="0">
                <a:pos x="T8" y="T9"/>
              </a:cxn>
              <a:cxn ang="0">
                <a:pos x="T10" y="T11"/>
              </a:cxn>
              <a:cxn ang="0">
                <a:pos x="T12" y="T13"/>
              </a:cxn>
            </a:cxnLst>
            <a:rect l="0" t="0" r="r" b="b"/>
            <a:pathLst>
              <a:path w="329" h="285">
                <a:moveTo>
                  <a:pt x="83" y="143"/>
                </a:moveTo>
                <a:lnTo>
                  <a:pt x="0" y="285"/>
                </a:lnTo>
                <a:lnTo>
                  <a:pt x="166" y="285"/>
                </a:lnTo>
                <a:lnTo>
                  <a:pt x="329" y="285"/>
                </a:lnTo>
                <a:lnTo>
                  <a:pt x="246" y="143"/>
                </a:lnTo>
                <a:lnTo>
                  <a:pt x="163" y="0"/>
                </a:lnTo>
                <a:lnTo>
                  <a:pt x="83" y="143"/>
                </a:lnTo>
                <a:close/>
              </a:path>
            </a:pathLst>
          </a:custGeom>
          <a:noFill/>
          <a:ln w="38100" cap="flat" cmpd="sng" algn="ctr">
            <a:solidFill>
              <a:srgbClr val="F6F09A"/>
            </a:solidFill>
            <a:prstDash val="solid"/>
            <a:miter lim="800000"/>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Freeform 23"/>
          <p:cNvSpPr/>
          <p:nvPr/>
        </p:nvSpPr>
        <p:spPr bwMode="auto">
          <a:xfrm>
            <a:off x="4165600" y="453284"/>
            <a:ext cx="3860800" cy="3195224"/>
          </a:xfrm>
          <a:custGeom>
            <a:avLst/>
            <a:gdLst>
              <a:gd name="T0" fmla="*/ 83 w 329"/>
              <a:gd name="T1" fmla="*/ 143 h 285"/>
              <a:gd name="T2" fmla="*/ 0 w 329"/>
              <a:gd name="T3" fmla="*/ 285 h 285"/>
              <a:gd name="T4" fmla="*/ 166 w 329"/>
              <a:gd name="T5" fmla="*/ 285 h 285"/>
              <a:gd name="T6" fmla="*/ 329 w 329"/>
              <a:gd name="T7" fmla="*/ 285 h 285"/>
              <a:gd name="T8" fmla="*/ 246 w 329"/>
              <a:gd name="T9" fmla="*/ 143 h 285"/>
              <a:gd name="T10" fmla="*/ 163 w 329"/>
              <a:gd name="T11" fmla="*/ 0 h 285"/>
              <a:gd name="T12" fmla="*/ 83 w 329"/>
              <a:gd name="T13" fmla="*/ 143 h 285"/>
            </a:gdLst>
            <a:ahLst/>
            <a:cxnLst>
              <a:cxn ang="0">
                <a:pos x="T0" y="T1"/>
              </a:cxn>
              <a:cxn ang="0">
                <a:pos x="T2" y="T3"/>
              </a:cxn>
              <a:cxn ang="0">
                <a:pos x="T4" y="T5"/>
              </a:cxn>
              <a:cxn ang="0">
                <a:pos x="T6" y="T7"/>
              </a:cxn>
              <a:cxn ang="0">
                <a:pos x="T8" y="T9"/>
              </a:cxn>
              <a:cxn ang="0">
                <a:pos x="T10" y="T11"/>
              </a:cxn>
              <a:cxn ang="0">
                <a:pos x="T12" y="T13"/>
              </a:cxn>
            </a:cxnLst>
            <a:rect l="0" t="0" r="r" b="b"/>
            <a:pathLst>
              <a:path w="329" h="285">
                <a:moveTo>
                  <a:pt x="83" y="143"/>
                </a:moveTo>
                <a:lnTo>
                  <a:pt x="0" y="285"/>
                </a:lnTo>
                <a:lnTo>
                  <a:pt x="166" y="285"/>
                </a:lnTo>
                <a:lnTo>
                  <a:pt x="329" y="285"/>
                </a:lnTo>
                <a:lnTo>
                  <a:pt x="246" y="143"/>
                </a:lnTo>
                <a:lnTo>
                  <a:pt x="163" y="0"/>
                </a:lnTo>
                <a:lnTo>
                  <a:pt x="83" y="143"/>
                </a:lnTo>
                <a:close/>
              </a:path>
            </a:pathLst>
          </a:custGeom>
          <a:solidFill>
            <a:srgbClr val="F6F09A"/>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2223137" y="4624355"/>
            <a:ext cx="8412480" cy="9220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a:ln>
                  <a:noFill/>
                </a:ln>
                <a:solidFill>
                  <a:prstClr val="white"/>
                </a:solidFill>
                <a:effectLst/>
                <a:uLnTx/>
                <a:uFillTx/>
                <a:latin typeface="方正明尚简体" panose="02000000000000000000" pitchFamily="2" charset="-122"/>
                <a:ea typeface="方正明尚简体" panose="02000000000000000000" pitchFamily="2" charset="-122"/>
                <a:cs typeface="+mn-cs"/>
              </a:rPr>
              <a:t>存在的主要问题及改进情况</a:t>
            </a:r>
            <a:endParaRPr kumimoji="0" lang="zh-CN" altLang="en-US" sz="5400" b="0" i="0" u="none" strike="noStrike" kern="1200" cap="none" spc="0" normalizeH="0" baseline="0" noProof="0">
              <a:ln>
                <a:noFill/>
              </a:ln>
              <a:solidFill>
                <a:prstClr val="white"/>
              </a:solidFill>
              <a:effectLst/>
              <a:uLnTx/>
              <a:uFillTx/>
              <a:latin typeface="方正明尚简体" panose="02000000000000000000" pitchFamily="2" charset="-122"/>
              <a:ea typeface="方正明尚简体" panose="02000000000000000000" pitchFamily="2" charset="-122"/>
              <a:cs typeface="+mn-cs"/>
            </a:endParaRPr>
          </a:p>
        </p:txBody>
      </p:sp>
      <p:sp>
        <p:nvSpPr>
          <p:cNvPr id="6" name="任意多边形: 形状 8"/>
          <p:cNvSpPr/>
          <p:nvPr/>
        </p:nvSpPr>
        <p:spPr>
          <a:xfrm>
            <a:off x="5007429" y="1438656"/>
            <a:ext cx="2177142" cy="1990344"/>
          </a:xfrm>
          <a:custGeom>
            <a:avLst/>
            <a:gdLst>
              <a:gd name="connsiteX0" fmla="*/ 0 w 4318004"/>
              <a:gd name="connsiteY0" fmla="*/ 3405519 h 3947521"/>
              <a:gd name="connsiteX1" fmla="*/ 4318004 w 4318004"/>
              <a:gd name="connsiteY1" fmla="*/ 3405519 h 3947521"/>
              <a:gd name="connsiteX2" fmla="*/ 2159002 w 4318004"/>
              <a:gd name="connsiteY2" fmla="*/ 3947521 h 3947521"/>
              <a:gd name="connsiteX3" fmla="*/ 0 w 4318004"/>
              <a:gd name="connsiteY3" fmla="*/ 0 h 3947521"/>
              <a:gd name="connsiteX4" fmla="*/ 4318004 w 4318004"/>
              <a:gd name="connsiteY4" fmla="*/ 0 h 3947521"/>
              <a:gd name="connsiteX5" fmla="*/ 4318004 w 4318004"/>
              <a:gd name="connsiteY5" fmla="*/ 1339228 h 3947521"/>
              <a:gd name="connsiteX6" fmla="*/ 4318004 w 4318004"/>
              <a:gd name="connsiteY6" fmla="*/ 2122339 h 3947521"/>
              <a:gd name="connsiteX7" fmla="*/ 4318004 w 4318004"/>
              <a:gd name="connsiteY7" fmla="*/ 3405518 h 3947521"/>
              <a:gd name="connsiteX8" fmla="*/ 0 w 4318004"/>
              <a:gd name="connsiteY8" fmla="*/ 3405518 h 3947521"/>
              <a:gd name="connsiteX9" fmla="*/ 0 w 4318004"/>
              <a:gd name="connsiteY9" fmla="*/ 2122339 h 3947521"/>
              <a:gd name="connsiteX10" fmla="*/ 0 w 4318004"/>
              <a:gd name="connsiteY10" fmla="*/ 1339228 h 394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8004" h="3947521">
                <a:moveTo>
                  <a:pt x="0" y="3405519"/>
                </a:moveTo>
                <a:lnTo>
                  <a:pt x="4318004" y="3405519"/>
                </a:lnTo>
                <a:lnTo>
                  <a:pt x="2159002" y="3947521"/>
                </a:lnTo>
                <a:close/>
                <a:moveTo>
                  <a:pt x="0" y="0"/>
                </a:moveTo>
                <a:lnTo>
                  <a:pt x="4318004" y="0"/>
                </a:lnTo>
                <a:lnTo>
                  <a:pt x="4318004" y="1339228"/>
                </a:lnTo>
                <a:lnTo>
                  <a:pt x="4318004" y="2122339"/>
                </a:lnTo>
                <a:lnTo>
                  <a:pt x="4318004" y="3405518"/>
                </a:lnTo>
                <a:lnTo>
                  <a:pt x="0" y="3405518"/>
                </a:lnTo>
                <a:lnTo>
                  <a:pt x="0" y="2122339"/>
                </a:lnTo>
                <a:lnTo>
                  <a:pt x="0" y="1339228"/>
                </a:lnTo>
                <a:close/>
              </a:path>
            </a:pathLst>
          </a:custGeom>
          <a:noFill/>
          <a:ln w="12700" cap="flat" cmpd="sng" algn="ctr">
            <a:noFill/>
            <a:prstDash val="solid"/>
            <a:miter lim="800000"/>
          </a:ln>
          <a:effectLst>
            <a:outerShdw blurRad="254000" dist="127000" dir="5400000" algn="t"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0" cap="none" spc="0" normalizeH="0" baseline="0" noProof="0">
                <a:ln>
                  <a:noFill/>
                </a:ln>
                <a:solidFill>
                  <a:prstClr val="black">
                    <a:lumMod val="85000"/>
                    <a:lumOff val="15000"/>
                  </a:prstClr>
                </a:solidFill>
                <a:effectLst/>
                <a:uLnTx/>
                <a:uFillTx/>
                <a:latin typeface="Agency FB" panose="020B0503020202020204" pitchFamily="34" charset="0"/>
                <a:ea typeface="宋体" panose="02010600030101010101" pitchFamily="2" charset="-122"/>
                <a:cs typeface="+mn-cs"/>
              </a:rPr>
              <a:t>05</a:t>
            </a:r>
            <a:endParaRPr kumimoji="0" lang="zh-CN" altLang="en-US" sz="9600" b="0" i="0" u="none" strike="noStrike" kern="0" cap="none" spc="0" normalizeH="0" baseline="0" noProof="0" dirty="0">
              <a:ln>
                <a:noFill/>
              </a:ln>
              <a:solidFill>
                <a:prstClr val="black">
                  <a:lumMod val="85000"/>
                  <a:lumOff val="15000"/>
                </a:prstClr>
              </a:solidFill>
              <a:effectLst/>
              <a:uLnTx/>
              <a:uFillTx/>
              <a:latin typeface="Agency FB" panose="020B0503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 presetClass="entr" presetSubtype="1" decel="100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52"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Scale>
                                      <p:cBhvr>
                                        <p:cTn id="2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
                                        </p:tgtEl>
                                        <p:attrNameLst>
                                          <p:attrName>ppt_x</p:attrName>
                                          <p:attrName>ppt_y</p:attrName>
                                        </p:attrNameLst>
                                      </p:cBhvr>
                                    </p:animMotion>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9829320">
            <a:off x="393266" y="133720"/>
            <a:ext cx="648587" cy="648587"/>
            <a:chOff x="4482708" y="3301238"/>
            <a:chExt cx="661162" cy="661162"/>
          </a:xfrm>
        </p:grpSpPr>
        <p:grpSp>
          <p:nvGrpSpPr>
            <p:cNvPr id="3" name="组合 2"/>
            <p:cNvGrpSpPr/>
            <p:nvPr/>
          </p:nvGrpSpPr>
          <p:grpSpPr>
            <a:xfrm>
              <a:off x="4482708" y="3301238"/>
              <a:ext cx="661162" cy="661162"/>
              <a:chOff x="775780" y="771550"/>
              <a:chExt cx="1852004" cy="1852004"/>
            </a:xfrm>
          </p:grpSpPr>
          <p:sp>
            <p:nvSpPr>
              <p:cNvPr id="7" name="椭圆 6"/>
              <p:cNvSpPr/>
              <p:nvPr/>
            </p:nvSpPr>
            <p:spPr>
              <a:xfrm>
                <a:off x="775780" y="771550"/>
                <a:ext cx="1852004" cy="1852004"/>
              </a:xfrm>
              <a:prstGeom prst="ellipse">
                <a:avLst/>
              </a:prstGeom>
              <a:solidFill>
                <a:schemeClr val="bg1">
                  <a:lumMod val="95000"/>
                </a:schemeClr>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a:ea typeface="微软雅黑" panose="020B0503020204020204" charset="-122"/>
                </a:endParaRPr>
              </a:p>
            </p:txBody>
          </p:sp>
          <p:sp>
            <p:nvSpPr>
              <p:cNvPr id="8" name="椭圆 7"/>
              <p:cNvSpPr/>
              <p:nvPr/>
            </p:nvSpPr>
            <p:spPr>
              <a:xfrm>
                <a:off x="1007828" y="1003597"/>
                <a:ext cx="1387908" cy="1387908"/>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Agency FB" panose="020B0503020202020204" pitchFamily="34" charset="0"/>
                </a:endParaRPr>
              </a:p>
            </p:txBody>
          </p:sp>
        </p:grpSp>
        <p:grpSp>
          <p:nvGrpSpPr>
            <p:cNvPr id="4" name="组合 3"/>
            <p:cNvGrpSpPr/>
            <p:nvPr/>
          </p:nvGrpSpPr>
          <p:grpSpPr>
            <a:xfrm>
              <a:off x="4679943" y="3516067"/>
              <a:ext cx="266691" cy="231503"/>
              <a:chOff x="6434683" y="510993"/>
              <a:chExt cx="987549" cy="857250"/>
            </a:xfrm>
          </p:grpSpPr>
          <p:sp>
            <p:nvSpPr>
              <p:cNvPr id="5"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545D79"/>
                </a:solid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Century Gothic" panose="020B0502020202020204"/>
                  <a:ea typeface="幼圆" panose="02010509060101010101" charset="-122"/>
                  <a:cs typeface="+mn-cs"/>
                </a:endParaRPr>
              </a:p>
            </p:txBody>
          </p:sp>
          <p:cxnSp>
            <p:nvCxnSpPr>
              <p:cNvPr id="6" name="直接连接符 5"/>
              <p:cNvCxnSpPr/>
              <p:nvPr/>
            </p:nvCxnSpPr>
            <p:spPr>
              <a:xfrm>
                <a:off x="6434683" y="954806"/>
                <a:ext cx="987549" cy="0"/>
              </a:xfrm>
              <a:prstGeom prst="line">
                <a:avLst/>
              </a:prstGeom>
              <a:noFill/>
              <a:ln w="28575" cap="flat" cmpd="sng" algn="ctr">
                <a:solidFill>
                  <a:srgbClr val="545D79"/>
                </a:solidFill>
                <a:prstDash val="solid"/>
              </a:ln>
              <a:effectLst/>
            </p:spPr>
          </p:cxnSp>
        </p:grpSp>
      </p:grpSp>
      <p:sp>
        <p:nvSpPr>
          <p:cNvPr id="10" name="文本框 9"/>
          <p:cNvSpPr txBox="1"/>
          <p:nvPr/>
        </p:nvSpPr>
        <p:spPr>
          <a:xfrm>
            <a:off x="1252220" y="1644650"/>
            <a:ext cx="10217785" cy="4399915"/>
          </a:xfrm>
          <a:prstGeom prst="rect">
            <a:avLst/>
          </a:prstGeom>
          <a:noFill/>
        </p:spPr>
        <p:txBody>
          <a:bodyPr wrap="square" rtlCol="0">
            <a:spAutoFit/>
          </a:bodyPr>
          <a:p>
            <a:pPr indent="711200" eaLnBrk="1" latinLnBrk="0" hangingPunct="1">
              <a:extLst>
                <a:ext uri="{35155182-B16C-46BC-9424-99874614C6A1}">
                  <wpsdc:indentchars xmlns:wpsdc="http://www.wps.cn/officeDocument/2017/drawingmlCustomData" val="200" checksum="3773799597"/>
                </a:ext>
              </a:extLst>
            </a:pPr>
            <a:r>
              <a:rPr lang="zh-CN" altLang="en-US" sz="2800">
                <a:latin typeface="华文楷体" panose="02010600040101010101" charset="-122"/>
                <a:ea typeface="华文楷体" panose="02010600040101010101" charset="-122"/>
                <a:cs typeface="华文楷体" panose="02010600040101010101" charset="-122"/>
              </a:rPr>
              <a:t>2022年，区经济发展局在区管委会的领导下，圆满完成各项工作任务，但在具体工作中仍存在一些问题和不足：</a:t>
            </a:r>
            <a:endParaRPr lang="zh-CN" altLang="en-US" sz="2800">
              <a:latin typeface="华文楷体" panose="02010600040101010101" charset="-122"/>
              <a:ea typeface="华文楷体" panose="02010600040101010101" charset="-122"/>
              <a:cs typeface="华文楷体" panose="02010600040101010101" charset="-122"/>
            </a:endParaRPr>
          </a:p>
          <a:p>
            <a:pPr indent="711200" eaLnBrk="1" latinLnBrk="0" hangingPunct="1">
              <a:extLst>
                <a:ext uri="{35155182-B16C-46BC-9424-99874614C6A1}">
                  <wpsdc:indentchars xmlns:wpsdc="http://www.wps.cn/officeDocument/2017/drawingmlCustomData" val="200" checksum="3773799597"/>
                </a:ext>
              </a:extLst>
            </a:pPr>
            <a:r>
              <a:rPr lang="zh-CN" altLang="en-US" sz="2800">
                <a:latin typeface="华文楷体" panose="02010600040101010101" charset="-122"/>
                <a:ea typeface="华文楷体" panose="02010600040101010101" charset="-122"/>
                <a:cs typeface="华文楷体" panose="02010600040101010101" charset="-122"/>
              </a:rPr>
              <a:t>一是信息公开主动性不足，某些信息更新还不够及时，相关科室没有及时主动进行信息公开时，工作人员未及时进行督促。</a:t>
            </a:r>
            <a:endParaRPr lang="zh-CN" altLang="en-US" sz="2800">
              <a:latin typeface="华文楷体" panose="02010600040101010101" charset="-122"/>
              <a:ea typeface="华文楷体" panose="02010600040101010101" charset="-122"/>
              <a:cs typeface="华文楷体" panose="02010600040101010101" charset="-122"/>
            </a:endParaRPr>
          </a:p>
          <a:p>
            <a:pPr indent="711200" eaLnBrk="1" latinLnBrk="0" hangingPunct="1">
              <a:extLst>
                <a:ext uri="{35155182-B16C-46BC-9424-99874614C6A1}">
                  <wpsdc:indentchars xmlns:wpsdc="http://www.wps.cn/officeDocument/2017/drawingmlCustomData" val="200" checksum="3773799597"/>
                </a:ext>
              </a:extLst>
            </a:pPr>
            <a:r>
              <a:rPr lang="zh-CN" altLang="en-US" sz="2800">
                <a:latin typeface="华文楷体" panose="02010600040101010101" charset="-122"/>
                <a:ea typeface="华文楷体" panose="02010600040101010101" charset="-122"/>
                <a:cs typeface="华文楷体" panose="02010600040101010101" charset="-122"/>
              </a:rPr>
              <a:t>二是政务信息公开深入意识不强，通知公告、财政预决算等常规信息发布较多，深入挖掘公开信息较少。</a:t>
            </a:r>
            <a:endParaRPr lang="zh-CN" altLang="en-US" sz="2800">
              <a:latin typeface="华文楷体" panose="02010600040101010101" charset="-122"/>
              <a:ea typeface="华文楷体" panose="02010600040101010101" charset="-122"/>
              <a:cs typeface="华文楷体" panose="02010600040101010101" charset="-122"/>
            </a:endParaRPr>
          </a:p>
          <a:p>
            <a:pPr indent="711200" eaLnBrk="1" latinLnBrk="0" hangingPunct="1">
              <a:extLst>
                <a:ext uri="{35155182-B16C-46BC-9424-99874614C6A1}">
                  <wpsdc:indentchars xmlns:wpsdc="http://www.wps.cn/officeDocument/2017/drawingmlCustomData" val="200" checksum="3773799597"/>
                </a:ext>
              </a:extLst>
            </a:pPr>
            <a:r>
              <a:rPr lang="zh-CN" altLang="en-US" sz="2800">
                <a:latin typeface="华文楷体" panose="02010600040101010101" charset="-122"/>
                <a:ea typeface="华文楷体" panose="02010600040101010101" charset="-122"/>
                <a:cs typeface="华文楷体" panose="02010600040101010101" charset="-122"/>
              </a:rPr>
              <a:t>在下一步工作中，坚持统筹谋划，夯实政务公开基础，不断提升机关自身建设能力进一步加强对政府网站的维护，及时主动公开各类应公开的信息，加强人员培训学习，确保政府信息公开工作高质高效完成。</a:t>
            </a:r>
            <a:endParaRPr lang="zh-CN" altLang="en-US" sz="2800">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3"/>
          <p:cNvSpPr/>
          <p:nvPr/>
        </p:nvSpPr>
        <p:spPr bwMode="auto">
          <a:xfrm flipV="1">
            <a:off x="4165600" y="1042564"/>
            <a:ext cx="3860800" cy="3195224"/>
          </a:xfrm>
          <a:custGeom>
            <a:avLst/>
            <a:gdLst>
              <a:gd name="T0" fmla="*/ 83 w 329"/>
              <a:gd name="T1" fmla="*/ 143 h 285"/>
              <a:gd name="T2" fmla="*/ 0 w 329"/>
              <a:gd name="T3" fmla="*/ 285 h 285"/>
              <a:gd name="T4" fmla="*/ 166 w 329"/>
              <a:gd name="T5" fmla="*/ 285 h 285"/>
              <a:gd name="T6" fmla="*/ 329 w 329"/>
              <a:gd name="T7" fmla="*/ 285 h 285"/>
              <a:gd name="T8" fmla="*/ 246 w 329"/>
              <a:gd name="T9" fmla="*/ 143 h 285"/>
              <a:gd name="T10" fmla="*/ 163 w 329"/>
              <a:gd name="T11" fmla="*/ 0 h 285"/>
              <a:gd name="T12" fmla="*/ 83 w 329"/>
              <a:gd name="T13" fmla="*/ 143 h 285"/>
            </a:gdLst>
            <a:ahLst/>
            <a:cxnLst>
              <a:cxn ang="0">
                <a:pos x="T0" y="T1"/>
              </a:cxn>
              <a:cxn ang="0">
                <a:pos x="T2" y="T3"/>
              </a:cxn>
              <a:cxn ang="0">
                <a:pos x="T4" y="T5"/>
              </a:cxn>
              <a:cxn ang="0">
                <a:pos x="T6" y="T7"/>
              </a:cxn>
              <a:cxn ang="0">
                <a:pos x="T8" y="T9"/>
              </a:cxn>
              <a:cxn ang="0">
                <a:pos x="T10" y="T11"/>
              </a:cxn>
              <a:cxn ang="0">
                <a:pos x="T12" y="T13"/>
              </a:cxn>
            </a:cxnLst>
            <a:rect l="0" t="0" r="r" b="b"/>
            <a:pathLst>
              <a:path w="329" h="285">
                <a:moveTo>
                  <a:pt x="83" y="143"/>
                </a:moveTo>
                <a:lnTo>
                  <a:pt x="0" y="285"/>
                </a:lnTo>
                <a:lnTo>
                  <a:pt x="166" y="285"/>
                </a:lnTo>
                <a:lnTo>
                  <a:pt x="329" y="285"/>
                </a:lnTo>
                <a:lnTo>
                  <a:pt x="246" y="143"/>
                </a:lnTo>
                <a:lnTo>
                  <a:pt x="163" y="0"/>
                </a:lnTo>
                <a:lnTo>
                  <a:pt x="83" y="143"/>
                </a:lnTo>
                <a:close/>
              </a:path>
            </a:pathLst>
          </a:custGeom>
          <a:noFill/>
          <a:ln w="38100" cap="flat" cmpd="sng" algn="ctr">
            <a:solidFill>
              <a:srgbClr val="F6F09A"/>
            </a:solidFill>
            <a:prstDash val="solid"/>
            <a:miter lim="800000"/>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Freeform 23"/>
          <p:cNvSpPr/>
          <p:nvPr/>
        </p:nvSpPr>
        <p:spPr bwMode="auto">
          <a:xfrm>
            <a:off x="4165600" y="453284"/>
            <a:ext cx="3860800" cy="3195224"/>
          </a:xfrm>
          <a:custGeom>
            <a:avLst/>
            <a:gdLst>
              <a:gd name="T0" fmla="*/ 83 w 329"/>
              <a:gd name="T1" fmla="*/ 143 h 285"/>
              <a:gd name="T2" fmla="*/ 0 w 329"/>
              <a:gd name="T3" fmla="*/ 285 h 285"/>
              <a:gd name="T4" fmla="*/ 166 w 329"/>
              <a:gd name="T5" fmla="*/ 285 h 285"/>
              <a:gd name="T6" fmla="*/ 329 w 329"/>
              <a:gd name="T7" fmla="*/ 285 h 285"/>
              <a:gd name="T8" fmla="*/ 246 w 329"/>
              <a:gd name="T9" fmla="*/ 143 h 285"/>
              <a:gd name="T10" fmla="*/ 163 w 329"/>
              <a:gd name="T11" fmla="*/ 0 h 285"/>
              <a:gd name="T12" fmla="*/ 83 w 329"/>
              <a:gd name="T13" fmla="*/ 143 h 285"/>
            </a:gdLst>
            <a:ahLst/>
            <a:cxnLst>
              <a:cxn ang="0">
                <a:pos x="T0" y="T1"/>
              </a:cxn>
              <a:cxn ang="0">
                <a:pos x="T2" y="T3"/>
              </a:cxn>
              <a:cxn ang="0">
                <a:pos x="T4" y="T5"/>
              </a:cxn>
              <a:cxn ang="0">
                <a:pos x="T6" y="T7"/>
              </a:cxn>
              <a:cxn ang="0">
                <a:pos x="T8" y="T9"/>
              </a:cxn>
              <a:cxn ang="0">
                <a:pos x="T10" y="T11"/>
              </a:cxn>
              <a:cxn ang="0">
                <a:pos x="T12" y="T13"/>
              </a:cxn>
            </a:cxnLst>
            <a:rect l="0" t="0" r="r" b="b"/>
            <a:pathLst>
              <a:path w="329" h="285">
                <a:moveTo>
                  <a:pt x="83" y="143"/>
                </a:moveTo>
                <a:lnTo>
                  <a:pt x="0" y="285"/>
                </a:lnTo>
                <a:lnTo>
                  <a:pt x="166" y="285"/>
                </a:lnTo>
                <a:lnTo>
                  <a:pt x="329" y="285"/>
                </a:lnTo>
                <a:lnTo>
                  <a:pt x="246" y="143"/>
                </a:lnTo>
                <a:lnTo>
                  <a:pt x="163" y="0"/>
                </a:lnTo>
                <a:lnTo>
                  <a:pt x="83" y="143"/>
                </a:lnTo>
                <a:close/>
              </a:path>
            </a:pathLst>
          </a:custGeom>
          <a:solidFill>
            <a:srgbClr val="F6F09A"/>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3251837" y="4624355"/>
            <a:ext cx="6355080" cy="9220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a:ln>
                  <a:noFill/>
                </a:ln>
                <a:solidFill>
                  <a:prstClr val="white"/>
                </a:solidFill>
                <a:effectLst/>
                <a:uLnTx/>
                <a:uFillTx/>
                <a:latin typeface="方正明尚简体" panose="02000000000000000000" pitchFamily="2" charset="-122"/>
                <a:ea typeface="方正明尚简体" panose="02000000000000000000" pitchFamily="2" charset="-122"/>
                <a:cs typeface="+mn-cs"/>
              </a:rPr>
              <a:t>其他需要报告的事项</a:t>
            </a:r>
            <a:endParaRPr kumimoji="0" lang="zh-CN" altLang="en-US" sz="5400" b="0" i="0" u="none" strike="noStrike" kern="1200" cap="none" spc="0" normalizeH="0" baseline="0" noProof="0">
              <a:ln>
                <a:noFill/>
              </a:ln>
              <a:solidFill>
                <a:prstClr val="white"/>
              </a:solidFill>
              <a:effectLst/>
              <a:uLnTx/>
              <a:uFillTx/>
              <a:latin typeface="方正明尚简体" panose="02000000000000000000" pitchFamily="2" charset="-122"/>
              <a:ea typeface="方正明尚简体" panose="02000000000000000000" pitchFamily="2" charset="-122"/>
              <a:cs typeface="+mn-cs"/>
            </a:endParaRPr>
          </a:p>
        </p:txBody>
      </p:sp>
      <p:sp>
        <p:nvSpPr>
          <p:cNvPr id="6" name="任意多边形: 形状 8"/>
          <p:cNvSpPr/>
          <p:nvPr/>
        </p:nvSpPr>
        <p:spPr>
          <a:xfrm>
            <a:off x="5007429" y="1438656"/>
            <a:ext cx="2177142" cy="1990344"/>
          </a:xfrm>
          <a:custGeom>
            <a:avLst/>
            <a:gdLst>
              <a:gd name="connsiteX0" fmla="*/ 0 w 4318004"/>
              <a:gd name="connsiteY0" fmla="*/ 3405519 h 3947521"/>
              <a:gd name="connsiteX1" fmla="*/ 4318004 w 4318004"/>
              <a:gd name="connsiteY1" fmla="*/ 3405519 h 3947521"/>
              <a:gd name="connsiteX2" fmla="*/ 2159002 w 4318004"/>
              <a:gd name="connsiteY2" fmla="*/ 3947521 h 3947521"/>
              <a:gd name="connsiteX3" fmla="*/ 0 w 4318004"/>
              <a:gd name="connsiteY3" fmla="*/ 0 h 3947521"/>
              <a:gd name="connsiteX4" fmla="*/ 4318004 w 4318004"/>
              <a:gd name="connsiteY4" fmla="*/ 0 h 3947521"/>
              <a:gd name="connsiteX5" fmla="*/ 4318004 w 4318004"/>
              <a:gd name="connsiteY5" fmla="*/ 1339228 h 3947521"/>
              <a:gd name="connsiteX6" fmla="*/ 4318004 w 4318004"/>
              <a:gd name="connsiteY6" fmla="*/ 2122339 h 3947521"/>
              <a:gd name="connsiteX7" fmla="*/ 4318004 w 4318004"/>
              <a:gd name="connsiteY7" fmla="*/ 3405518 h 3947521"/>
              <a:gd name="connsiteX8" fmla="*/ 0 w 4318004"/>
              <a:gd name="connsiteY8" fmla="*/ 3405518 h 3947521"/>
              <a:gd name="connsiteX9" fmla="*/ 0 w 4318004"/>
              <a:gd name="connsiteY9" fmla="*/ 2122339 h 3947521"/>
              <a:gd name="connsiteX10" fmla="*/ 0 w 4318004"/>
              <a:gd name="connsiteY10" fmla="*/ 1339228 h 394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8004" h="3947521">
                <a:moveTo>
                  <a:pt x="0" y="3405519"/>
                </a:moveTo>
                <a:lnTo>
                  <a:pt x="4318004" y="3405519"/>
                </a:lnTo>
                <a:lnTo>
                  <a:pt x="2159002" y="3947521"/>
                </a:lnTo>
                <a:close/>
                <a:moveTo>
                  <a:pt x="0" y="0"/>
                </a:moveTo>
                <a:lnTo>
                  <a:pt x="4318004" y="0"/>
                </a:lnTo>
                <a:lnTo>
                  <a:pt x="4318004" y="1339228"/>
                </a:lnTo>
                <a:lnTo>
                  <a:pt x="4318004" y="2122339"/>
                </a:lnTo>
                <a:lnTo>
                  <a:pt x="4318004" y="3405518"/>
                </a:lnTo>
                <a:lnTo>
                  <a:pt x="0" y="3405518"/>
                </a:lnTo>
                <a:lnTo>
                  <a:pt x="0" y="2122339"/>
                </a:lnTo>
                <a:lnTo>
                  <a:pt x="0" y="1339228"/>
                </a:lnTo>
                <a:close/>
              </a:path>
            </a:pathLst>
          </a:custGeom>
          <a:noFill/>
          <a:ln w="12700" cap="flat" cmpd="sng" algn="ctr">
            <a:noFill/>
            <a:prstDash val="solid"/>
            <a:miter lim="800000"/>
          </a:ln>
          <a:effectLst>
            <a:outerShdw blurRad="254000" dist="127000" dir="5400000" algn="t"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0" cap="none" spc="0" normalizeH="0" baseline="0" noProof="0">
                <a:ln>
                  <a:noFill/>
                </a:ln>
                <a:solidFill>
                  <a:prstClr val="black">
                    <a:lumMod val="85000"/>
                    <a:lumOff val="15000"/>
                  </a:prstClr>
                </a:solidFill>
                <a:effectLst/>
                <a:uLnTx/>
                <a:uFillTx/>
                <a:latin typeface="Agency FB" panose="020B0503020202020204" pitchFamily="34" charset="0"/>
                <a:ea typeface="宋体" panose="02010600030101010101" pitchFamily="2" charset="-122"/>
                <a:cs typeface="+mn-cs"/>
              </a:rPr>
              <a:t>06</a:t>
            </a:r>
            <a:endParaRPr kumimoji="0" lang="zh-CN" altLang="en-US" sz="9600" b="0" i="0" u="none" strike="noStrike" kern="0" cap="none" spc="0" normalizeH="0" baseline="0" noProof="0" dirty="0">
              <a:ln>
                <a:noFill/>
              </a:ln>
              <a:solidFill>
                <a:prstClr val="black">
                  <a:lumMod val="85000"/>
                  <a:lumOff val="15000"/>
                </a:prstClr>
              </a:solidFill>
              <a:effectLst/>
              <a:uLnTx/>
              <a:uFillTx/>
              <a:latin typeface="Agency FB" panose="020B0503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 presetClass="entr" presetSubtype="1" decel="100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52"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Scale>
                                      <p:cBhvr>
                                        <p:cTn id="2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
                                        </p:tgtEl>
                                        <p:attrNameLst>
                                          <p:attrName>ppt_x</p:attrName>
                                          <p:attrName>ppt_y</p:attrName>
                                        </p:attrNameLst>
                                      </p:cBhvr>
                                    </p:animMotion>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9829320">
            <a:off x="393266" y="133720"/>
            <a:ext cx="648587" cy="648587"/>
            <a:chOff x="4482708" y="3301238"/>
            <a:chExt cx="661162" cy="661162"/>
          </a:xfrm>
        </p:grpSpPr>
        <p:grpSp>
          <p:nvGrpSpPr>
            <p:cNvPr id="3" name="组合 2"/>
            <p:cNvGrpSpPr/>
            <p:nvPr/>
          </p:nvGrpSpPr>
          <p:grpSpPr>
            <a:xfrm>
              <a:off x="4482708" y="3301238"/>
              <a:ext cx="661162" cy="661162"/>
              <a:chOff x="775780" y="771550"/>
              <a:chExt cx="1852004" cy="1852004"/>
            </a:xfrm>
          </p:grpSpPr>
          <p:sp>
            <p:nvSpPr>
              <p:cNvPr id="7" name="椭圆 6"/>
              <p:cNvSpPr/>
              <p:nvPr/>
            </p:nvSpPr>
            <p:spPr>
              <a:xfrm>
                <a:off x="775780" y="771550"/>
                <a:ext cx="1852004" cy="1852004"/>
              </a:xfrm>
              <a:prstGeom prst="ellipse">
                <a:avLst/>
              </a:prstGeom>
              <a:solidFill>
                <a:schemeClr val="bg1">
                  <a:lumMod val="95000"/>
                </a:schemeClr>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a:ea typeface="微软雅黑" panose="020B0503020204020204" charset="-122"/>
                </a:endParaRPr>
              </a:p>
            </p:txBody>
          </p:sp>
          <p:sp>
            <p:nvSpPr>
              <p:cNvPr id="8" name="椭圆 7"/>
              <p:cNvSpPr/>
              <p:nvPr/>
            </p:nvSpPr>
            <p:spPr>
              <a:xfrm>
                <a:off x="1007828" y="1003597"/>
                <a:ext cx="1387908" cy="1387908"/>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Agency FB" panose="020B0503020202020204" pitchFamily="34" charset="0"/>
                </a:endParaRPr>
              </a:p>
            </p:txBody>
          </p:sp>
        </p:grpSp>
        <p:grpSp>
          <p:nvGrpSpPr>
            <p:cNvPr id="4" name="组合 3"/>
            <p:cNvGrpSpPr/>
            <p:nvPr/>
          </p:nvGrpSpPr>
          <p:grpSpPr>
            <a:xfrm>
              <a:off x="4679943" y="3516067"/>
              <a:ext cx="266691" cy="231503"/>
              <a:chOff x="6434683" y="510993"/>
              <a:chExt cx="987549" cy="857250"/>
            </a:xfrm>
          </p:grpSpPr>
          <p:sp>
            <p:nvSpPr>
              <p:cNvPr id="5"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545D79"/>
                </a:solid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Century Gothic" panose="020B0502020202020204"/>
                  <a:ea typeface="幼圆" panose="02010509060101010101" charset="-122"/>
                  <a:cs typeface="+mn-cs"/>
                </a:endParaRPr>
              </a:p>
            </p:txBody>
          </p:sp>
          <p:cxnSp>
            <p:nvCxnSpPr>
              <p:cNvPr id="6" name="直接连接符 5"/>
              <p:cNvCxnSpPr/>
              <p:nvPr/>
            </p:nvCxnSpPr>
            <p:spPr>
              <a:xfrm>
                <a:off x="6434683" y="954806"/>
                <a:ext cx="987549" cy="0"/>
              </a:xfrm>
              <a:prstGeom prst="line">
                <a:avLst/>
              </a:prstGeom>
              <a:noFill/>
              <a:ln w="28575" cap="flat" cmpd="sng" algn="ctr">
                <a:solidFill>
                  <a:srgbClr val="545D79"/>
                </a:solidFill>
                <a:prstDash val="solid"/>
              </a:ln>
              <a:effectLst/>
            </p:spPr>
          </p:cxnSp>
        </p:grpSp>
      </p:grpSp>
      <p:sp>
        <p:nvSpPr>
          <p:cNvPr id="10" name="文本框 9"/>
          <p:cNvSpPr txBox="1"/>
          <p:nvPr/>
        </p:nvSpPr>
        <p:spPr>
          <a:xfrm>
            <a:off x="956945" y="1024255"/>
            <a:ext cx="11241405" cy="6554470"/>
          </a:xfrm>
          <a:prstGeom prst="rect">
            <a:avLst/>
          </a:prstGeom>
          <a:noFill/>
        </p:spPr>
        <p:txBody>
          <a:bodyPr wrap="square" rtlCol="0">
            <a:spAutoFit/>
          </a:bodyPr>
          <a:p>
            <a:pPr indent="711200" eaLnBrk="1" latinLnBrk="0" hangingPunct="1">
              <a:extLst>
                <a:ext uri="{35155182-B16C-46BC-9424-99874614C6A1}">
                  <wpsdc:indentchars xmlns:wpsdc="http://www.wps.cn/officeDocument/2017/drawingmlCustomData" val="200" checksum="3773799597"/>
                </a:ext>
              </a:extLst>
            </a:pPr>
            <a:r>
              <a:rPr lang="zh-CN" altLang="en-US" sz="28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rPr>
              <a:t>（一）依据《政府信息公开信息处理费管理办法》收取信息处理费的情况</a:t>
            </a:r>
            <a:endParaRPr lang="zh-CN" altLang="en-US" sz="28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endParaRPr>
          </a:p>
          <a:p>
            <a:pPr indent="711200" eaLnBrk="1" latinLnBrk="0" hangingPunct="1">
              <a:extLst>
                <a:ext uri="{35155182-B16C-46BC-9424-99874614C6A1}">
                  <wpsdc:indentchars xmlns:wpsdc="http://www.wps.cn/officeDocument/2017/drawingmlCustomData" val="200" checksum="3773799597"/>
                </a:ext>
              </a:extLst>
            </a:pPr>
            <a:r>
              <a:rPr lang="zh-CN" altLang="en-US" sz="2800">
                <a:latin typeface="华文楷体" panose="02010600040101010101" charset="-122"/>
                <a:ea typeface="华文楷体" panose="02010600040101010101" charset="-122"/>
                <a:cs typeface="华文楷体" panose="02010600040101010101" charset="-122"/>
              </a:rPr>
              <a:t>区经济发展局全年未收取信息处理费。</a:t>
            </a:r>
            <a:endParaRPr lang="zh-CN" altLang="en-US" sz="2800">
              <a:latin typeface="华文楷体" panose="02010600040101010101" charset="-122"/>
              <a:ea typeface="华文楷体" panose="02010600040101010101" charset="-122"/>
              <a:cs typeface="华文楷体" panose="02010600040101010101" charset="-122"/>
            </a:endParaRPr>
          </a:p>
          <a:p>
            <a:pPr indent="711200" algn="l" eaLnBrk="1" latinLnBrk="0" hangingPunct="1">
              <a:buClrTx/>
              <a:buSzTx/>
              <a:buFontTx/>
              <a:extLst>
                <a:ext uri="{35155182-B16C-46BC-9424-99874614C6A1}">
                  <wpsdc:indentchars xmlns:wpsdc="http://www.wps.cn/officeDocument/2017/drawingmlCustomData" val="200" checksum="3773799597"/>
                </a:ext>
              </a:extLst>
            </a:pPr>
            <a:r>
              <a:rPr lang="zh-CN" altLang="en-US" sz="28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rPr>
              <a:t>（二）落实上级年度政务公开工作要点情况</a:t>
            </a:r>
            <a:endParaRPr lang="zh-CN" altLang="en-US" sz="28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endParaRPr>
          </a:p>
          <a:p>
            <a:pPr indent="711200" eaLnBrk="1" latinLnBrk="0" hangingPunct="1">
              <a:extLst>
                <a:ext uri="{35155182-B16C-46BC-9424-99874614C6A1}">
                  <wpsdc:indentchars xmlns:wpsdc="http://www.wps.cn/officeDocument/2017/drawingmlCustomData" val="200" checksum="3773799597"/>
                </a:ext>
              </a:extLst>
            </a:pPr>
            <a:r>
              <a:rPr lang="zh-CN" altLang="en-US" sz="2800">
                <a:latin typeface="华文楷体" panose="02010600040101010101" charset="-122"/>
                <a:ea typeface="华文楷体" panose="02010600040101010101" charset="-122"/>
                <a:cs typeface="华文楷体" panose="02010600040101010101" charset="-122"/>
              </a:rPr>
              <a:t>按照区管委会政府信息公开指南、目录逐项落实，确保政府信息公开工作有效运作，在安全保密的基础上，全面及时公布经济发展工作的各项信息，使公众了解经济发展工作动态。</a:t>
            </a:r>
            <a:endParaRPr lang="zh-CN" altLang="en-US" sz="2800">
              <a:latin typeface="华文楷体" panose="02010600040101010101" charset="-122"/>
              <a:ea typeface="华文楷体" panose="02010600040101010101" charset="-122"/>
              <a:cs typeface="华文楷体" panose="02010600040101010101" charset="-122"/>
            </a:endParaRPr>
          </a:p>
          <a:p>
            <a:pPr indent="711200" algn="l" eaLnBrk="1" latinLnBrk="0" hangingPunct="1">
              <a:buClrTx/>
              <a:buSzTx/>
              <a:buFontTx/>
              <a:extLst>
                <a:ext uri="{35155182-B16C-46BC-9424-99874614C6A1}">
                  <wpsdc:indentchars xmlns:wpsdc="http://www.wps.cn/officeDocument/2017/drawingmlCustomData" val="200" checksum="3773799597"/>
                </a:ext>
              </a:extLst>
            </a:pPr>
            <a:r>
              <a:rPr lang="zh-CN" altLang="en-US" sz="28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rPr>
              <a:t>（三）人大代表建议和政协提案办理结果公开情况</a:t>
            </a:r>
            <a:endParaRPr lang="zh-CN" altLang="en-US" sz="28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endParaRPr>
          </a:p>
          <a:p>
            <a:pPr indent="711200" eaLnBrk="1" latinLnBrk="0" hangingPunct="1">
              <a:extLst>
                <a:ext uri="{35155182-B16C-46BC-9424-99874614C6A1}">
                  <wpsdc:indentchars xmlns:wpsdc="http://www.wps.cn/officeDocument/2017/drawingmlCustomData" val="200" checksum="3773799597"/>
                </a:ext>
              </a:extLst>
            </a:pPr>
            <a:r>
              <a:rPr lang="zh-CN" altLang="en-US" sz="2800">
                <a:latin typeface="华文楷体" panose="02010600040101010101" charset="-122"/>
                <a:ea typeface="华文楷体" panose="02010600040101010101" charset="-122"/>
                <a:cs typeface="华文楷体" panose="02010600040101010101" charset="-122"/>
              </a:rPr>
              <a:t>区经济发展局无人大代表建议和政协提案办理情况。</a:t>
            </a:r>
            <a:endParaRPr lang="zh-CN" altLang="en-US" sz="2800">
              <a:latin typeface="华文楷体" panose="02010600040101010101" charset="-122"/>
              <a:ea typeface="华文楷体" panose="02010600040101010101" charset="-122"/>
              <a:cs typeface="华文楷体" panose="02010600040101010101" charset="-122"/>
            </a:endParaRPr>
          </a:p>
          <a:p>
            <a:pPr indent="711200" algn="l" eaLnBrk="1" latinLnBrk="0" hangingPunct="1">
              <a:buClrTx/>
              <a:buSzTx/>
              <a:buFontTx/>
              <a:extLst>
                <a:ext uri="{35155182-B16C-46BC-9424-99874614C6A1}">
                  <wpsdc:indentchars xmlns:wpsdc="http://www.wps.cn/officeDocument/2017/drawingmlCustomData" val="200" checksum="3773799597"/>
                </a:ext>
              </a:extLst>
            </a:pPr>
            <a:r>
              <a:rPr lang="zh-CN" altLang="en-US" sz="28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sym typeface="+mn-ea"/>
              </a:rPr>
              <a:t>（四）年度政务公开工作创新情况</a:t>
            </a:r>
            <a:endParaRPr lang="zh-CN" altLang="en-US" sz="28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endParaRPr>
          </a:p>
          <a:p>
            <a:pPr indent="711200" eaLnBrk="1" latinLnBrk="0" hangingPunct="1">
              <a:extLst>
                <a:ext uri="{35155182-B16C-46BC-9424-99874614C6A1}">
                  <wpsdc:indentchars xmlns:wpsdc="http://www.wps.cn/officeDocument/2017/drawingmlCustomData" val="200" checksum="3773799597"/>
                </a:ext>
              </a:extLst>
            </a:pPr>
            <a:r>
              <a:rPr lang="zh-CN" altLang="en-US" sz="2800">
                <a:latin typeface="华文楷体" panose="02010600040101010101" charset="-122"/>
                <a:ea typeface="华文楷体" panose="02010600040101010101" charset="-122"/>
                <a:cs typeface="华文楷体" panose="02010600040101010101" charset="-122"/>
                <a:sym typeface="+mn-ea"/>
              </a:rPr>
              <a:t>进一步完善政务公开工作制度，明确政务公开工作的主要目标、基本要求、工作任务和保护措施，进一步规范公开目录，完善公开方式，做到领导力度、目标责任、监督检查“三到位”，确保各公开栏目信息有据可循，有力保障政务公开工作措施的有效落实和高效运转。</a:t>
            </a:r>
            <a:endParaRPr lang="zh-CN" altLang="en-US" sz="2800">
              <a:latin typeface="华文楷体" panose="02010600040101010101" charset="-122"/>
              <a:ea typeface="华文楷体" panose="02010600040101010101" charset="-122"/>
              <a:cs typeface="华文楷体" panose="02010600040101010101" charset="-122"/>
            </a:endParaRPr>
          </a:p>
          <a:p>
            <a:pPr indent="711200" eaLnBrk="1" latinLnBrk="0" hangingPunct="1">
              <a:extLst>
                <a:ext uri="{35155182-B16C-46BC-9424-99874614C6A1}">
                  <wpsdc:indentchars xmlns:wpsdc="http://www.wps.cn/officeDocument/2017/drawingmlCustomData" val="200" checksum="3773799597"/>
                </a:ext>
              </a:extLst>
            </a:pPr>
            <a:endParaRPr lang="zh-CN" altLang="en-US" sz="2800">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9829320">
            <a:off x="393266" y="133720"/>
            <a:ext cx="648587" cy="648587"/>
            <a:chOff x="4482708" y="3301238"/>
            <a:chExt cx="661162" cy="661162"/>
          </a:xfrm>
        </p:grpSpPr>
        <p:grpSp>
          <p:nvGrpSpPr>
            <p:cNvPr id="3" name="组合 2"/>
            <p:cNvGrpSpPr/>
            <p:nvPr/>
          </p:nvGrpSpPr>
          <p:grpSpPr>
            <a:xfrm>
              <a:off x="4482708" y="3301238"/>
              <a:ext cx="661162" cy="661162"/>
              <a:chOff x="775780" y="771550"/>
              <a:chExt cx="1852004" cy="1852004"/>
            </a:xfrm>
          </p:grpSpPr>
          <p:sp>
            <p:nvSpPr>
              <p:cNvPr id="7" name="椭圆 6"/>
              <p:cNvSpPr/>
              <p:nvPr/>
            </p:nvSpPr>
            <p:spPr>
              <a:xfrm>
                <a:off x="775780" y="771550"/>
                <a:ext cx="1852004" cy="1852004"/>
              </a:xfrm>
              <a:prstGeom prst="ellipse">
                <a:avLst/>
              </a:prstGeom>
              <a:solidFill>
                <a:schemeClr val="bg1">
                  <a:lumMod val="95000"/>
                </a:schemeClr>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a:ea typeface="微软雅黑" panose="020B0503020204020204" charset="-122"/>
                </a:endParaRPr>
              </a:p>
            </p:txBody>
          </p:sp>
          <p:sp>
            <p:nvSpPr>
              <p:cNvPr id="8" name="椭圆 7"/>
              <p:cNvSpPr/>
              <p:nvPr/>
            </p:nvSpPr>
            <p:spPr>
              <a:xfrm>
                <a:off x="1007828" y="1003597"/>
                <a:ext cx="1387908" cy="1387908"/>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Agency FB" panose="020B0503020202020204" pitchFamily="34" charset="0"/>
                </a:endParaRPr>
              </a:p>
            </p:txBody>
          </p:sp>
        </p:grpSp>
        <p:grpSp>
          <p:nvGrpSpPr>
            <p:cNvPr id="4" name="组合 3"/>
            <p:cNvGrpSpPr/>
            <p:nvPr/>
          </p:nvGrpSpPr>
          <p:grpSpPr>
            <a:xfrm>
              <a:off x="4679943" y="3516067"/>
              <a:ext cx="266691" cy="231503"/>
              <a:chOff x="6434683" y="510993"/>
              <a:chExt cx="987549" cy="857250"/>
            </a:xfrm>
          </p:grpSpPr>
          <p:sp>
            <p:nvSpPr>
              <p:cNvPr id="5"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545D79"/>
                </a:solid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Century Gothic" panose="020B0502020202020204"/>
                  <a:ea typeface="幼圆" panose="02010509060101010101" charset="-122"/>
                  <a:cs typeface="+mn-cs"/>
                </a:endParaRPr>
              </a:p>
            </p:txBody>
          </p:sp>
          <p:cxnSp>
            <p:nvCxnSpPr>
              <p:cNvPr id="6" name="直接连接符 5"/>
              <p:cNvCxnSpPr/>
              <p:nvPr/>
            </p:nvCxnSpPr>
            <p:spPr>
              <a:xfrm>
                <a:off x="6434683" y="954806"/>
                <a:ext cx="987549" cy="0"/>
              </a:xfrm>
              <a:prstGeom prst="line">
                <a:avLst/>
              </a:prstGeom>
              <a:noFill/>
              <a:ln w="28575" cap="flat" cmpd="sng" algn="ctr">
                <a:solidFill>
                  <a:srgbClr val="545D79"/>
                </a:solidFill>
                <a:prstDash val="solid"/>
              </a:ln>
              <a:effectLst/>
            </p:spPr>
          </p:cxnSp>
        </p:grpSp>
      </p:grpSp>
      <p:sp>
        <p:nvSpPr>
          <p:cNvPr id="10" name="文本框 9"/>
          <p:cNvSpPr txBox="1"/>
          <p:nvPr/>
        </p:nvSpPr>
        <p:spPr>
          <a:xfrm>
            <a:off x="1320800" y="1456055"/>
            <a:ext cx="10217785" cy="4399915"/>
          </a:xfrm>
          <a:prstGeom prst="rect">
            <a:avLst/>
          </a:prstGeom>
          <a:noFill/>
        </p:spPr>
        <p:txBody>
          <a:bodyPr wrap="square" rtlCol="0">
            <a:spAutoFit/>
          </a:bodyPr>
          <a:p>
            <a:pPr indent="711200" algn="l" eaLnBrk="1" latinLnBrk="0" hangingPunct="1">
              <a:buClrTx/>
              <a:buSzTx/>
              <a:buFontTx/>
              <a:extLst>
                <a:ext uri="{35155182-B16C-46BC-9424-99874614C6A1}">
                  <wpsdc:indentchars xmlns:wpsdc="http://www.wps.cn/officeDocument/2017/drawingmlCustomData" val="200" checksum="3773799597"/>
                </a:ext>
              </a:extLst>
            </a:pPr>
            <a:r>
              <a:rPr lang="zh-CN" altLang="en-US" sz="28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rPr>
              <a:t>（五）本行政机关政府信息公开工作年度报告数据统计需要说明的事项</a:t>
            </a:r>
            <a:endParaRPr lang="zh-CN" altLang="en-US" sz="28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endParaRPr>
          </a:p>
          <a:p>
            <a:pPr indent="711200" eaLnBrk="1" latinLnBrk="0" hangingPunct="1">
              <a:extLst>
                <a:ext uri="{35155182-B16C-46BC-9424-99874614C6A1}">
                  <wpsdc:indentchars xmlns:wpsdc="http://www.wps.cn/officeDocument/2017/drawingmlCustomData" val="200" checksum="3773799597"/>
                </a:ext>
              </a:extLst>
            </a:pPr>
            <a:r>
              <a:rPr lang="zh-CN" altLang="en-US" sz="2800">
                <a:latin typeface="华文楷体" panose="02010600040101010101" charset="-122"/>
                <a:ea typeface="华文楷体" panose="02010600040101010101" charset="-122"/>
                <a:cs typeface="华文楷体" panose="02010600040101010101" charset="-122"/>
              </a:rPr>
              <a:t>区经济发展局无政府信息公开工作年度报告数据统计需要说明的事项。</a:t>
            </a:r>
            <a:endParaRPr lang="zh-CN" altLang="en-US" sz="2800">
              <a:latin typeface="华文楷体" panose="02010600040101010101" charset="-122"/>
              <a:ea typeface="华文楷体" panose="02010600040101010101" charset="-122"/>
              <a:cs typeface="华文楷体" panose="02010600040101010101" charset="-122"/>
            </a:endParaRPr>
          </a:p>
          <a:p>
            <a:pPr indent="711200" algn="l" eaLnBrk="1" latinLnBrk="0" hangingPunct="1">
              <a:buClrTx/>
              <a:buSzTx/>
              <a:buFontTx/>
              <a:extLst>
                <a:ext uri="{35155182-B16C-46BC-9424-99874614C6A1}">
                  <wpsdc:indentchars xmlns:wpsdc="http://www.wps.cn/officeDocument/2017/drawingmlCustomData" val="200" checksum="3773799597"/>
                </a:ext>
              </a:extLst>
            </a:pPr>
            <a:r>
              <a:rPr lang="zh-CN" altLang="en-US" sz="28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rPr>
              <a:t>（六）本行政机关认为需要报告的其他事项</a:t>
            </a:r>
            <a:endParaRPr lang="zh-CN" altLang="en-US" sz="28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endParaRPr>
          </a:p>
          <a:p>
            <a:pPr indent="711200" eaLnBrk="1" latinLnBrk="0" hangingPunct="1">
              <a:extLst>
                <a:ext uri="{35155182-B16C-46BC-9424-99874614C6A1}">
                  <wpsdc:indentchars xmlns:wpsdc="http://www.wps.cn/officeDocument/2017/drawingmlCustomData" val="200" checksum="3773799597"/>
                </a:ext>
              </a:extLst>
            </a:pPr>
            <a:r>
              <a:rPr lang="zh-CN" altLang="en-US" sz="2800">
                <a:latin typeface="华文楷体" panose="02010600040101010101" charset="-122"/>
                <a:ea typeface="华文楷体" panose="02010600040101010101" charset="-122"/>
                <a:cs typeface="华文楷体" panose="02010600040101010101" charset="-122"/>
              </a:rPr>
              <a:t>区经济发展局无其他需报告事项。</a:t>
            </a:r>
            <a:endParaRPr lang="zh-CN" altLang="en-US" sz="2800">
              <a:latin typeface="华文楷体" panose="02010600040101010101" charset="-122"/>
              <a:ea typeface="华文楷体" panose="02010600040101010101" charset="-122"/>
              <a:cs typeface="华文楷体" panose="02010600040101010101" charset="-122"/>
            </a:endParaRPr>
          </a:p>
          <a:p>
            <a:pPr indent="711200" algn="l" eaLnBrk="1" latinLnBrk="0" hangingPunct="1">
              <a:buClrTx/>
              <a:buSzTx/>
              <a:buFontTx/>
              <a:extLst>
                <a:ext uri="{35155182-B16C-46BC-9424-99874614C6A1}">
                  <wpsdc:indentchars xmlns:wpsdc="http://www.wps.cn/officeDocument/2017/drawingmlCustomData" val="200" checksum="3773799597"/>
                </a:ext>
              </a:extLst>
            </a:pPr>
            <a:r>
              <a:rPr lang="zh-CN" altLang="en-US" sz="28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rPr>
              <a:t>（七）其他有关文件专门要求通过政府信息公开工作年度报告予以报告的事项</a:t>
            </a:r>
            <a:endParaRPr lang="zh-CN" altLang="en-US" sz="28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endParaRPr>
          </a:p>
          <a:p>
            <a:pPr indent="711200" eaLnBrk="1" latinLnBrk="0" hangingPunct="1">
              <a:extLst>
                <a:ext uri="{35155182-B16C-46BC-9424-99874614C6A1}">
                  <wpsdc:indentchars xmlns:wpsdc="http://www.wps.cn/officeDocument/2017/drawingmlCustomData" val="200" checksum="3773799597"/>
                </a:ext>
              </a:extLst>
            </a:pPr>
            <a:r>
              <a:rPr lang="zh-CN" altLang="en-US" sz="2800">
                <a:latin typeface="华文楷体" panose="02010600040101010101" charset="-122"/>
                <a:ea typeface="华文楷体" panose="02010600040101010101" charset="-122"/>
                <a:cs typeface="华文楷体" panose="02010600040101010101" charset="-122"/>
              </a:rPr>
              <a:t>区经济发展局无其他有关文件专门要求通过政府信息公开工作年度报告予以报告的事项。</a:t>
            </a:r>
            <a:endParaRPr lang="zh-CN" altLang="en-US" sz="2800">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r="4805"/>
          <a:stretch>
            <a:fillRect/>
          </a:stretch>
        </p:blipFill>
        <p:spPr>
          <a:xfrm>
            <a:off x="0" y="0"/>
            <a:ext cx="12858750" cy="7232649"/>
          </a:xfrm>
          <a:prstGeom prst="rect">
            <a:avLst/>
          </a:prstGeom>
        </p:spPr>
      </p:pic>
      <p:sp>
        <p:nvSpPr>
          <p:cNvPr id="6" name="文本框 5"/>
          <p:cNvSpPr txBox="1"/>
          <p:nvPr/>
        </p:nvSpPr>
        <p:spPr>
          <a:xfrm>
            <a:off x="2181225" y="2896235"/>
            <a:ext cx="3942080" cy="1718310"/>
          </a:xfrm>
          <a:prstGeom prst="rect">
            <a:avLst/>
          </a:prstGeom>
          <a:noFill/>
        </p:spPr>
        <p:txBody>
          <a:bodyPr wrap="none" rtlCol="0">
            <a:no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6000">
                <a:solidFill>
                  <a:prstClr val="white"/>
                </a:solidFill>
                <a:latin typeface="方正兰亭粗黑_GBK" panose="02000000000000000000" pitchFamily="2" charset="-122"/>
                <a:ea typeface="方正兰亭粗黑_GBK" panose="02000000000000000000" pitchFamily="2" charset="-122"/>
              </a:rPr>
              <a:t>谢谢观看！</a:t>
            </a:r>
            <a:endParaRPr lang="zh-CN" altLang="en-US" sz="6000">
              <a:solidFill>
                <a:prstClr val="white"/>
              </a:solidFill>
              <a:latin typeface="方正兰亭粗黑_GBK" panose="02000000000000000000" pitchFamily="2" charset="-122"/>
              <a:ea typeface="方正兰亭粗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884555" y="49530"/>
            <a:ext cx="4003040" cy="4017010"/>
            <a:chOff x="376" y="-2"/>
            <a:chExt cx="2957" cy="2967"/>
          </a:xfrm>
        </p:grpSpPr>
        <p:sp>
          <p:nvSpPr>
            <p:cNvPr id="4" name="AutoShape 3"/>
            <p:cNvSpPr>
              <a:spLocks noChangeAspect="1" noChangeArrowheads="1" noTextEdit="1"/>
            </p:cNvSpPr>
            <p:nvPr/>
          </p:nvSpPr>
          <p:spPr bwMode="auto">
            <a:xfrm>
              <a:off x="376" y="0"/>
              <a:ext cx="2957" cy="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Freeform 5"/>
            <p:cNvSpPr/>
            <p:nvPr/>
          </p:nvSpPr>
          <p:spPr bwMode="auto">
            <a:xfrm>
              <a:off x="1726" y="-2"/>
              <a:ext cx="244" cy="244"/>
            </a:xfrm>
            <a:custGeom>
              <a:avLst/>
              <a:gdLst>
                <a:gd name="T0" fmla="*/ 23 w 148"/>
                <a:gd name="T1" fmla="*/ 0 h 148"/>
                <a:gd name="T2" fmla="*/ 125 w 148"/>
                <a:gd name="T3" fmla="*/ 0 h 148"/>
                <a:gd name="T4" fmla="*/ 148 w 148"/>
                <a:gd name="T5" fmla="*/ 23 h 148"/>
                <a:gd name="T6" fmla="*/ 148 w 148"/>
                <a:gd name="T7" fmla="*/ 125 h 148"/>
                <a:gd name="T8" fmla="*/ 125 w 148"/>
                <a:gd name="T9" fmla="*/ 148 h 148"/>
                <a:gd name="T10" fmla="*/ 23 w 148"/>
                <a:gd name="T11" fmla="*/ 148 h 148"/>
                <a:gd name="T12" fmla="*/ 0 w 148"/>
                <a:gd name="T13" fmla="*/ 125 h 148"/>
                <a:gd name="T14" fmla="*/ 0 w 148"/>
                <a:gd name="T15" fmla="*/ 23 h 148"/>
                <a:gd name="T16" fmla="*/ 23 w 148"/>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48">
                  <a:moveTo>
                    <a:pt x="23" y="0"/>
                  </a:moveTo>
                  <a:cubicBezTo>
                    <a:pt x="125" y="0"/>
                    <a:pt x="125" y="0"/>
                    <a:pt x="125" y="0"/>
                  </a:cubicBezTo>
                  <a:cubicBezTo>
                    <a:pt x="138" y="0"/>
                    <a:pt x="148" y="10"/>
                    <a:pt x="148" y="23"/>
                  </a:cubicBezTo>
                  <a:cubicBezTo>
                    <a:pt x="148" y="125"/>
                    <a:pt x="148" y="125"/>
                    <a:pt x="148" y="125"/>
                  </a:cubicBezTo>
                  <a:cubicBezTo>
                    <a:pt x="148" y="138"/>
                    <a:pt x="138" y="148"/>
                    <a:pt x="125" y="148"/>
                  </a:cubicBezTo>
                  <a:cubicBezTo>
                    <a:pt x="23" y="148"/>
                    <a:pt x="23" y="148"/>
                    <a:pt x="23" y="148"/>
                  </a:cubicBezTo>
                  <a:cubicBezTo>
                    <a:pt x="10" y="148"/>
                    <a:pt x="0" y="138"/>
                    <a:pt x="0" y="125"/>
                  </a:cubicBezTo>
                  <a:cubicBezTo>
                    <a:pt x="0" y="23"/>
                    <a:pt x="0" y="23"/>
                    <a:pt x="0" y="23"/>
                  </a:cubicBezTo>
                  <a:cubicBezTo>
                    <a:pt x="0" y="10"/>
                    <a:pt x="10" y="0"/>
                    <a:pt x="23" y="0"/>
                  </a:cubicBezTo>
                </a:path>
              </a:pathLst>
            </a:custGeom>
            <a:solidFill>
              <a:srgbClr val="0C28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1792" y="2472"/>
              <a:ext cx="104" cy="488"/>
            </a:xfrm>
            <a:custGeom>
              <a:avLst/>
              <a:gdLst>
                <a:gd name="T0" fmla="*/ 32 w 63"/>
                <a:gd name="T1" fmla="*/ 0 h 296"/>
                <a:gd name="T2" fmla="*/ 63 w 63"/>
                <a:gd name="T3" fmla="*/ 31 h 296"/>
                <a:gd name="T4" fmla="*/ 63 w 63"/>
                <a:gd name="T5" fmla="*/ 265 h 296"/>
                <a:gd name="T6" fmla="*/ 32 w 63"/>
                <a:gd name="T7" fmla="*/ 296 h 296"/>
                <a:gd name="T8" fmla="*/ 0 w 63"/>
                <a:gd name="T9" fmla="*/ 265 h 296"/>
                <a:gd name="T10" fmla="*/ 0 w 63"/>
                <a:gd name="T11" fmla="*/ 31 h 296"/>
                <a:gd name="T12" fmla="*/ 32 w 63"/>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63" h="296">
                  <a:moveTo>
                    <a:pt x="32" y="0"/>
                  </a:moveTo>
                  <a:cubicBezTo>
                    <a:pt x="49" y="0"/>
                    <a:pt x="63" y="14"/>
                    <a:pt x="63" y="31"/>
                  </a:cubicBezTo>
                  <a:cubicBezTo>
                    <a:pt x="63" y="265"/>
                    <a:pt x="63" y="265"/>
                    <a:pt x="63" y="265"/>
                  </a:cubicBezTo>
                  <a:cubicBezTo>
                    <a:pt x="63" y="282"/>
                    <a:pt x="49" y="296"/>
                    <a:pt x="32" y="296"/>
                  </a:cubicBezTo>
                  <a:cubicBezTo>
                    <a:pt x="15" y="296"/>
                    <a:pt x="0" y="282"/>
                    <a:pt x="0" y="265"/>
                  </a:cubicBezTo>
                  <a:cubicBezTo>
                    <a:pt x="0" y="31"/>
                    <a:pt x="0" y="31"/>
                    <a:pt x="0" y="31"/>
                  </a:cubicBezTo>
                  <a:cubicBezTo>
                    <a:pt x="0" y="14"/>
                    <a:pt x="15" y="0"/>
                    <a:pt x="32" y="0"/>
                  </a:cubicBezTo>
                </a:path>
              </a:pathLst>
            </a:custGeom>
            <a:solidFill>
              <a:srgbClr val="F4F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378" y="1603"/>
              <a:ext cx="649" cy="104"/>
            </a:xfrm>
            <a:custGeom>
              <a:avLst/>
              <a:gdLst>
                <a:gd name="T0" fmla="*/ 31 w 394"/>
                <a:gd name="T1" fmla="*/ 0 h 63"/>
                <a:gd name="T2" fmla="*/ 363 w 394"/>
                <a:gd name="T3" fmla="*/ 0 h 63"/>
                <a:gd name="T4" fmla="*/ 394 w 394"/>
                <a:gd name="T5" fmla="*/ 32 h 63"/>
                <a:gd name="T6" fmla="*/ 363 w 394"/>
                <a:gd name="T7" fmla="*/ 63 h 63"/>
                <a:gd name="T8" fmla="*/ 31 w 394"/>
                <a:gd name="T9" fmla="*/ 63 h 63"/>
                <a:gd name="T10" fmla="*/ 0 w 394"/>
                <a:gd name="T11" fmla="*/ 32 h 63"/>
                <a:gd name="T12" fmla="*/ 31 w 394"/>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94" h="63">
                  <a:moveTo>
                    <a:pt x="31" y="0"/>
                  </a:moveTo>
                  <a:cubicBezTo>
                    <a:pt x="363" y="0"/>
                    <a:pt x="363" y="0"/>
                    <a:pt x="363" y="0"/>
                  </a:cubicBezTo>
                  <a:cubicBezTo>
                    <a:pt x="380" y="0"/>
                    <a:pt x="394" y="14"/>
                    <a:pt x="394" y="32"/>
                  </a:cubicBezTo>
                  <a:cubicBezTo>
                    <a:pt x="394" y="49"/>
                    <a:pt x="380" y="63"/>
                    <a:pt x="363" y="63"/>
                  </a:cubicBezTo>
                  <a:cubicBezTo>
                    <a:pt x="31" y="63"/>
                    <a:pt x="31" y="63"/>
                    <a:pt x="31" y="63"/>
                  </a:cubicBezTo>
                  <a:cubicBezTo>
                    <a:pt x="14" y="63"/>
                    <a:pt x="0" y="49"/>
                    <a:pt x="0" y="32"/>
                  </a:cubicBezTo>
                  <a:cubicBezTo>
                    <a:pt x="0" y="14"/>
                    <a:pt x="14" y="0"/>
                    <a:pt x="31" y="0"/>
                  </a:cubicBezTo>
                </a:path>
              </a:pathLst>
            </a:custGeom>
            <a:solidFill>
              <a:srgbClr val="F4F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2661" y="1603"/>
              <a:ext cx="670" cy="104"/>
            </a:xfrm>
            <a:custGeom>
              <a:avLst/>
              <a:gdLst>
                <a:gd name="T0" fmla="*/ 32 w 407"/>
                <a:gd name="T1" fmla="*/ 0 h 63"/>
                <a:gd name="T2" fmla="*/ 376 w 407"/>
                <a:gd name="T3" fmla="*/ 0 h 63"/>
                <a:gd name="T4" fmla="*/ 407 w 407"/>
                <a:gd name="T5" fmla="*/ 32 h 63"/>
                <a:gd name="T6" fmla="*/ 376 w 407"/>
                <a:gd name="T7" fmla="*/ 63 h 63"/>
                <a:gd name="T8" fmla="*/ 32 w 407"/>
                <a:gd name="T9" fmla="*/ 63 h 63"/>
                <a:gd name="T10" fmla="*/ 0 w 407"/>
                <a:gd name="T11" fmla="*/ 32 h 63"/>
                <a:gd name="T12" fmla="*/ 32 w 407"/>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407" h="63">
                  <a:moveTo>
                    <a:pt x="32" y="0"/>
                  </a:moveTo>
                  <a:cubicBezTo>
                    <a:pt x="376" y="0"/>
                    <a:pt x="376" y="0"/>
                    <a:pt x="376" y="0"/>
                  </a:cubicBezTo>
                  <a:cubicBezTo>
                    <a:pt x="393" y="0"/>
                    <a:pt x="407" y="14"/>
                    <a:pt x="407" y="32"/>
                  </a:cubicBezTo>
                  <a:cubicBezTo>
                    <a:pt x="407" y="49"/>
                    <a:pt x="393" y="63"/>
                    <a:pt x="376" y="63"/>
                  </a:cubicBezTo>
                  <a:cubicBezTo>
                    <a:pt x="32" y="63"/>
                    <a:pt x="32" y="63"/>
                    <a:pt x="32" y="63"/>
                  </a:cubicBezTo>
                  <a:cubicBezTo>
                    <a:pt x="14" y="63"/>
                    <a:pt x="0" y="49"/>
                    <a:pt x="0" y="32"/>
                  </a:cubicBezTo>
                  <a:cubicBezTo>
                    <a:pt x="0" y="14"/>
                    <a:pt x="14" y="0"/>
                    <a:pt x="32" y="0"/>
                  </a:cubicBezTo>
                </a:path>
              </a:pathLst>
            </a:custGeom>
            <a:solidFill>
              <a:srgbClr val="F4F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1067" y="2355"/>
              <a:ext cx="392" cy="585"/>
            </a:xfrm>
            <a:custGeom>
              <a:avLst/>
              <a:gdLst>
                <a:gd name="T0" fmla="*/ 202 w 238"/>
                <a:gd name="T1" fmla="*/ 0 h 355"/>
                <a:gd name="T2" fmla="*/ 218 w 238"/>
                <a:gd name="T3" fmla="*/ 4 h 355"/>
                <a:gd name="T4" fmla="*/ 229 w 238"/>
                <a:gd name="T5" fmla="*/ 47 h 355"/>
                <a:gd name="T6" fmla="*/ 63 w 238"/>
                <a:gd name="T7" fmla="*/ 335 h 355"/>
                <a:gd name="T8" fmla="*/ 20 w 238"/>
                <a:gd name="T9" fmla="*/ 347 h 355"/>
                <a:gd name="T10" fmla="*/ 9 w 238"/>
                <a:gd name="T11" fmla="*/ 304 h 355"/>
                <a:gd name="T12" fmla="*/ 175 w 238"/>
                <a:gd name="T13" fmla="*/ 15 h 355"/>
                <a:gd name="T14" fmla="*/ 202 w 238"/>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355">
                  <a:moveTo>
                    <a:pt x="202" y="0"/>
                  </a:moveTo>
                  <a:cubicBezTo>
                    <a:pt x="208" y="0"/>
                    <a:pt x="213" y="1"/>
                    <a:pt x="218" y="4"/>
                  </a:cubicBezTo>
                  <a:cubicBezTo>
                    <a:pt x="233" y="12"/>
                    <a:pt x="238" y="32"/>
                    <a:pt x="229" y="47"/>
                  </a:cubicBezTo>
                  <a:cubicBezTo>
                    <a:pt x="63" y="335"/>
                    <a:pt x="63" y="335"/>
                    <a:pt x="63" y="335"/>
                  </a:cubicBezTo>
                  <a:cubicBezTo>
                    <a:pt x="54" y="350"/>
                    <a:pt x="35" y="355"/>
                    <a:pt x="20" y="347"/>
                  </a:cubicBezTo>
                  <a:cubicBezTo>
                    <a:pt x="5" y="338"/>
                    <a:pt x="0" y="319"/>
                    <a:pt x="9" y="304"/>
                  </a:cubicBezTo>
                  <a:cubicBezTo>
                    <a:pt x="175" y="15"/>
                    <a:pt x="175" y="15"/>
                    <a:pt x="175" y="15"/>
                  </a:cubicBezTo>
                  <a:cubicBezTo>
                    <a:pt x="181" y="5"/>
                    <a:pt x="191" y="0"/>
                    <a:pt x="202" y="0"/>
                  </a:cubicBezTo>
                </a:path>
              </a:pathLst>
            </a:custGeom>
            <a:solidFill>
              <a:srgbClr val="F4F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692" y="2030"/>
              <a:ext cx="441" cy="297"/>
            </a:xfrm>
            <a:custGeom>
              <a:avLst/>
              <a:gdLst>
                <a:gd name="T0" fmla="*/ 231 w 267"/>
                <a:gd name="T1" fmla="*/ 0 h 180"/>
                <a:gd name="T2" fmla="*/ 259 w 267"/>
                <a:gd name="T3" fmla="*/ 16 h 180"/>
                <a:gd name="T4" fmla="*/ 247 w 267"/>
                <a:gd name="T5" fmla="*/ 58 h 180"/>
                <a:gd name="T6" fmla="*/ 51 w 267"/>
                <a:gd name="T7" fmla="*/ 172 h 180"/>
                <a:gd name="T8" fmla="*/ 8 w 267"/>
                <a:gd name="T9" fmla="*/ 160 h 180"/>
                <a:gd name="T10" fmla="*/ 20 w 267"/>
                <a:gd name="T11" fmla="*/ 117 h 180"/>
                <a:gd name="T12" fmla="*/ 216 w 267"/>
                <a:gd name="T13" fmla="*/ 4 h 180"/>
                <a:gd name="T14" fmla="*/ 231 w 267"/>
                <a:gd name="T15" fmla="*/ 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80">
                  <a:moveTo>
                    <a:pt x="231" y="0"/>
                  </a:moveTo>
                  <a:cubicBezTo>
                    <a:pt x="242" y="0"/>
                    <a:pt x="253" y="6"/>
                    <a:pt x="259" y="16"/>
                  </a:cubicBezTo>
                  <a:cubicBezTo>
                    <a:pt x="267" y="31"/>
                    <a:pt x="262" y="50"/>
                    <a:pt x="247" y="58"/>
                  </a:cubicBezTo>
                  <a:cubicBezTo>
                    <a:pt x="51" y="172"/>
                    <a:pt x="51" y="172"/>
                    <a:pt x="51" y="172"/>
                  </a:cubicBezTo>
                  <a:cubicBezTo>
                    <a:pt x="36" y="180"/>
                    <a:pt x="17" y="175"/>
                    <a:pt x="8" y="160"/>
                  </a:cubicBezTo>
                  <a:cubicBezTo>
                    <a:pt x="0" y="145"/>
                    <a:pt x="5" y="126"/>
                    <a:pt x="20" y="117"/>
                  </a:cubicBezTo>
                  <a:cubicBezTo>
                    <a:pt x="216" y="4"/>
                    <a:pt x="216" y="4"/>
                    <a:pt x="216" y="4"/>
                  </a:cubicBezTo>
                  <a:cubicBezTo>
                    <a:pt x="221" y="1"/>
                    <a:pt x="226" y="0"/>
                    <a:pt x="231" y="0"/>
                  </a:cubicBezTo>
                </a:path>
              </a:pathLst>
            </a:custGeom>
            <a:solidFill>
              <a:srgbClr val="F4F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2230" y="2355"/>
              <a:ext cx="406" cy="610"/>
            </a:xfrm>
            <a:custGeom>
              <a:avLst/>
              <a:gdLst>
                <a:gd name="T0" fmla="*/ 35 w 246"/>
                <a:gd name="T1" fmla="*/ 0 h 370"/>
                <a:gd name="T2" fmla="*/ 63 w 246"/>
                <a:gd name="T3" fmla="*/ 15 h 370"/>
                <a:gd name="T4" fmla="*/ 238 w 246"/>
                <a:gd name="T5" fmla="*/ 319 h 370"/>
                <a:gd name="T6" fmla="*/ 226 w 246"/>
                <a:gd name="T7" fmla="*/ 361 h 370"/>
                <a:gd name="T8" fmla="*/ 183 w 246"/>
                <a:gd name="T9" fmla="*/ 350 h 370"/>
                <a:gd name="T10" fmla="*/ 8 w 246"/>
                <a:gd name="T11" fmla="*/ 47 h 370"/>
                <a:gd name="T12" fmla="*/ 20 w 246"/>
                <a:gd name="T13" fmla="*/ 4 h 370"/>
                <a:gd name="T14" fmla="*/ 35 w 246"/>
                <a:gd name="T15" fmla="*/ 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370">
                  <a:moveTo>
                    <a:pt x="35" y="0"/>
                  </a:moveTo>
                  <a:cubicBezTo>
                    <a:pt x="46" y="0"/>
                    <a:pt x="57" y="5"/>
                    <a:pt x="63" y="15"/>
                  </a:cubicBezTo>
                  <a:cubicBezTo>
                    <a:pt x="238" y="319"/>
                    <a:pt x="238" y="319"/>
                    <a:pt x="238" y="319"/>
                  </a:cubicBezTo>
                  <a:cubicBezTo>
                    <a:pt x="246" y="334"/>
                    <a:pt x="241" y="353"/>
                    <a:pt x="226" y="361"/>
                  </a:cubicBezTo>
                  <a:cubicBezTo>
                    <a:pt x="211" y="370"/>
                    <a:pt x="192" y="365"/>
                    <a:pt x="183" y="350"/>
                  </a:cubicBezTo>
                  <a:cubicBezTo>
                    <a:pt x="8" y="47"/>
                    <a:pt x="8" y="47"/>
                    <a:pt x="8" y="47"/>
                  </a:cubicBezTo>
                  <a:cubicBezTo>
                    <a:pt x="0" y="32"/>
                    <a:pt x="5" y="12"/>
                    <a:pt x="20" y="4"/>
                  </a:cubicBezTo>
                  <a:cubicBezTo>
                    <a:pt x="25" y="1"/>
                    <a:pt x="30" y="0"/>
                    <a:pt x="35" y="0"/>
                  </a:cubicBezTo>
                </a:path>
              </a:pathLst>
            </a:custGeom>
            <a:solidFill>
              <a:srgbClr val="F4F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2555" y="2030"/>
              <a:ext cx="443" cy="298"/>
            </a:xfrm>
            <a:custGeom>
              <a:avLst/>
              <a:gdLst>
                <a:gd name="T0" fmla="*/ 36 w 269"/>
                <a:gd name="T1" fmla="*/ 0 h 181"/>
                <a:gd name="T2" fmla="*/ 52 w 269"/>
                <a:gd name="T3" fmla="*/ 4 h 181"/>
                <a:gd name="T4" fmla="*/ 248 w 269"/>
                <a:gd name="T5" fmla="*/ 118 h 181"/>
                <a:gd name="T6" fmla="*/ 260 w 269"/>
                <a:gd name="T7" fmla="*/ 161 h 181"/>
                <a:gd name="T8" fmla="*/ 217 w 269"/>
                <a:gd name="T9" fmla="*/ 172 h 181"/>
                <a:gd name="T10" fmla="*/ 20 w 269"/>
                <a:gd name="T11" fmla="*/ 58 h 181"/>
                <a:gd name="T12" fmla="*/ 9 w 269"/>
                <a:gd name="T13" fmla="*/ 16 h 181"/>
                <a:gd name="T14" fmla="*/ 36 w 269"/>
                <a:gd name="T15" fmla="*/ 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181">
                  <a:moveTo>
                    <a:pt x="36" y="0"/>
                  </a:moveTo>
                  <a:cubicBezTo>
                    <a:pt x="41" y="0"/>
                    <a:pt x="47" y="1"/>
                    <a:pt x="52" y="4"/>
                  </a:cubicBezTo>
                  <a:cubicBezTo>
                    <a:pt x="248" y="118"/>
                    <a:pt x="248" y="118"/>
                    <a:pt x="248" y="118"/>
                  </a:cubicBezTo>
                  <a:cubicBezTo>
                    <a:pt x="263" y="126"/>
                    <a:pt x="269" y="146"/>
                    <a:pt x="260" y="161"/>
                  </a:cubicBezTo>
                  <a:cubicBezTo>
                    <a:pt x="251" y="176"/>
                    <a:pt x="232" y="181"/>
                    <a:pt x="217" y="172"/>
                  </a:cubicBezTo>
                  <a:cubicBezTo>
                    <a:pt x="20" y="58"/>
                    <a:pt x="20" y="58"/>
                    <a:pt x="20" y="58"/>
                  </a:cubicBezTo>
                  <a:cubicBezTo>
                    <a:pt x="5" y="50"/>
                    <a:pt x="0" y="31"/>
                    <a:pt x="9" y="16"/>
                  </a:cubicBezTo>
                  <a:cubicBezTo>
                    <a:pt x="15" y="6"/>
                    <a:pt x="25" y="0"/>
                    <a:pt x="36" y="0"/>
                  </a:cubicBezTo>
                </a:path>
              </a:pathLst>
            </a:custGeom>
            <a:solidFill>
              <a:srgbClr val="F4F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1121" y="485"/>
              <a:ext cx="1447" cy="1883"/>
            </a:xfrm>
            <a:custGeom>
              <a:avLst/>
              <a:gdLst>
                <a:gd name="T0" fmla="*/ 0 w 878"/>
                <a:gd name="T1" fmla="*/ 703 h 1142"/>
                <a:gd name="T2" fmla="*/ 439 w 878"/>
                <a:gd name="T3" fmla="*/ 1142 h 1142"/>
                <a:gd name="T4" fmla="*/ 877 w 878"/>
                <a:gd name="T5" fmla="*/ 707 h 1142"/>
                <a:gd name="T6" fmla="*/ 793 w 878"/>
                <a:gd name="T7" fmla="*/ 445 h 1142"/>
                <a:gd name="T8" fmla="*/ 647 w 878"/>
                <a:gd name="T9" fmla="*/ 4 h 1142"/>
                <a:gd name="T10" fmla="*/ 647 w 878"/>
                <a:gd name="T11" fmla="*/ 0 h 1142"/>
                <a:gd name="T12" fmla="*/ 231 w 878"/>
                <a:gd name="T13" fmla="*/ 0 h 1142"/>
                <a:gd name="T14" fmla="*/ 231 w 878"/>
                <a:gd name="T15" fmla="*/ 3 h 1142"/>
                <a:gd name="T16" fmla="*/ 87 w 878"/>
                <a:gd name="T17" fmla="*/ 441 h 1142"/>
                <a:gd name="T18" fmla="*/ 0 w 878"/>
                <a:gd name="T19" fmla="*/ 703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8" h="1142">
                  <a:moveTo>
                    <a:pt x="0" y="703"/>
                  </a:moveTo>
                  <a:cubicBezTo>
                    <a:pt x="0" y="946"/>
                    <a:pt x="197" y="1142"/>
                    <a:pt x="439" y="1142"/>
                  </a:cubicBezTo>
                  <a:cubicBezTo>
                    <a:pt x="680" y="1142"/>
                    <a:pt x="875" y="948"/>
                    <a:pt x="877" y="707"/>
                  </a:cubicBezTo>
                  <a:cubicBezTo>
                    <a:pt x="878" y="609"/>
                    <a:pt x="847" y="518"/>
                    <a:pt x="793" y="445"/>
                  </a:cubicBezTo>
                  <a:cubicBezTo>
                    <a:pt x="699" y="316"/>
                    <a:pt x="647" y="163"/>
                    <a:pt x="647" y="4"/>
                  </a:cubicBezTo>
                  <a:cubicBezTo>
                    <a:pt x="647" y="0"/>
                    <a:pt x="647" y="0"/>
                    <a:pt x="647" y="0"/>
                  </a:cubicBezTo>
                  <a:cubicBezTo>
                    <a:pt x="231" y="0"/>
                    <a:pt x="231" y="0"/>
                    <a:pt x="231" y="0"/>
                  </a:cubicBezTo>
                  <a:cubicBezTo>
                    <a:pt x="231" y="3"/>
                    <a:pt x="231" y="3"/>
                    <a:pt x="231" y="3"/>
                  </a:cubicBezTo>
                  <a:cubicBezTo>
                    <a:pt x="231" y="160"/>
                    <a:pt x="182" y="315"/>
                    <a:pt x="87" y="441"/>
                  </a:cubicBezTo>
                  <a:cubicBezTo>
                    <a:pt x="33" y="514"/>
                    <a:pt x="0" y="605"/>
                    <a:pt x="0" y="703"/>
                  </a:cubicBezTo>
                </a:path>
              </a:pathLst>
            </a:custGeom>
            <a:solidFill>
              <a:srgbClr val="F4F0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1121" y="485"/>
              <a:ext cx="1070" cy="1847"/>
            </a:xfrm>
            <a:custGeom>
              <a:avLst/>
              <a:gdLst>
                <a:gd name="T0" fmla="*/ 301 w 649"/>
                <a:gd name="T1" fmla="*/ 1120 h 1120"/>
                <a:gd name="T2" fmla="*/ 127 w 649"/>
                <a:gd name="T3" fmla="*/ 770 h 1120"/>
                <a:gd name="T4" fmla="*/ 215 w 649"/>
                <a:gd name="T5" fmla="*/ 508 h 1120"/>
                <a:gd name="T6" fmla="*/ 352 w 649"/>
                <a:gd name="T7" fmla="*/ 205 h 1120"/>
                <a:gd name="T8" fmla="*/ 516 w 649"/>
                <a:gd name="T9" fmla="*/ 67 h 1120"/>
                <a:gd name="T10" fmla="*/ 649 w 649"/>
                <a:gd name="T11" fmla="*/ 67 h 1120"/>
                <a:gd name="T12" fmla="*/ 647 w 649"/>
                <a:gd name="T13" fmla="*/ 4 h 1120"/>
                <a:gd name="T14" fmla="*/ 647 w 649"/>
                <a:gd name="T15" fmla="*/ 0 h 1120"/>
                <a:gd name="T16" fmla="*/ 231 w 649"/>
                <a:gd name="T17" fmla="*/ 0 h 1120"/>
                <a:gd name="T18" fmla="*/ 231 w 649"/>
                <a:gd name="T19" fmla="*/ 3 h 1120"/>
                <a:gd name="T20" fmla="*/ 87 w 649"/>
                <a:gd name="T21" fmla="*/ 441 h 1120"/>
                <a:gd name="T22" fmla="*/ 0 w 649"/>
                <a:gd name="T23" fmla="*/ 703 h 1120"/>
                <a:gd name="T24" fmla="*/ 301 w 649"/>
                <a:gd name="T25" fmla="*/ 112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 h="1120">
                  <a:moveTo>
                    <a:pt x="301" y="1120"/>
                  </a:moveTo>
                  <a:cubicBezTo>
                    <a:pt x="195" y="1040"/>
                    <a:pt x="127" y="913"/>
                    <a:pt x="127" y="770"/>
                  </a:cubicBezTo>
                  <a:cubicBezTo>
                    <a:pt x="127" y="672"/>
                    <a:pt x="160" y="581"/>
                    <a:pt x="215" y="508"/>
                  </a:cubicBezTo>
                  <a:cubicBezTo>
                    <a:pt x="301" y="393"/>
                    <a:pt x="337" y="285"/>
                    <a:pt x="352" y="205"/>
                  </a:cubicBezTo>
                  <a:cubicBezTo>
                    <a:pt x="366" y="125"/>
                    <a:pt x="435" y="67"/>
                    <a:pt x="516" y="67"/>
                  </a:cubicBezTo>
                  <a:cubicBezTo>
                    <a:pt x="649" y="67"/>
                    <a:pt x="649" y="67"/>
                    <a:pt x="649" y="67"/>
                  </a:cubicBezTo>
                  <a:cubicBezTo>
                    <a:pt x="648" y="46"/>
                    <a:pt x="647" y="25"/>
                    <a:pt x="647" y="4"/>
                  </a:cubicBezTo>
                  <a:cubicBezTo>
                    <a:pt x="647" y="0"/>
                    <a:pt x="647" y="0"/>
                    <a:pt x="647" y="0"/>
                  </a:cubicBezTo>
                  <a:cubicBezTo>
                    <a:pt x="231" y="0"/>
                    <a:pt x="231" y="0"/>
                    <a:pt x="231" y="0"/>
                  </a:cubicBezTo>
                  <a:cubicBezTo>
                    <a:pt x="231" y="3"/>
                    <a:pt x="231" y="3"/>
                    <a:pt x="231" y="3"/>
                  </a:cubicBezTo>
                  <a:cubicBezTo>
                    <a:pt x="231" y="160"/>
                    <a:pt x="182" y="315"/>
                    <a:pt x="87" y="441"/>
                  </a:cubicBezTo>
                  <a:cubicBezTo>
                    <a:pt x="33" y="514"/>
                    <a:pt x="0" y="605"/>
                    <a:pt x="0" y="703"/>
                  </a:cubicBezTo>
                  <a:cubicBezTo>
                    <a:pt x="0" y="897"/>
                    <a:pt x="126" y="1062"/>
                    <a:pt x="301" y="1120"/>
                  </a:cubicBezTo>
                </a:path>
              </a:pathLst>
            </a:custGeom>
            <a:solidFill>
              <a:srgbClr val="E2D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p:nvPr/>
          </p:nvSpPr>
          <p:spPr bwMode="auto">
            <a:xfrm>
              <a:off x="1456" y="58"/>
              <a:ext cx="776" cy="511"/>
            </a:xfrm>
            <a:custGeom>
              <a:avLst/>
              <a:gdLst>
                <a:gd name="T0" fmla="*/ 38 w 471"/>
                <a:gd name="T1" fmla="*/ 0 h 310"/>
                <a:gd name="T2" fmla="*/ 433 w 471"/>
                <a:gd name="T3" fmla="*/ 0 h 310"/>
                <a:gd name="T4" fmla="*/ 471 w 471"/>
                <a:gd name="T5" fmla="*/ 38 h 310"/>
                <a:gd name="T6" fmla="*/ 471 w 471"/>
                <a:gd name="T7" fmla="*/ 272 h 310"/>
                <a:gd name="T8" fmla="*/ 433 w 471"/>
                <a:gd name="T9" fmla="*/ 310 h 310"/>
                <a:gd name="T10" fmla="*/ 38 w 471"/>
                <a:gd name="T11" fmla="*/ 310 h 310"/>
                <a:gd name="T12" fmla="*/ 0 w 471"/>
                <a:gd name="T13" fmla="*/ 272 h 310"/>
                <a:gd name="T14" fmla="*/ 0 w 471"/>
                <a:gd name="T15" fmla="*/ 38 h 310"/>
                <a:gd name="T16" fmla="*/ 38 w 471"/>
                <a:gd name="T17"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 h="310">
                  <a:moveTo>
                    <a:pt x="38" y="0"/>
                  </a:moveTo>
                  <a:cubicBezTo>
                    <a:pt x="433" y="0"/>
                    <a:pt x="433" y="0"/>
                    <a:pt x="433" y="0"/>
                  </a:cubicBezTo>
                  <a:cubicBezTo>
                    <a:pt x="454" y="0"/>
                    <a:pt x="471" y="17"/>
                    <a:pt x="471" y="38"/>
                  </a:cubicBezTo>
                  <a:cubicBezTo>
                    <a:pt x="471" y="272"/>
                    <a:pt x="471" y="272"/>
                    <a:pt x="471" y="272"/>
                  </a:cubicBezTo>
                  <a:cubicBezTo>
                    <a:pt x="471" y="293"/>
                    <a:pt x="454" y="310"/>
                    <a:pt x="433" y="310"/>
                  </a:cubicBezTo>
                  <a:cubicBezTo>
                    <a:pt x="38" y="310"/>
                    <a:pt x="38" y="310"/>
                    <a:pt x="38" y="310"/>
                  </a:cubicBezTo>
                  <a:cubicBezTo>
                    <a:pt x="17" y="310"/>
                    <a:pt x="0" y="293"/>
                    <a:pt x="0" y="272"/>
                  </a:cubicBezTo>
                  <a:cubicBezTo>
                    <a:pt x="0" y="38"/>
                    <a:pt x="0" y="38"/>
                    <a:pt x="0" y="38"/>
                  </a:cubicBezTo>
                  <a:cubicBezTo>
                    <a:pt x="0" y="17"/>
                    <a:pt x="17" y="0"/>
                    <a:pt x="38" y="0"/>
                  </a:cubicBezTo>
                </a:path>
              </a:pathLst>
            </a:custGeom>
            <a:solidFill>
              <a:srgbClr val="018B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1456" y="58"/>
              <a:ext cx="776" cy="511"/>
            </a:xfrm>
            <a:custGeom>
              <a:avLst/>
              <a:gdLst>
                <a:gd name="T0" fmla="*/ 38 w 471"/>
                <a:gd name="T1" fmla="*/ 310 h 310"/>
                <a:gd name="T2" fmla="*/ 38 w 471"/>
                <a:gd name="T3" fmla="*/ 310 h 310"/>
                <a:gd name="T4" fmla="*/ 38 w 471"/>
                <a:gd name="T5" fmla="*/ 77 h 310"/>
                <a:gd name="T6" fmla="*/ 76 w 471"/>
                <a:gd name="T7" fmla="*/ 38 h 310"/>
                <a:gd name="T8" fmla="*/ 471 w 471"/>
                <a:gd name="T9" fmla="*/ 38 h 310"/>
                <a:gd name="T10" fmla="*/ 471 w 471"/>
                <a:gd name="T11" fmla="*/ 38 h 310"/>
                <a:gd name="T12" fmla="*/ 433 w 471"/>
                <a:gd name="T13" fmla="*/ 0 h 310"/>
                <a:gd name="T14" fmla="*/ 38 w 471"/>
                <a:gd name="T15" fmla="*/ 0 h 310"/>
                <a:gd name="T16" fmla="*/ 0 w 471"/>
                <a:gd name="T17" fmla="*/ 38 h 310"/>
                <a:gd name="T18" fmla="*/ 0 w 471"/>
                <a:gd name="T19" fmla="*/ 272 h 310"/>
                <a:gd name="T20" fmla="*/ 38 w 471"/>
                <a:gd name="T21"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1" h="310">
                  <a:moveTo>
                    <a:pt x="38" y="310"/>
                  </a:moveTo>
                  <a:cubicBezTo>
                    <a:pt x="38" y="310"/>
                    <a:pt x="38" y="310"/>
                    <a:pt x="38" y="310"/>
                  </a:cubicBezTo>
                  <a:cubicBezTo>
                    <a:pt x="38" y="77"/>
                    <a:pt x="38" y="77"/>
                    <a:pt x="38" y="77"/>
                  </a:cubicBezTo>
                  <a:cubicBezTo>
                    <a:pt x="38" y="55"/>
                    <a:pt x="55" y="38"/>
                    <a:pt x="76" y="38"/>
                  </a:cubicBezTo>
                  <a:cubicBezTo>
                    <a:pt x="471" y="38"/>
                    <a:pt x="471" y="38"/>
                    <a:pt x="471" y="38"/>
                  </a:cubicBezTo>
                  <a:cubicBezTo>
                    <a:pt x="471" y="38"/>
                    <a:pt x="471" y="38"/>
                    <a:pt x="471" y="38"/>
                  </a:cubicBezTo>
                  <a:cubicBezTo>
                    <a:pt x="471" y="17"/>
                    <a:pt x="454" y="0"/>
                    <a:pt x="433" y="0"/>
                  </a:cubicBezTo>
                  <a:cubicBezTo>
                    <a:pt x="38" y="0"/>
                    <a:pt x="38" y="0"/>
                    <a:pt x="38" y="0"/>
                  </a:cubicBezTo>
                  <a:cubicBezTo>
                    <a:pt x="17" y="0"/>
                    <a:pt x="0" y="17"/>
                    <a:pt x="0" y="38"/>
                  </a:cubicBezTo>
                  <a:cubicBezTo>
                    <a:pt x="0" y="272"/>
                    <a:pt x="0" y="272"/>
                    <a:pt x="0" y="272"/>
                  </a:cubicBezTo>
                  <a:cubicBezTo>
                    <a:pt x="0" y="293"/>
                    <a:pt x="17" y="310"/>
                    <a:pt x="38" y="310"/>
                  </a:cubicBezTo>
                </a:path>
              </a:pathLst>
            </a:custGeom>
            <a:solidFill>
              <a:srgbClr val="004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p:nvPr/>
          </p:nvSpPr>
          <p:spPr bwMode="auto">
            <a:xfrm>
              <a:off x="1441" y="411"/>
              <a:ext cx="812" cy="49"/>
            </a:xfrm>
            <a:custGeom>
              <a:avLst/>
              <a:gdLst>
                <a:gd name="T0" fmla="*/ 16 w 493"/>
                <a:gd name="T1" fmla="*/ 0 h 30"/>
                <a:gd name="T2" fmla="*/ 478 w 493"/>
                <a:gd name="T3" fmla="*/ 0 h 30"/>
                <a:gd name="T4" fmla="*/ 493 w 493"/>
                <a:gd name="T5" fmla="*/ 15 h 30"/>
                <a:gd name="T6" fmla="*/ 478 w 493"/>
                <a:gd name="T7" fmla="*/ 30 h 30"/>
                <a:gd name="T8" fmla="*/ 16 w 493"/>
                <a:gd name="T9" fmla="*/ 30 h 30"/>
                <a:gd name="T10" fmla="*/ 0 w 493"/>
                <a:gd name="T11" fmla="*/ 15 h 30"/>
                <a:gd name="T12" fmla="*/ 16 w 493"/>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93" h="30">
                  <a:moveTo>
                    <a:pt x="16" y="0"/>
                  </a:moveTo>
                  <a:cubicBezTo>
                    <a:pt x="478" y="0"/>
                    <a:pt x="478" y="0"/>
                    <a:pt x="478" y="0"/>
                  </a:cubicBezTo>
                  <a:cubicBezTo>
                    <a:pt x="486" y="0"/>
                    <a:pt x="493" y="7"/>
                    <a:pt x="493" y="15"/>
                  </a:cubicBezTo>
                  <a:cubicBezTo>
                    <a:pt x="493" y="24"/>
                    <a:pt x="486" y="30"/>
                    <a:pt x="478" y="30"/>
                  </a:cubicBezTo>
                  <a:cubicBezTo>
                    <a:pt x="16" y="30"/>
                    <a:pt x="16" y="30"/>
                    <a:pt x="16" y="30"/>
                  </a:cubicBezTo>
                  <a:cubicBezTo>
                    <a:pt x="7" y="30"/>
                    <a:pt x="0" y="24"/>
                    <a:pt x="0" y="15"/>
                  </a:cubicBezTo>
                  <a:cubicBezTo>
                    <a:pt x="0" y="7"/>
                    <a:pt x="7" y="0"/>
                    <a:pt x="16"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p:nvPr/>
          </p:nvSpPr>
          <p:spPr bwMode="auto">
            <a:xfrm>
              <a:off x="1441" y="289"/>
              <a:ext cx="812" cy="51"/>
            </a:xfrm>
            <a:custGeom>
              <a:avLst/>
              <a:gdLst>
                <a:gd name="T0" fmla="*/ 16 w 493"/>
                <a:gd name="T1" fmla="*/ 0 h 31"/>
                <a:gd name="T2" fmla="*/ 478 w 493"/>
                <a:gd name="T3" fmla="*/ 0 h 31"/>
                <a:gd name="T4" fmla="*/ 493 w 493"/>
                <a:gd name="T5" fmla="*/ 15 h 31"/>
                <a:gd name="T6" fmla="*/ 478 w 493"/>
                <a:gd name="T7" fmla="*/ 31 h 31"/>
                <a:gd name="T8" fmla="*/ 16 w 493"/>
                <a:gd name="T9" fmla="*/ 31 h 31"/>
                <a:gd name="T10" fmla="*/ 0 w 493"/>
                <a:gd name="T11" fmla="*/ 15 h 31"/>
                <a:gd name="T12" fmla="*/ 16 w 493"/>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493" h="31">
                  <a:moveTo>
                    <a:pt x="16" y="0"/>
                  </a:moveTo>
                  <a:cubicBezTo>
                    <a:pt x="478" y="0"/>
                    <a:pt x="478" y="0"/>
                    <a:pt x="478" y="0"/>
                  </a:cubicBezTo>
                  <a:cubicBezTo>
                    <a:pt x="486" y="0"/>
                    <a:pt x="493" y="7"/>
                    <a:pt x="493" y="15"/>
                  </a:cubicBezTo>
                  <a:cubicBezTo>
                    <a:pt x="493" y="24"/>
                    <a:pt x="486" y="31"/>
                    <a:pt x="478" y="31"/>
                  </a:cubicBezTo>
                  <a:cubicBezTo>
                    <a:pt x="16" y="31"/>
                    <a:pt x="16" y="31"/>
                    <a:pt x="16" y="31"/>
                  </a:cubicBezTo>
                  <a:cubicBezTo>
                    <a:pt x="7" y="31"/>
                    <a:pt x="0" y="24"/>
                    <a:pt x="0" y="15"/>
                  </a:cubicBezTo>
                  <a:cubicBezTo>
                    <a:pt x="0" y="7"/>
                    <a:pt x="7" y="0"/>
                    <a:pt x="16"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文本框 1"/>
          <p:cNvSpPr txBox="1"/>
          <p:nvPr/>
        </p:nvSpPr>
        <p:spPr>
          <a:xfrm>
            <a:off x="5493385" y="730250"/>
            <a:ext cx="6958330" cy="4987290"/>
          </a:xfrm>
          <a:prstGeom prst="rect">
            <a:avLst/>
          </a:prstGeom>
          <a:noFill/>
        </p:spPr>
        <p:txBody>
          <a:bodyPr wrap="square" rtlCol="0">
            <a:noAutofit/>
          </a:bodyPr>
          <a:p>
            <a:r>
              <a:rPr lang="zh-CN" altLang="en-US" sz="2400">
                <a:solidFill>
                  <a:schemeClr val="bg1"/>
                </a:solidFill>
                <a:latin typeface="华文楷体" panose="02010600040101010101" charset="-122"/>
                <a:ea typeface="华文楷体" panose="02010600040101010101" charset="-122"/>
                <a:cs typeface="华文楷体" panose="02010600040101010101" charset="-122"/>
              </a:rPr>
              <a:t>本报告由济宁北湖省级旅游度假区经济发展局按照《中华人民共和国政府信息公开条例》（简称《条例》）和《中华人民共和国政府信息公开工作年度报告格式》（国办公开办函〔2021〕30号）要求编制。</a:t>
            </a:r>
            <a:endParaRPr lang="zh-CN" altLang="en-US" sz="2400">
              <a:solidFill>
                <a:schemeClr val="bg1"/>
              </a:solidFill>
              <a:latin typeface="华文楷体" panose="02010600040101010101" charset="-122"/>
              <a:ea typeface="华文楷体" panose="02010600040101010101" charset="-122"/>
              <a:cs typeface="华文楷体" panose="02010600040101010101" charset="-122"/>
            </a:endParaRPr>
          </a:p>
          <a:p>
            <a:r>
              <a:rPr lang="zh-CN" altLang="en-US" sz="2400">
                <a:solidFill>
                  <a:schemeClr val="bg1"/>
                </a:solidFill>
                <a:latin typeface="华文楷体" panose="02010600040101010101" charset="-122"/>
                <a:ea typeface="华文楷体" panose="02010600040101010101" charset="-122"/>
                <a:cs typeface="华文楷体" panose="02010600040101010101" charset="-122"/>
              </a:rPr>
              <a:t>本报告内容包括总体情况、主动公开政府信息情况、收到和处理政府信息公开申请情况、政府信息公开行政复议和行政诉讼情况、存在的主要问题及改进情况、其他需要报告的事项等六部分内容。</a:t>
            </a:r>
            <a:endParaRPr lang="zh-CN" altLang="en-US" sz="2400">
              <a:solidFill>
                <a:schemeClr val="bg1"/>
              </a:solidFill>
              <a:latin typeface="华文楷体" panose="02010600040101010101" charset="-122"/>
              <a:ea typeface="华文楷体" panose="02010600040101010101" charset="-122"/>
              <a:cs typeface="华文楷体" panose="02010600040101010101" charset="-122"/>
            </a:endParaRPr>
          </a:p>
          <a:p>
            <a:r>
              <a:rPr lang="zh-CN" altLang="en-US" sz="2400">
                <a:solidFill>
                  <a:schemeClr val="bg1"/>
                </a:solidFill>
                <a:latin typeface="华文楷体" panose="02010600040101010101" charset="-122"/>
                <a:ea typeface="华文楷体" panose="02010600040101010101" charset="-122"/>
                <a:cs typeface="华文楷体" panose="02010600040101010101" charset="-122"/>
              </a:rPr>
              <a:t>本报告所列数据的统计期限自2022年1月1日起至2022年12月31日止。本报告电子版可在“中国·济宁”门户网站（http://bhdjq.jining.gov.cn/）查阅或下载。如对本报告有疑问，请与济宁北湖省级旅游度假区经济发展局联系（地址：新城发展大厦A座三楼三区，联系电话：0537-6567257）。</a:t>
            </a:r>
            <a:endParaRPr lang="zh-CN" altLang="en-US" sz="2400">
              <a:solidFill>
                <a:schemeClr val="bg1"/>
              </a:solidFill>
              <a:latin typeface="华文楷体" panose="02010600040101010101" charset="-122"/>
              <a:ea typeface="华文楷体" panose="02010600040101010101" charset="-122"/>
              <a:cs typeface="华文楷体" panose="02010600040101010101" charset="-122"/>
            </a:endParaRPr>
          </a:p>
        </p:txBody>
      </p:sp>
      <p:pic>
        <p:nvPicPr>
          <p:cNvPr id="15" name="图片 14"/>
          <p:cNvPicPr>
            <a:picLocks noChangeAspect="1"/>
          </p:cNvPicPr>
          <p:nvPr/>
        </p:nvPicPr>
        <p:blipFill>
          <a:blip r:embed="rId1"/>
          <a:stretch>
            <a:fillRect/>
          </a:stretch>
        </p:blipFill>
        <p:spPr>
          <a:xfrm>
            <a:off x="956945" y="4264660"/>
            <a:ext cx="3715385" cy="2713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3"/>
          <p:cNvSpPr/>
          <p:nvPr/>
        </p:nvSpPr>
        <p:spPr bwMode="auto">
          <a:xfrm flipV="1">
            <a:off x="4165600" y="1042564"/>
            <a:ext cx="3860800" cy="3195224"/>
          </a:xfrm>
          <a:custGeom>
            <a:avLst/>
            <a:gdLst>
              <a:gd name="T0" fmla="*/ 83 w 329"/>
              <a:gd name="T1" fmla="*/ 143 h 285"/>
              <a:gd name="T2" fmla="*/ 0 w 329"/>
              <a:gd name="T3" fmla="*/ 285 h 285"/>
              <a:gd name="T4" fmla="*/ 166 w 329"/>
              <a:gd name="T5" fmla="*/ 285 h 285"/>
              <a:gd name="T6" fmla="*/ 329 w 329"/>
              <a:gd name="T7" fmla="*/ 285 h 285"/>
              <a:gd name="T8" fmla="*/ 246 w 329"/>
              <a:gd name="T9" fmla="*/ 143 h 285"/>
              <a:gd name="T10" fmla="*/ 163 w 329"/>
              <a:gd name="T11" fmla="*/ 0 h 285"/>
              <a:gd name="T12" fmla="*/ 83 w 329"/>
              <a:gd name="T13" fmla="*/ 143 h 285"/>
            </a:gdLst>
            <a:ahLst/>
            <a:cxnLst>
              <a:cxn ang="0">
                <a:pos x="T0" y="T1"/>
              </a:cxn>
              <a:cxn ang="0">
                <a:pos x="T2" y="T3"/>
              </a:cxn>
              <a:cxn ang="0">
                <a:pos x="T4" y="T5"/>
              </a:cxn>
              <a:cxn ang="0">
                <a:pos x="T6" y="T7"/>
              </a:cxn>
              <a:cxn ang="0">
                <a:pos x="T8" y="T9"/>
              </a:cxn>
              <a:cxn ang="0">
                <a:pos x="T10" y="T11"/>
              </a:cxn>
              <a:cxn ang="0">
                <a:pos x="T12" y="T13"/>
              </a:cxn>
            </a:cxnLst>
            <a:rect l="0" t="0" r="r" b="b"/>
            <a:pathLst>
              <a:path w="329" h="285">
                <a:moveTo>
                  <a:pt x="83" y="143"/>
                </a:moveTo>
                <a:lnTo>
                  <a:pt x="0" y="285"/>
                </a:lnTo>
                <a:lnTo>
                  <a:pt x="166" y="285"/>
                </a:lnTo>
                <a:lnTo>
                  <a:pt x="329" y="285"/>
                </a:lnTo>
                <a:lnTo>
                  <a:pt x="246" y="143"/>
                </a:lnTo>
                <a:lnTo>
                  <a:pt x="163" y="0"/>
                </a:lnTo>
                <a:lnTo>
                  <a:pt x="83" y="143"/>
                </a:lnTo>
                <a:close/>
              </a:path>
            </a:pathLst>
          </a:custGeom>
          <a:noFill/>
          <a:ln w="38100" cap="flat" cmpd="sng" algn="ctr">
            <a:solidFill>
              <a:srgbClr val="F6F09A"/>
            </a:solid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微软雅黑" panose="020B0503020204020204" charset="-122"/>
              <a:cs typeface="+mn-cs"/>
            </a:endParaRPr>
          </a:p>
        </p:txBody>
      </p:sp>
      <p:sp>
        <p:nvSpPr>
          <p:cNvPr id="3" name="Freeform 23"/>
          <p:cNvSpPr/>
          <p:nvPr/>
        </p:nvSpPr>
        <p:spPr bwMode="auto">
          <a:xfrm>
            <a:off x="4165600" y="453284"/>
            <a:ext cx="3860800" cy="3195224"/>
          </a:xfrm>
          <a:custGeom>
            <a:avLst/>
            <a:gdLst>
              <a:gd name="T0" fmla="*/ 83 w 329"/>
              <a:gd name="T1" fmla="*/ 143 h 285"/>
              <a:gd name="T2" fmla="*/ 0 w 329"/>
              <a:gd name="T3" fmla="*/ 285 h 285"/>
              <a:gd name="T4" fmla="*/ 166 w 329"/>
              <a:gd name="T5" fmla="*/ 285 h 285"/>
              <a:gd name="T6" fmla="*/ 329 w 329"/>
              <a:gd name="T7" fmla="*/ 285 h 285"/>
              <a:gd name="T8" fmla="*/ 246 w 329"/>
              <a:gd name="T9" fmla="*/ 143 h 285"/>
              <a:gd name="T10" fmla="*/ 163 w 329"/>
              <a:gd name="T11" fmla="*/ 0 h 285"/>
              <a:gd name="T12" fmla="*/ 83 w 329"/>
              <a:gd name="T13" fmla="*/ 143 h 285"/>
            </a:gdLst>
            <a:ahLst/>
            <a:cxnLst>
              <a:cxn ang="0">
                <a:pos x="T0" y="T1"/>
              </a:cxn>
              <a:cxn ang="0">
                <a:pos x="T2" y="T3"/>
              </a:cxn>
              <a:cxn ang="0">
                <a:pos x="T4" y="T5"/>
              </a:cxn>
              <a:cxn ang="0">
                <a:pos x="T6" y="T7"/>
              </a:cxn>
              <a:cxn ang="0">
                <a:pos x="T8" y="T9"/>
              </a:cxn>
              <a:cxn ang="0">
                <a:pos x="T10" y="T11"/>
              </a:cxn>
              <a:cxn ang="0">
                <a:pos x="T12" y="T13"/>
              </a:cxn>
            </a:cxnLst>
            <a:rect l="0" t="0" r="r" b="b"/>
            <a:pathLst>
              <a:path w="329" h="285">
                <a:moveTo>
                  <a:pt x="83" y="143"/>
                </a:moveTo>
                <a:lnTo>
                  <a:pt x="0" y="285"/>
                </a:lnTo>
                <a:lnTo>
                  <a:pt x="166" y="285"/>
                </a:lnTo>
                <a:lnTo>
                  <a:pt x="329" y="285"/>
                </a:lnTo>
                <a:lnTo>
                  <a:pt x="246" y="143"/>
                </a:lnTo>
                <a:lnTo>
                  <a:pt x="163" y="0"/>
                </a:lnTo>
                <a:lnTo>
                  <a:pt x="83" y="143"/>
                </a:lnTo>
                <a:close/>
              </a:path>
            </a:pathLst>
          </a:custGeom>
          <a:solidFill>
            <a:srgbClr val="F6F09A"/>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4470400" y="4633880"/>
            <a:ext cx="3230880" cy="1014730"/>
          </a:xfrm>
          <a:prstGeom prst="rect">
            <a:avLst/>
          </a:prstGeom>
          <a:noFill/>
        </p:spPr>
        <p:txBody>
          <a:bodyPr wrap="none" rtlCol="0">
            <a:spAutoFit/>
          </a:bodyPr>
          <a:lstStyle/>
          <a:p>
            <a:pPr algn="ctr" fontAlgn="auto">
              <a:spcBef>
                <a:spcPts val="0"/>
              </a:spcBef>
              <a:spcAft>
                <a:spcPts val="0"/>
              </a:spcAft>
            </a:pPr>
            <a:r>
              <a:rPr lang="zh-CN" altLang="en-US" sz="6000" dirty="0">
                <a:solidFill>
                  <a:schemeClr val="bg1"/>
                </a:solidFill>
                <a:latin typeface="方正明尚简体" panose="02000000000000000000" pitchFamily="2" charset="-122"/>
                <a:ea typeface="方正明尚简体" panose="02000000000000000000" pitchFamily="2" charset="-122"/>
              </a:rPr>
              <a:t>总体情况</a:t>
            </a:r>
            <a:endParaRPr lang="zh-CN" altLang="en-US" sz="6000" dirty="0">
              <a:solidFill>
                <a:schemeClr val="bg1"/>
              </a:solidFill>
              <a:latin typeface="方正明尚简体" panose="02000000000000000000" pitchFamily="2" charset="-122"/>
              <a:ea typeface="方正明尚简体" panose="02000000000000000000" pitchFamily="2" charset="-122"/>
            </a:endParaRPr>
          </a:p>
        </p:txBody>
      </p:sp>
      <p:sp>
        <p:nvSpPr>
          <p:cNvPr id="6" name="任意多边形: 形状 8"/>
          <p:cNvSpPr/>
          <p:nvPr/>
        </p:nvSpPr>
        <p:spPr>
          <a:xfrm>
            <a:off x="5007429" y="1438656"/>
            <a:ext cx="2177142" cy="1990344"/>
          </a:xfrm>
          <a:custGeom>
            <a:avLst/>
            <a:gdLst>
              <a:gd name="connsiteX0" fmla="*/ 0 w 4318004"/>
              <a:gd name="connsiteY0" fmla="*/ 3405519 h 3947521"/>
              <a:gd name="connsiteX1" fmla="*/ 4318004 w 4318004"/>
              <a:gd name="connsiteY1" fmla="*/ 3405519 h 3947521"/>
              <a:gd name="connsiteX2" fmla="*/ 2159002 w 4318004"/>
              <a:gd name="connsiteY2" fmla="*/ 3947521 h 3947521"/>
              <a:gd name="connsiteX3" fmla="*/ 0 w 4318004"/>
              <a:gd name="connsiteY3" fmla="*/ 0 h 3947521"/>
              <a:gd name="connsiteX4" fmla="*/ 4318004 w 4318004"/>
              <a:gd name="connsiteY4" fmla="*/ 0 h 3947521"/>
              <a:gd name="connsiteX5" fmla="*/ 4318004 w 4318004"/>
              <a:gd name="connsiteY5" fmla="*/ 1339228 h 3947521"/>
              <a:gd name="connsiteX6" fmla="*/ 4318004 w 4318004"/>
              <a:gd name="connsiteY6" fmla="*/ 2122339 h 3947521"/>
              <a:gd name="connsiteX7" fmla="*/ 4318004 w 4318004"/>
              <a:gd name="connsiteY7" fmla="*/ 3405518 h 3947521"/>
              <a:gd name="connsiteX8" fmla="*/ 0 w 4318004"/>
              <a:gd name="connsiteY8" fmla="*/ 3405518 h 3947521"/>
              <a:gd name="connsiteX9" fmla="*/ 0 w 4318004"/>
              <a:gd name="connsiteY9" fmla="*/ 2122339 h 3947521"/>
              <a:gd name="connsiteX10" fmla="*/ 0 w 4318004"/>
              <a:gd name="connsiteY10" fmla="*/ 1339228 h 394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8004" h="3947521">
                <a:moveTo>
                  <a:pt x="0" y="3405519"/>
                </a:moveTo>
                <a:lnTo>
                  <a:pt x="4318004" y="3405519"/>
                </a:lnTo>
                <a:lnTo>
                  <a:pt x="2159002" y="3947521"/>
                </a:lnTo>
                <a:close/>
                <a:moveTo>
                  <a:pt x="0" y="0"/>
                </a:moveTo>
                <a:lnTo>
                  <a:pt x="4318004" y="0"/>
                </a:lnTo>
                <a:lnTo>
                  <a:pt x="4318004" y="1339228"/>
                </a:lnTo>
                <a:lnTo>
                  <a:pt x="4318004" y="2122339"/>
                </a:lnTo>
                <a:lnTo>
                  <a:pt x="4318004" y="3405518"/>
                </a:lnTo>
                <a:lnTo>
                  <a:pt x="0" y="3405518"/>
                </a:lnTo>
                <a:lnTo>
                  <a:pt x="0" y="2122339"/>
                </a:lnTo>
                <a:lnTo>
                  <a:pt x="0" y="1339228"/>
                </a:lnTo>
                <a:close/>
              </a:path>
            </a:pathLst>
          </a:custGeom>
          <a:noFill/>
          <a:ln w="12700" cap="flat" cmpd="sng" algn="ctr">
            <a:noFill/>
            <a:prstDash val="solid"/>
            <a:miter lim="800000"/>
          </a:ln>
          <a:effectLst>
            <a:outerShdw blurRad="254000" dist="127000" dir="5400000" algn="t"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0" i="0" u="none" strike="noStrike" kern="0" cap="none" spc="0" normalizeH="0" baseline="0" noProof="0" dirty="0">
                <a:ln>
                  <a:noFill/>
                </a:ln>
                <a:solidFill>
                  <a:schemeClr val="tx1">
                    <a:lumMod val="85000"/>
                    <a:lumOff val="15000"/>
                  </a:schemeClr>
                </a:solidFill>
                <a:effectLst/>
                <a:uLnTx/>
                <a:uFillTx/>
                <a:latin typeface="Agency FB" panose="020B0503020202020204" pitchFamily="34" charset="0"/>
                <a:ea typeface="宋体" panose="02010600030101010101" pitchFamily="2" charset="-122"/>
                <a:cs typeface="+mn-cs"/>
              </a:rPr>
              <a:t>01</a:t>
            </a:r>
            <a:endParaRPr kumimoji="0" lang="zh-CN" altLang="en-US" sz="9600" b="0" i="0" u="none" strike="noStrike" kern="0" cap="none" spc="0" normalizeH="0" baseline="0" noProof="0" dirty="0">
              <a:ln>
                <a:noFill/>
              </a:ln>
              <a:solidFill>
                <a:schemeClr val="tx1">
                  <a:lumMod val="85000"/>
                  <a:lumOff val="15000"/>
                </a:schemeClr>
              </a:solidFill>
              <a:effectLst/>
              <a:uLnTx/>
              <a:uFillTx/>
              <a:latin typeface="Agency FB" panose="020B0503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 presetClass="entr" presetSubtype="1" decel="100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52"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Scale>
                                      <p:cBhvr>
                                        <p:cTn id="2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
                                        </p:tgtEl>
                                        <p:attrNameLst>
                                          <p:attrName>ppt_x</p:attrName>
                                          <p:attrName>ppt_y</p:attrName>
                                        </p:attrNameLst>
                                      </p:cBhvr>
                                    </p:animMotion>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9829320">
            <a:off x="393266" y="133720"/>
            <a:ext cx="648587" cy="648587"/>
            <a:chOff x="4482708" y="3301238"/>
            <a:chExt cx="661162" cy="661162"/>
          </a:xfrm>
        </p:grpSpPr>
        <p:grpSp>
          <p:nvGrpSpPr>
            <p:cNvPr id="3" name="组合 2"/>
            <p:cNvGrpSpPr/>
            <p:nvPr/>
          </p:nvGrpSpPr>
          <p:grpSpPr>
            <a:xfrm>
              <a:off x="4482708" y="3301238"/>
              <a:ext cx="661162" cy="661162"/>
              <a:chOff x="775780" y="771550"/>
              <a:chExt cx="1852004" cy="1852004"/>
            </a:xfrm>
          </p:grpSpPr>
          <p:sp>
            <p:nvSpPr>
              <p:cNvPr id="7" name="椭圆 6"/>
              <p:cNvSpPr/>
              <p:nvPr/>
            </p:nvSpPr>
            <p:spPr>
              <a:xfrm>
                <a:off x="775780" y="771550"/>
                <a:ext cx="1852004" cy="1852004"/>
              </a:xfrm>
              <a:prstGeom prst="ellipse">
                <a:avLst/>
              </a:prstGeom>
              <a:solidFill>
                <a:schemeClr val="bg1">
                  <a:lumMod val="95000"/>
                </a:schemeClr>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a:ea typeface="微软雅黑" panose="020B0503020204020204" charset="-122"/>
                </a:endParaRPr>
              </a:p>
            </p:txBody>
          </p:sp>
          <p:sp>
            <p:nvSpPr>
              <p:cNvPr id="8" name="椭圆 7"/>
              <p:cNvSpPr/>
              <p:nvPr/>
            </p:nvSpPr>
            <p:spPr>
              <a:xfrm>
                <a:off x="1007828" y="1003597"/>
                <a:ext cx="1387908" cy="1387908"/>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Agency FB" panose="020B0503020202020204" pitchFamily="34" charset="0"/>
                </a:endParaRPr>
              </a:p>
            </p:txBody>
          </p:sp>
        </p:grpSp>
        <p:grpSp>
          <p:nvGrpSpPr>
            <p:cNvPr id="4" name="组合 3"/>
            <p:cNvGrpSpPr/>
            <p:nvPr/>
          </p:nvGrpSpPr>
          <p:grpSpPr>
            <a:xfrm>
              <a:off x="4679943" y="3516067"/>
              <a:ext cx="266691" cy="231503"/>
              <a:chOff x="6434683" y="510993"/>
              <a:chExt cx="987549" cy="857250"/>
            </a:xfrm>
          </p:grpSpPr>
          <p:sp>
            <p:nvSpPr>
              <p:cNvPr id="5"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545D79"/>
                </a:solid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Century Gothic" panose="020B0502020202020204"/>
                  <a:ea typeface="幼圆" panose="02010509060101010101" charset="-122"/>
                  <a:cs typeface="+mn-cs"/>
                </a:endParaRPr>
              </a:p>
            </p:txBody>
          </p:sp>
          <p:cxnSp>
            <p:nvCxnSpPr>
              <p:cNvPr id="6" name="直接连接符 5"/>
              <p:cNvCxnSpPr/>
              <p:nvPr/>
            </p:nvCxnSpPr>
            <p:spPr>
              <a:xfrm>
                <a:off x="6434683" y="954806"/>
                <a:ext cx="987549" cy="0"/>
              </a:xfrm>
              <a:prstGeom prst="line">
                <a:avLst/>
              </a:prstGeom>
              <a:noFill/>
              <a:ln w="28575" cap="flat" cmpd="sng" algn="ctr">
                <a:solidFill>
                  <a:srgbClr val="545D79"/>
                </a:solidFill>
                <a:prstDash val="solid"/>
              </a:ln>
              <a:effectLst/>
            </p:spPr>
          </p:cxnSp>
        </p:grpSp>
      </p:grpSp>
      <p:sp>
        <p:nvSpPr>
          <p:cNvPr id="49" name="文本框 48"/>
          <p:cNvSpPr txBox="1"/>
          <p:nvPr/>
        </p:nvSpPr>
        <p:spPr>
          <a:xfrm>
            <a:off x="407670" y="1024255"/>
            <a:ext cx="11994515" cy="6000750"/>
          </a:xfrm>
          <a:prstGeom prst="rect">
            <a:avLst/>
          </a:prstGeom>
          <a:noFill/>
        </p:spPr>
        <p:txBody>
          <a:bodyPr wrap="square" rtlCol="0">
            <a:spAutoFit/>
          </a:bodyPr>
          <a:p>
            <a:r>
              <a:rPr lang="en-US" altLang="zh-CN" sz="2400">
                <a:latin typeface="华文楷体" panose="02010600040101010101" charset="-122"/>
                <a:ea typeface="华文楷体" panose="02010600040101010101" charset="-122"/>
                <a:cs typeface="华文楷体" panose="02010600040101010101" charset="-122"/>
              </a:rPr>
              <a:t>        </a:t>
            </a:r>
            <a:r>
              <a:rPr lang="zh-CN" altLang="en-US" sz="2400">
                <a:latin typeface="华文楷体" panose="02010600040101010101" charset="-122"/>
                <a:ea typeface="华文楷体" panose="02010600040101010101" charset="-122"/>
                <a:cs typeface="华文楷体" panose="02010600040101010101" charset="-122"/>
              </a:rPr>
              <a:t>济宁北湖省级旅游度假区经济发展局以习近平新时代中国特色社会主义思想为指导，深入贯彻落实党的二十大精神和《中华人民共和国政府信息公开条例》等相关文件规定，结合经济发展局工作职责与实际，围绕助力经济平稳健康发展和保持社会和谐稳定、提高政策公开质量、夯实公开工作基础等方面深化政务公开，在济宁市太白湖新区管理委员会政府信息门户网不断规范公开信息内容，创新公开形式，充分发挥信息公开在建设法治政府、服务型政府等方面的促进作用。公开内容涉及部门职能、机构设置、政策发布、财务预决算、统计信息、重点领域和社会发展计划规划等。</a:t>
            </a:r>
            <a:endParaRPr lang="zh-CN" altLang="en-US" sz="2400">
              <a:latin typeface="华文楷体" panose="02010600040101010101" charset="-122"/>
              <a:ea typeface="华文楷体" panose="02010600040101010101" charset="-122"/>
              <a:cs typeface="华文楷体" panose="02010600040101010101" charset="-122"/>
            </a:endParaRPr>
          </a:p>
          <a:p>
            <a:endParaRPr lang="zh-CN" altLang="en-US" sz="2400">
              <a:latin typeface="华文楷体" panose="02010600040101010101" charset="-122"/>
              <a:ea typeface="华文楷体" panose="02010600040101010101" charset="-122"/>
              <a:cs typeface="华文楷体" panose="02010600040101010101" charset="-122"/>
            </a:endParaRPr>
          </a:p>
          <a:p>
            <a:r>
              <a:rPr lang="zh-CN" altLang="en-US" sz="24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rPr>
              <a:t>（一）主动公开方面</a:t>
            </a:r>
            <a:endParaRPr lang="zh-CN" altLang="en-US" sz="24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endParaRPr>
          </a:p>
          <a:p>
            <a:r>
              <a:rPr lang="en-US" altLang="zh-CN" sz="2400">
                <a:latin typeface="华文楷体" panose="02010600040101010101" charset="-122"/>
                <a:ea typeface="华文楷体" panose="02010600040101010101" charset="-122"/>
                <a:cs typeface="华文楷体" panose="02010600040101010101" charset="-122"/>
              </a:rPr>
              <a:t>        </a:t>
            </a:r>
            <a:r>
              <a:rPr lang="zh-CN" altLang="en-US" sz="2400">
                <a:latin typeface="华文楷体" panose="02010600040101010101" charset="-122"/>
                <a:ea typeface="华文楷体" panose="02010600040101010101" charset="-122"/>
                <a:cs typeface="华文楷体" panose="02010600040101010101" charset="-122"/>
              </a:rPr>
              <a:t>2022年，区经济发展局通过政府网站主动公开政府信息数14条，包括图文解读3条、财政信息2条、价格与收费栏目1条、扩大有效投资栏目2条、重点领域信息公开1条、基层政务公开标准化规范化工作2条、规划计划1条、统计信息1条、主动公开基本目录1条。</a:t>
            </a:r>
            <a:endParaRPr lang="zh-CN" altLang="en-US" sz="2400">
              <a:latin typeface="华文楷体" panose="02010600040101010101" charset="-122"/>
              <a:ea typeface="华文楷体" panose="02010600040101010101" charset="-122"/>
              <a:cs typeface="华文楷体" panose="02010600040101010101" charset="-122"/>
            </a:endParaRPr>
          </a:p>
          <a:p>
            <a:endParaRPr lang="zh-CN" altLang="en-US" sz="2400">
              <a:latin typeface="华文楷体" panose="02010600040101010101" charset="-122"/>
              <a:ea typeface="华文楷体" panose="02010600040101010101" charset="-122"/>
              <a:cs typeface="华文楷体" panose="02010600040101010101" charset="-122"/>
            </a:endParaRPr>
          </a:p>
          <a:p>
            <a:pPr algn="l">
              <a:buClrTx/>
              <a:buSzTx/>
              <a:buFontTx/>
            </a:pPr>
            <a:r>
              <a:rPr lang="zh-CN" altLang="en-US" sz="24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rPr>
              <a:t>（二）依申请公开工作方面</a:t>
            </a:r>
            <a:endParaRPr lang="zh-CN" altLang="en-US" sz="24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endParaRPr>
          </a:p>
          <a:p>
            <a:r>
              <a:rPr lang="en-US" altLang="zh-CN" sz="2400">
                <a:latin typeface="华文楷体" panose="02010600040101010101" charset="-122"/>
                <a:ea typeface="华文楷体" panose="02010600040101010101" charset="-122"/>
                <a:cs typeface="华文楷体" panose="02010600040101010101" charset="-122"/>
              </a:rPr>
              <a:t>        </a:t>
            </a:r>
            <a:r>
              <a:rPr lang="zh-CN" altLang="en-US" sz="2400">
                <a:latin typeface="华文楷体" panose="02010600040101010101" charset="-122"/>
                <a:ea typeface="华文楷体" panose="02010600040101010101" charset="-122"/>
                <a:cs typeface="华文楷体" panose="02010600040101010101" charset="-122"/>
              </a:rPr>
              <a:t>2022年，区经济发展局未发生有关政府信息公开的申请，未发生任何对依申请公开政府信息进行收费的行为，未发生因政府信息公开申请行政复议、提起行政诉讼的情况。 </a:t>
            </a:r>
            <a:endParaRPr lang="zh-CN" altLang="en-US" sz="2400">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9829320">
            <a:off x="393266" y="133720"/>
            <a:ext cx="648587" cy="648587"/>
            <a:chOff x="4482708" y="3301238"/>
            <a:chExt cx="661162" cy="661162"/>
          </a:xfrm>
        </p:grpSpPr>
        <p:grpSp>
          <p:nvGrpSpPr>
            <p:cNvPr id="3" name="组合 2"/>
            <p:cNvGrpSpPr/>
            <p:nvPr/>
          </p:nvGrpSpPr>
          <p:grpSpPr>
            <a:xfrm>
              <a:off x="4482708" y="3301238"/>
              <a:ext cx="661162" cy="661162"/>
              <a:chOff x="775780" y="771550"/>
              <a:chExt cx="1852004" cy="1852004"/>
            </a:xfrm>
          </p:grpSpPr>
          <p:sp>
            <p:nvSpPr>
              <p:cNvPr id="7" name="椭圆 6"/>
              <p:cNvSpPr/>
              <p:nvPr/>
            </p:nvSpPr>
            <p:spPr>
              <a:xfrm>
                <a:off x="775780" y="771550"/>
                <a:ext cx="1852004" cy="1852004"/>
              </a:xfrm>
              <a:prstGeom prst="ellipse">
                <a:avLst/>
              </a:prstGeom>
              <a:solidFill>
                <a:schemeClr val="bg1">
                  <a:lumMod val="95000"/>
                </a:schemeClr>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a:ea typeface="微软雅黑" panose="020B0503020204020204" charset="-122"/>
                </a:endParaRPr>
              </a:p>
            </p:txBody>
          </p:sp>
          <p:sp>
            <p:nvSpPr>
              <p:cNvPr id="8" name="椭圆 7"/>
              <p:cNvSpPr/>
              <p:nvPr/>
            </p:nvSpPr>
            <p:spPr>
              <a:xfrm>
                <a:off x="1007828" y="1003597"/>
                <a:ext cx="1387908" cy="1387908"/>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Agency FB" panose="020B0503020202020204" pitchFamily="34" charset="0"/>
                </a:endParaRPr>
              </a:p>
            </p:txBody>
          </p:sp>
        </p:grpSp>
        <p:grpSp>
          <p:nvGrpSpPr>
            <p:cNvPr id="4" name="组合 3"/>
            <p:cNvGrpSpPr/>
            <p:nvPr/>
          </p:nvGrpSpPr>
          <p:grpSpPr>
            <a:xfrm>
              <a:off x="4679943" y="3516067"/>
              <a:ext cx="266691" cy="231503"/>
              <a:chOff x="6434683" y="510993"/>
              <a:chExt cx="987549" cy="857250"/>
            </a:xfrm>
          </p:grpSpPr>
          <p:sp>
            <p:nvSpPr>
              <p:cNvPr id="5"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545D79"/>
                </a:solid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Century Gothic" panose="020B0502020202020204"/>
                  <a:ea typeface="幼圆" panose="02010509060101010101" charset="-122"/>
                  <a:cs typeface="+mn-cs"/>
                </a:endParaRPr>
              </a:p>
            </p:txBody>
          </p:sp>
          <p:cxnSp>
            <p:nvCxnSpPr>
              <p:cNvPr id="6" name="直接连接符 5"/>
              <p:cNvCxnSpPr/>
              <p:nvPr/>
            </p:nvCxnSpPr>
            <p:spPr>
              <a:xfrm>
                <a:off x="6434683" y="954806"/>
                <a:ext cx="987549" cy="0"/>
              </a:xfrm>
              <a:prstGeom prst="line">
                <a:avLst/>
              </a:prstGeom>
              <a:noFill/>
              <a:ln w="28575" cap="flat" cmpd="sng" algn="ctr">
                <a:solidFill>
                  <a:srgbClr val="545D79"/>
                </a:solidFill>
                <a:prstDash val="solid"/>
              </a:ln>
              <a:effectLst/>
            </p:spPr>
          </p:cxnSp>
        </p:grpSp>
      </p:grpSp>
      <p:sp>
        <p:nvSpPr>
          <p:cNvPr id="49" name="文本框 48"/>
          <p:cNvSpPr txBox="1"/>
          <p:nvPr/>
        </p:nvSpPr>
        <p:spPr>
          <a:xfrm>
            <a:off x="407670" y="1024255"/>
            <a:ext cx="11994515" cy="6000750"/>
          </a:xfrm>
          <a:prstGeom prst="rect">
            <a:avLst/>
          </a:prstGeom>
          <a:noFill/>
        </p:spPr>
        <p:txBody>
          <a:bodyPr wrap="square" rtlCol="0">
            <a:spAutoFit/>
          </a:bodyPr>
          <a:p>
            <a:r>
              <a:rPr lang="zh-CN" altLang="en-US" sz="24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rPr>
              <a:t>（三）政府信息管理方面</a:t>
            </a:r>
            <a:endParaRPr lang="zh-CN" altLang="en-US" sz="24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endParaRPr>
          </a:p>
          <a:p>
            <a:pPr indent="609600" eaLnBrk="1" latinLnBrk="0" hangingPunct="1">
              <a:extLst>
                <a:ext uri="{35155182-B16C-46BC-9424-99874614C6A1}">
                  <wpsdc:indentchars xmlns:wpsdc="http://www.wps.cn/officeDocument/2017/drawingmlCustomData" val="200" checksum="4158780845"/>
                </a:ext>
              </a:extLst>
            </a:pPr>
            <a:r>
              <a:rPr sz="2400">
                <a:latin typeface="华文楷体" panose="02010600040101010101" charset="-122"/>
                <a:ea typeface="华文楷体" panose="02010600040101010101" charset="-122"/>
                <a:cs typeface="华文楷体" panose="02010600040101010101" charset="-122"/>
              </a:rPr>
              <a:t>按照太白湖新区管理委员会关于信息公开工作意见的文件要求，经济发展局认真制定实施意见，明确信息公开工作指导思想、信息公开原则、公开内容、公开形式、具体要求、组织领导、监督保障措施等，对我局信息公开工作进行全面安排部署。坚持信息公开依法公开、真实工作、突出重点、注重实效的原则，通过政府网站及时发布产业发展、发展改革、统计数据等内容，持续做好政府信息公开工作。</a:t>
            </a:r>
            <a:endParaRPr sz="2400">
              <a:latin typeface="华文楷体" panose="02010600040101010101" charset="-122"/>
              <a:ea typeface="华文楷体" panose="02010600040101010101" charset="-122"/>
              <a:cs typeface="华文楷体" panose="02010600040101010101" charset="-122"/>
            </a:endParaRPr>
          </a:p>
          <a:p>
            <a:pPr algn="l">
              <a:buClrTx/>
              <a:buSzTx/>
              <a:buFontTx/>
            </a:pPr>
            <a:r>
              <a:rPr lang="zh-CN" altLang="en-US" sz="24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rPr>
              <a:t>（四）平台建设方面</a:t>
            </a:r>
            <a:endParaRPr lang="zh-CN" altLang="en-US" sz="24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endParaRPr>
          </a:p>
          <a:p>
            <a:pPr indent="609600" eaLnBrk="1" latinLnBrk="0" hangingPunct="1">
              <a:extLst>
                <a:ext uri="{35155182-B16C-46BC-9424-99874614C6A1}">
                  <wpsdc:indentchars xmlns:wpsdc="http://www.wps.cn/officeDocument/2017/drawingmlCustomData" val="200" checksum="4158780845"/>
                </a:ext>
              </a:extLst>
            </a:pPr>
            <a:r>
              <a:rPr sz="2400">
                <a:latin typeface="华文楷体" panose="02010600040101010101" charset="-122"/>
                <a:ea typeface="华文楷体" panose="02010600040101010101" charset="-122"/>
                <a:cs typeface="华文楷体" panose="02010600040101010101" charset="-122"/>
              </a:rPr>
              <a:t>结合本单位工作职责及部分国家部委印发的基层目录规范指引，按照“公开依据、事项名称、事项内容、公开时限、公开方式、公开形式、公开主体”等要素，更新本单位政务公开目录内容，积极参加政府信息公开目录调整，进一步完善了政务公开有关机制，公开信息管理工作逐步规范化、制度化。</a:t>
            </a:r>
            <a:endParaRPr sz="2400">
              <a:latin typeface="华文楷体" panose="02010600040101010101" charset="-122"/>
              <a:ea typeface="华文楷体" panose="02010600040101010101" charset="-122"/>
              <a:cs typeface="华文楷体" panose="02010600040101010101" charset="-122"/>
            </a:endParaRPr>
          </a:p>
          <a:p>
            <a:pPr algn="l">
              <a:buClrTx/>
              <a:buSzTx/>
              <a:buFontTx/>
            </a:pPr>
            <a:r>
              <a:rPr lang="zh-CN" altLang="en-US" sz="24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rPr>
              <a:t>（五）监督保障方面</a:t>
            </a:r>
            <a:endParaRPr lang="zh-CN" altLang="en-US" sz="2400">
              <a:gradFill>
                <a:gsLst>
                  <a:gs pos="100000">
                    <a:srgbClr val="7C5E29"/>
                  </a:gs>
                  <a:gs pos="0">
                    <a:srgbClr val="CAAF4E"/>
                  </a:gs>
                </a:gsLst>
                <a:lin scaled="1"/>
              </a:gradFill>
              <a:latin typeface="华文楷体" panose="02010600040101010101" charset="-122"/>
              <a:ea typeface="华文楷体" panose="02010600040101010101" charset="-122"/>
              <a:cs typeface="华文楷体" panose="02010600040101010101" charset="-122"/>
            </a:endParaRPr>
          </a:p>
          <a:p>
            <a:pPr indent="609600" eaLnBrk="1" latinLnBrk="0" hangingPunct="1">
              <a:extLst>
                <a:ext uri="{35155182-B16C-46BC-9424-99874614C6A1}">
                  <wpsdc:indentchars xmlns:wpsdc="http://www.wps.cn/officeDocument/2017/drawingmlCustomData" val="200" checksum="4158780845"/>
                </a:ext>
              </a:extLst>
            </a:pPr>
            <a:r>
              <a:rPr sz="2400">
                <a:latin typeface="华文楷体" panose="02010600040101010101" charset="-122"/>
                <a:ea typeface="华文楷体" panose="02010600040101010101" charset="-122"/>
                <a:cs typeface="华文楷体" panose="02010600040101010101" charset="-122"/>
              </a:rPr>
              <a:t>2022年，我局认真贯彻落实《中华人民共和国政府信息公开条例》和太白湖新区管理委员会门户网站管理制度的要求，局综合科牵头负责政府信息公开工作，落实政府信息登记、办理、审核、归档等工作，并承担指导督促责任，保证信息公开工作落到实处，为我局政府信息公开工作提供制度保障，推进相关工作规范有序地开展。</a:t>
            </a:r>
            <a:r>
              <a:rPr lang="zh-CN" altLang="en-US" sz="2400">
                <a:latin typeface="华文楷体" panose="02010600040101010101" charset="-122"/>
                <a:ea typeface="华文楷体" panose="02010600040101010101" charset="-122"/>
                <a:cs typeface="华文楷体" panose="02010600040101010101" charset="-122"/>
              </a:rPr>
              <a:t> </a:t>
            </a:r>
            <a:endParaRPr lang="zh-CN" altLang="en-US" sz="2400">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3"/>
          <p:cNvSpPr/>
          <p:nvPr/>
        </p:nvSpPr>
        <p:spPr bwMode="auto">
          <a:xfrm flipV="1">
            <a:off x="4165600" y="1042564"/>
            <a:ext cx="3860800" cy="3195224"/>
          </a:xfrm>
          <a:custGeom>
            <a:avLst/>
            <a:gdLst>
              <a:gd name="T0" fmla="*/ 83 w 329"/>
              <a:gd name="T1" fmla="*/ 143 h 285"/>
              <a:gd name="T2" fmla="*/ 0 w 329"/>
              <a:gd name="T3" fmla="*/ 285 h 285"/>
              <a:gd name="T4" fmla="*/ 166 w 329"/>
              <a:gd name="T5" fmla="*/ 285 h 285"/>
              <a:gd name="T6" fmla="*/ 329 w 329"/>
              <a:gd name="T7" fmla="*/ 285 h 285"/>
              <a:gd name="T8" fmla="*/ 246 w 329"/>
              <a:gd name="T9" fmla="*/ 143 h 285"/>
              <a:gd name="T10" fmla="*/ 163 w 329"/>
              <a:gd name="T11" fmla="*/ 0 h 285"/>
              <a:gd name="T12" fmla="*/ 83 w 329"/>
              <a:gd name="T13" fmla="*/ 143 h 285"/>
            </a:gdLst>
            <a:ahLst/>
            <a:cxnLst>
              <a:cxn ang="0">
                <a:pos x="T0" y="T1"/>
              </a:cxn>
              <a:cxn ang="0">
                <a:pos x="T2" y="T3"/>
              </a:cxn>
              <a:cxn ang="0">
                <a:pos x="T4" y="T5"/>
              </a:cxn>
              <a:cxn ang="0">
                <a:pos x="T6" y="T7"/>
              </a:cxn>
              <a:cxn ang="0">
                <a:pos x="T8" y="T9"/>
              </a:cxn>
              <a:cxn ang="0">
                <a:pos x="T10" y="T11"/>
              </a:cxn>
              <a:cxn ang="0">
                <a:pos x="T12" y="T13"/>
              </a:cxn>
            </a:cxnLst>
            <a:rect l="0" t="0" r="r" b="b"/>
            <a:pathLst>
              <a:path w="329" h="285">
                <a:moveTo>
                  <a:pt x="83" y="143"/>
                </a:moveTo>
                <a:lnTo>
                  <a:pt x="0" y="285"/>
                </a:lnTo>
                <a:lnTo>
                  <a:pt x="166" y="285"/>
                </a:lnTo>
                <a:lnTo>
                  <a:pt x="329" y="285"/>
                </a:lnTo>
                <a:lnTo>
                  <a:pt x="246" y="143"/>
                </a:lnTo>
                <a:lnTo>
                  <a:pt x="163" y="0"/>
                </a:lnTo>
                <a:lnTo>
                  <a:pt x="83" y="143"/>
                </a:lnTo>
                <a:close/>
              </a:path>
            </a:pathLst>
          </a:custGeom>
          <a:noFill/>
          <a:ln w="38100" cap="flat" cmpd="sng" algn="ctr">
            <a:solidFill>
              <a:srgbClr val="F6F09A"/>
            </a:solidFill>
            <a:prstDash val="solid"/>
            <a:miter lim="800000"/>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Freeform 23"/>
          <p:cNvSpPr/>
          <p:nvPr/>
        </p:nvSpPr>
        <p:spPr bwMode="auto">
          <a:xfrm>
            <a:off x="4165600" y="453284"/>
            <a:ext cx="3860800" cy="3195224"/>
          </a:xfrm>
          <a:custGeom>
            <a:avLst/>
            <a:gdLst>
              <a:gd name="T0" fmla="*/ 83 w 329"/>
              <a:gd name="T1" fmla="*/ 143 h 285"/>
              <a:gd name="T2" fmla="*/ 0 w 329"/>
              <a:gd name="T3" fmla="*/ 285 h 285"/>
              <a:gd name="T4" fmla="*/ 166 w 329"/>
              <a:gd name="T5" fmla="*/ 285 h 285"/>
              <a:gd name="T6" fmla="*/ 329 w 329"/>
              <a:gd name="T7" fmla="*/ 285 h 285"/>
              <a:gd name="T8" fmla="*/ 246 w 329"/>
              <a:gd name="T9" fmla="*/ 143 h 285"/>
              <a:gd name="T10" fmla="*/ 163 w 329"/>
              <a:gd name="T11" fmla="*/ 0 h 285"/>
              <a:gd name="T12" fmla="*/ 83 w 329"/>
              <a:gd name="T13" fmla="*/ 143 h 285"/>
            </a:gdLst>
            <a:ahLst/>
            <a:cxnLst>
              <a:cxn ang="0">
                <a:pos x="T0" y="T1"/>
              </a:cxn>
              <a:cxn ang="0">
                <a:pos x="T2" y="T3"/>
              </a:cxn>
              <a:cxn ang="0">
                <a:pos x="T4" y="T5"/>
              </a:cxn>
              <a:cxn ang="0">
                <a:pos x="T6" y="T7"/>
              </a:cxn>
              <a:cxn ang="0">
                <a:pos x="T8" y="T9"/>
              </a:cxn>
              <a:cxn ang="0">
                <a:pos x="T10" y="T11"/>
              </a:cxn>
              <a:cxn ang="0">
                <a:pos x="T12" y="T13"/>
              </a:cxn>
            </a:cxnLst>
            <a:rect l="0" t="0" r="r" b="b"/>
            <a:pathLst>
              <a:path w="329" h="285">
                <a:moveTo>
                  <a:pt x="83" y="143"/>
                </a:moveTo>
                <a:lnTo>
                  <a:pt x="0" y="285"/>
                </a:lnTo>
                <a:lnTo>
                  <a:pt x="166" y="285"/>
                </a:lnTo>
                <a:lnTo>
                  <a:pt x="329" y="285"/>
                </a:lnTo>
                <a:lnTo>
                  <a:pt x="246" y="143"/>
                </a:lnTo>
                <a:lnTo>
                  <a:pt x="163" y="0"/>
                </a:lnTo>
                <a:lnTo>
                  <a:pt x="83" y="143"/>
                </a:lnTo>
                <a:close/>
              </a:path>
            </a:pathLst>
          </a:custGeom>
          <a:solidFill>
            <a:srgbClr val="F6F09A"/>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2184401" y="4633880"/>
            <a:ext cx="7802880" cy="10147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a:ln>
                  <a:noFill/>
                </a:ln>
                <a:solidFill>
                  <a:prstClr val="white"/>
                </a:solidFill>
                <a:effectLst/>
                <a:uLnTx/>
                <a:uFillTx/>
                <a:latin typeface="方正明尚简体" panose="02000000000000000000" pitchFamily="2" charset="-122"/>
                <a:ea typeface="方正明尚简体" panose="02000000000000000000" pitchFamily="2" charset="-122"/>
                <a:cs typeface="+mn-cs"/>
              </a:rPr>
              <a:t>主动公开政府信息情况</a:t>
            </a:r>
            <a:endParaRPr kumimoji="0" lang="zh-CN" altLang="en-US" sz="6000" b="0" i="0" u="none" strike="noStrike" kern="1200" cap="none" spc="0" normalizeH="0" baseline="0" noProof="0">
              <a:ln>
                <a:noFill/>
              </a:ln>
              <a:solidFill>
                <a:prstClr val="white"/>
              </a:solidFill>
              <a:effectLst/>
              <a:uLnTx/>
              <a:uFillTx/>
              <a:latin typeface="方正明尚简体" panose="02000000000000000000" pitchFamily="2" charset="-122"/>
              <a:ea typeface="方正明尚简体" panose="02000000000000000000" pitchFamily="2" charset="-122"/>
              <a:cs typeface="+mn-cs"/>
            </a:endParaRPr>
          </a:p>
        </p:txBody>
      </p:sp>
      <p:sp>
        <p:nvSpPr>
          <p:cNvPr id="6" name="任意多边形: 形状 8"/>
          <p:cNvSpPr/>
          <p:nvPr/>
        </p:nvSpPr>
        <p:spPr>
          <a:xfrm>
            <a:off x="5007429" y="1438656"/>
            <a:ext cx="2177142" cy="1990344"/>
          </a:xfrm>
          <a:custGeom>
            <a:avLst/>
            <a:gdLst>
              <a:gd name="connsiteX0" fmla="*/ 0 w 4318004"/>
              <a:gd name="connsiteY0" fmla="*/ 3405519 h 3947521"/>
              <a:gd name="connsiteX1" fmla="*/ 4318004 w 4318004"/>
              <a:gd name="connsiteY1" fmla="*/ 3405519 h 3947521"/>
              <a:gd name="connsiteX2" fmla="*/ 2159002 w 4318004"/>
              <a:gd name="connsiteY2" fmla="*/ 3947521 h 3947521"/>
              <a:gd name="connsiteX3" fmla="*/ 0 w 4318004"/>
              <a:gd name="connsiteY3" fmla="*/ 0 h 3947521"/>
              <a:gd name="connsiteX4" fmla="*/ 4318004 w 4318004"/>
              <a:gd name="connsiteY4" fmla="*/ 0 h 3947521"/>
              <a:gd name="connsiteX5" fmla="*/ 4318004 w 4318004"/>
              <a:gd name="connsiteY5" fmla="*/ 1339228 h 3947521"/>
              <a:gd name="connsiteX6" fmla="*/ 4318004 w 4318004"/>
              <a:gd name="connsiteY6" fmla="*/ 2122339 h 3947521"/>
              <a:gd name="connsiteX7" fmla="*/ 4318004 w 4318004"/>
              <a:gd name="connsiteY7" fmla="*/ 3405518 h 3947521"/>
              <a:gd name="connsiteX8" fmla="*/ 0 w 4318004"/>
              <a:gd name="connsiteY8" fmla="*/ 3405518 h 3947521"/>
              <a:gd name="connsiteX9" fmla="*/ 0 w 4318004"/>
              <a:gd name="connsiteY9" fmla="*/ 2122339 h 3947521"/>
              <a:gd name="connsiteX10" fmla="*/ 0 w 4318004"/>
              <a:gd name="connsiteY10" fmla="*/ 1339228 h 394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8004" h="3947521">
                <a:moveTo>
                  <a:pt x="0" y="3405519"/>
                </a:moveTo>
                <a:lnTo>
                  <a:pt x="4318004" y="3405519"/>
                </a:lnTo>
                <a:lnTo>
                  <a:pt x="2159002" y="3947521"/>
                </a:lnTo>
                <a:close/>
                <a:moveTo>
                  <a:pt x="0" y="0"/>
                </a:moveTo>
                <a:lnTo>
                  <a:pt x="4318004" y="0"/>
                </a:lnTo>
                <a:lnTo>
                  <a:pt x="4318004" y="1339228"/>
                </a:lnTo>
                <a:lnTo>
                  <a:pt x="4318004" y="2122339"/>
                </a:lnTo>
                <a:lnTo>
                  <a:pt x="4318004" y="3405518"/>
                </a:lnTo>
                <a:lnTo>
                  <a:pt x="0" y="3405518"/>
                </a:lnTo>
                <a:lnTo>
                  <a:pt x="0" y="2122339"/>
                </a:lnTo>
                <a:lnTo>
                  <a:pt x="0" y="1339228"/>
                </a:lnTo>
                <a:close/>
              </a:path>
            </a:pathLst>
          </a:custGeom>
          <a:noFill/>
          <a:ln w="12700" cap="flat" cmpd="sng" algn="ctr">
            <a:noFill/>
            <a:prstDash val="solid"/>
            <a:miter lim="800000"/>
          </a:ln>
          <a:effectLst>
            <a:outerShdw blurRad="254000" dist="127000" dir="5400000" algn="t"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0" cap="none" spc="0" normalizeH="0" baseline="0" noProof="0">
                <a:ln>
                  <a:noFill/>
                </a:ln>
                <a:solidFill>
                  <a:prstClr val="black">
                    <a:lumMod val="85000"/>
                    <a:lumOff val="15000"/>
                  </a:prstClr>
                </a:solidFill>
                <a:effectLst/>
                <a:uLnTx/>
                <a:uFillTx/>
                <a:latin typeface="Agency FB" panose="020B0503020202020204" pitchFamily="34" charset="0"/>
                <a:ea typeface="宋体" panose="02010600030101010101" pitchFamily="2" charset="-122"/>
                <a:cs typeface="+mn-cs"/>
              </a:rPr>
              <a:t>02</a:t>
            </a:r>
            <a:endParaRPr kumimoji="0" lang="zh-CN" altLang="en-US" sz="9600" b="0" i="0" u="none" strike="noStrike" kern="0" cap="none" spc="0" normalizeH="0" baseline="0" noProof="0" dirty="0">
              <a:ln>
                <a:noFill/>
              </a:ln>
              <a:solidFill>
                <a:prstClr val="black">
                  <a:lumMod val="85000"/>
                  <a:lumOff val="15000"/>
                </a:prstClr>
              </a:solidFill>
              <a:effectLst/>
              <a:uLnTx/>
              <a:uFillTx/>
              <a:latin typeface="Agency FB" panose="020B0503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 presetClass="entr" presetSubtype="1" decel="100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52"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Scale>
                                      <p:cBhvr>
                                        <p:cTn id="2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
                                        </p:tgtEl>
                                        <p:attrNameLst>
                                          <p:attrName>ppt_x</p:attrName>
                                          <p:attrName>ppt_y</p:attrName>
                                        </p:attrNameLst>
                                      </p:cBhvr>
                                    </p:animMotion>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9829320">
            <a:off x="393266" y="133720"/>
            <a:ext cx="648587" cy="648587"/>
            <a:chOff x="4482708" y="3301238"/>
            <a:chExt cx="661162" cy="661162"/>
          </a:xfrm>
        </p:grpSpPr>
        <p:grpSp>
          <p:nvGrpSpPr>
            <p:cNvPr id="3" name="组合 2"/>
            <p:cNvGrpSpPr/>
            <p:nvPr/>
          </p:nvGrpSpPr>
          <p:grpSpPr>
            <a:xfrm>
              <a:off x="4482708" y="3301238"/>
              <a:ext cx="661162" cy="661162"/>
              <a:chOff x="775780" y="771550"/>
              <a:chExt cx="1852004" cy="1852004"/>
            </a:xfrm>
          </p:grpSpPr>
          <p:sp>
            <p:nvSpPr>
              <p:cNvPr id="7" name="椭圆 6"/>
              <p:cNvSpPr/>
              <p:nvPr/>
            </p:nvSpPr>
            <p:spPr>
              <a:xfrm>
                <a:off x="775780" y="771550"/>
                <a:ext cx="1852004" cy="1852004"/>
              </a:xfrm>
              <a:prstGeom prst="ellipse">
                <a:avLst/>
              </a:prstGeom>
              <a:solidFill>
                <a:schemeClr val="bg1">
                  <a:lumMod val="95000"/>
                </a:schemeClr>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a:ea typeface="微软雅黑" panose="020B0503020204020204" charset="-122"/>
                </a:endParaRPr>
              </a:p>
            </p:txBody>
          </p:sp>
          <p:sp>
            <p:nvSpPr>
              <p:cNvPr id="8" name="椭圆 7"/>
              <p:cNvSpPr/>
              <p:nvPr/>
            </p:nvSpPr>
            <p:spPr>
              <a:xfrm>
                <a:off x="1007828" y="1003597"/>
                <a:ext cx="1387908" cy="1387908"/>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Agency FB" panose="020B0503020202020204" pitchFamily="34" charset="0"/>
                </a:endParaRPr>
              </a:p>
            </p:txBody>
          </p:sp>
        </p:grpSp>
        <p:grpSp>
          <p:nvGrpSpPr>
            <p:cNvPr id="4" name="组合 3"/>
            <p:cNvGrpSpPr/>
            <p:nvPr/>
          </p:nvGrpSpPr>
          <p:grpSpPr>
            <a:xfrm>
              <a:off x="4679943" y="3516067"/>
              <a:ext cx="266691" cy="231503"/>
              <a:chOff x="6434683" y="510993"/>
              <a:chExt cx="987549" cy="857250"/>
            </a:xfrm>
          </p:grpSpPr>
          <p:sp>
            <p:nvSpPr>
              <p:cNvPr id="5"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545D79"/>
                </a:solid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Century Gothic" panose="020B0502020202020204"/>
                  <a:ea typeface="幼圆" panose="02010509060101010101" charset="-122"/>
                  <a:cs typeface="+mn-cs"/>
                </a:endParaRPr>
              </a:p>
            </p:txBody>
          </p:sp>
          <p:cxnSp>
            <p:nvCxnSpPr>
              <p:cNvPr id="6" name="直接连接符 5"/>
              <p:cNvCxnSpPr/>
              <p:nvPr/>
            </p:nvCxnSpPr>
            <p:spPr>
              <a:xfrm>
                <a:off x="6434683" y="954806"/>
                <a:ext cx="987549" cy="0"/>
              </a:xfrm>
              <a:prstGeom prst="line">
                <a:avLst/>
              </a:prstGeom>
              <a:noFill/>
              <a:ln w="28575" cap="flat" cmpd="sng" algn="ctr">
                <a:solidFill>
                  <a:srgbClr val="545D79"/>
                </a:solidFill>
                <a:prstDash val="solid"/>
              </a:ln>
              <a:effectLst/>
            </p:spPr>
          </p:cxnSp>
        </p:grpSp>
      </p:grpSp>
      <p:graphicFrame>
        <p:nvGraphicFramePr>
          <p:cNvPr id="9" name="表格 8"/>
          <p:cNvGraphicFramePr/>
          <p:nvPr>
            <p:custDataLst>
              <p:tags r:id="rId1"/>
            </p:custDataLst>
          </p:nvPr>
        </p:nvGraphicFramePr>
        <p:xfrm>
          <a:off x="974725" y="1082675"/>
          <a:ext cx="10634345" cy="5538470"/>
        </p:xfrm>
        <a:graphic>
          <a:graphicData uri="http://schemas.openxmlformats.org/drawingml/2006/table">
            <a:tbl>
              <a:tblPr firstRow="1" bandRow="1">
                <a:tableStyleId>{5940675A-B579-460E-94D1-54222C63F5DA}</a:tableStyleId>
              </a:tblPr>
              <a:tblGrid>
                <a:gridCol w="2952115"/>
                <a:gridCol w="2584450"/>
                <a:gridCol w="2688590"/>
                <a:gridCol w="2409190"/>
              </a:tblGrid>
              <a:tr h="395605">
                <a:tc gridSpan="4">
                  <a:txBody>
                    <a:bodyPr/>
                    <a:p>
                      <a:pPr indent="0" algn="ctr">
                        <a:buNone/>
                      </a:pPr>
                      <a:r>
                        <a:rPr lang="en-US" sz="1200" b="1">
                          <a:latin typeface="方正黑体简体" panose="02010601030101010101" charset="-122"/>
                          <a:cs typeface="方正黑体简体" panose="02010601030101010101" charset="-122"/>
                        </a:rPr>
                        <a:t>第二十条第（一）项</a:t>
                      </a:r>
                      <a:endParaRPr lang="en-US" altLang="en-US" sz="1200" b="1">
                        <a:latin typeface="方正黑体简体" panose="02010601030101010101" charset="-122"/>
                        <a:ea typeface="方正黑体简体" panose="02010601030101010101" charset="-122"/>
                        <a:cs typeface="方正黑体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5605">
                <a:tc>
                  <a:txBody>
                    <a:bodyPr/>
                    <a:p>
                      <a:pPr indent="0" algn="ctr">
                        <a:buNone/>
                      </a:pPr>
                      <a:r>
                        <a:rPr lang="en-US" sz="1200" b="1">
                          <a:latin typeface="方正仿宋简体" panose="02010601030101010101" charset="-122"/>
                          <a:ea typeface="方正仿宋简体" panose="02010601030101010101" charset="-122"/>
                          <a:cs typeface="方正仿宋简体" panose="02010601030101010101" charset="-122"/>
                        </a:rPr>
                        <a:t>信息内容</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方正仿宋简体" panose="02010601030101010101" charset="-122"/>
                          <a:ea typeface="方正仿宋简体" panose="02010601030101010101" charset="-122"/>
                          <a:cs typeface="方正仿宋简体" panose="02010601030101010101" charset="-122"/>
                        </a:rPr>
                        <a:t>本年制发件数</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方正仿宋简体" panose="02010601030101010101" charset="-122"/>
                          <a:ea typeface="方正仿宋简体" panose="02010601030101010101" charset="-122"/>
                          <a:cs typeface="方正仿宋简体" panose="02010601030101010101" charset="-122"/>
                        </a:rPr>
                        <a:t>本年废止件数</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方正仿宋简体" panose="02010601030101010101" charset="-122"/>
                          <a:ea typeface="方正仿宋简体" panose="02010601030101010101" charset="-122"/>
                          <a:cs typeface="方正仿宋简体" panose="02010601030101010101" charset="-122"/>
                        </a:rPr>
                        <a:t>现行有效件数</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5605">
                <a:tc>
                  <a:txBody>
                    <a:bodyPr/>
                    <a:p>
                      <a:pPr indent="0">
                        <a:buNone/>
                      </a:pPr>
                      <a:r>
                        <a:rPr lang="en-US" sz="1200" b="1">
                          <a:latin typeface="方正仿宋简体" panose="02010601030101010101" charset="-122"/>
                          <a:ea typeface="方正仿宋简体" panose="02010601030101010101" charset="-122"/>
                          <a:cs typeface="方正仿宋简体" panose="02010601030101010101" charset="-122"/>
                        </a:rPr>
                        <a:t>规章</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Times New Roman" panose="02020603050405020304" charset="0"/>
                          <a:cs typeface="Times New Roman" panose="02020603050405020304" charset="0"/>
                        </a:rPr>
                        <a:t>0</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Times New Roman" panose="02020603050405020304" charset="0"/>
                          <a:cs typeface="Times New Roman" panose="02020603050405020304" charset="0"/>
                        </a:rPr>
                        <a:t>0</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Times New Roman" panose="02020603050405020304" charset="0"/>
                          <a:cs typeface="Times New Roman" panose="02020603050405020304" charset="0"/>
                        </a:rPr>
                        <a:t>0</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5605">
                <a:tc>
                  <a:txBody>
                    <a:bodyPr/>
                    <a:p>
                      <a:pPr indent="0">
                        <a:buNone/>
                      </a:pPr>
                      <a:r>
                        <a:rPr lang="en-US" sz="1200" b="1">
                          <a:latin typeface="方正仿宋简体" panose="02010601030101010101" charset="-122"/>
                          <a:ea typeface="方正仿宋简体" panose="02010601030101010101" charset="-122"/>
                          <a:cs typeface="方正仿宋简体" panose="02010601030101010101" charset="-122"/>
                        </a:rPr>
                        <a:t>行政规范性文件</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Times New Roman" panose="02020603050405020304" charset="0"/>
                          <a:cs typeface="Times New Roman" panose="02020603050405020304" charset="0"/>
                        </a:rPr>
                        <a:t>0</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Times New Roman" panose="02020603050405020304" charset="0"/>
                          <a:cs typeface="Times New Roman" panose="02020603050405020304" charset="0"/>
                        </a:rPr>
                        <a:t>0</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Times New Roman" panose="02020603050405020304" charset="0"/>
                          <a:cs typeface="Times New Roman" panose="02020603050405020304" charset="0"/>
                        </a:rPr>
                        <a:t>0</a:t>
                      </a:r>
                      <a:endParaRPr lang="en-US" altLang="en-US" sz="1200" b="1">
                        <a:latin typeface="Times New Roman" panose="02020603050405020304" charset="0"/>
                        <a:ea typeface="Times New Roman" panose="02020603050405020304" charset="0"/>
                        <a:cs typeface="Times New Roman" panose="02020603050405020304" charset="0"/>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5605">
                <a:tc gridSpan="4">
                  <a:txBody>
                    <a:bodyPr/>
                    <a:p>
                      <a:pPr indent="0" algn="ctr">
                        <a:buNone/>
                      </a:pPr>
                      <a:r>
                        <a:rPr lang="en-US" sz="1200" b="1">
                          <a:latin typeface="方正黑体简体" panose="02010601030101010101" charset="-122"/>
                          <a:cs typeface="方正黑体简体" panose="02010601030101010101" charset="-122"/>
                        </a:rPr>
                        <a:t>第二十条第（五）项</a:t>
                      </a:r>
                      <a:endParaRPr lang="en-US" altLang="en-US" sz="1200" b="1">
                        <a:latin typeface="方正黑体简体" panose="02010601030101010101" charset="-122"/>
                        <a:ea typeface="方正黑体简体" panose="02010601030101010101" charset="-122"/>
                        <a:cs typeface="方正黑体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5605">
                <a:tc>
                  <a:txBody>
                    <a:bodyPr/>
                    <a:p>
                      <a:pPr indent="0" algn="ctr">
                        <a:buNone/>
                      </a:pPr>
                      <a:r>
                        <a:rPr lang="en-US" sz="1200" b="1">
                          <a:latin typeface="方正仿宋简体" panose="02010601030101010101" charset="-122"/>
                          <a:ea typeface="方正仿宋简体" panose="02010601030101010101" charset="-122"/>
                          <a:cs typeface="方正仿宋简体" panose="02010601030101010101" charset="-122"/>
                        </a:rPr>
                        <a:t>信息内容</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200" b="1">
                          <a:latin typeface="方正仿宋简体" panose="02010601030101010101" charset="-122"/>
                          <a:ea typeface="方正仿宋简体" panose="02010601030101010101" charset="-122"/>
                          <a:cs typeface="方正仿宋简体" panose="02010601030101010101" charset="-122"/>
                        </a:rPr>
                        <a:t>本年处理决定数量</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5605">
                <a:tc>
                  <a:txBody>
                    <a:bodyPr/>
                    <a:p>
                      <a:pPr indent="0">
                        <a:buNone/>
                      </a:pPr>
                      <a:r>
                        <a:rPr lang="en-US" sz="1200" b="1">
                          <a:latin typeface="方正仿宋简体" panose="02010601030101010101" charset="-122"/>
                          <a:ea typeface="方正仿宋简体" panose="02010601030101010101" charset="-122"/>
                          <a:cs typeface="方正仿宋简体" panose="02010601030101010101" charset="-122"/>
                        </a:rPr>
                        <a:t>行政许可</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200" b="1">
                          <a:latin typeface="方正仿宋简体" panose="02010601030101010101" charset="-122"/>
                          <a:ea typeface="方正仿宋简体" panose="02010601030101010101" charset="-122"/>
                          <a:cs typeface="方正仿宋简体" panose="02010601030101010101" charset="-122"/>
                        </a:rPr>
                        <a:t>0</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5605">
                <a:tc gridSpan="4">
                  <a:txBody>
                    <a:bodyPr/>
                    <a:p>
                      <a:pPr indent="0" algn="ctr">
                        <a:buNone/>
                      </a:pPr>
                      <a:r>
                        <a:rPr lang="en-US" sz="1200" b="1">
                          <a:latin typeface="方正黑体简体" panose="02010601030101010101" charset="-122"/>
                          <a:cs typeface="方正黑体简体" panose="02010601030101010101" charset="-122"/>
                        </a:rPr>
                        <a:t>第二十条第（六）项</a:t>
                      </a:r>
                      <a:endParaRPr lang="en-US" altLang="en-US" sz="1200" b="1">
                        <a:latin typeface="方正黑体简体" panose="02010601030101010101" charset="-122"/>
                        <a:ea typeface="方正黑体简体" panose="02010601030101010101" charset="-122"/>
                        <a:cs typeface="方正黑体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5605">
                <a:tc>
                  <a:txBody>
                    <a:bodyPr/>
                    <a:p>
                      <a:pPr indent="0" algn="ctr">
                        <a:buNone/>
                      </a:pPr>
                      <a:r>
                        <a:rPr lang="en-US" sz="1200" b="1">
                          <a:latin typeface="方正仿宋简体" panose="02010601030101010101" charset="-122"/>
                          <a:ea typeface="方正仿宋简体" panose="02010601030101010101" charset="-122"/>
                          <a:cs typeface="方正仿宋简体" panose="02010601030101010101" charset="-122"/>
                        </a:rPr>
                        <a:t>信息内容</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200" b="1">
                          <a:latin typeface="方正仿宋简体" panose="02010601030101010101" charset="-122"/>
                          <a:ea typeface="方正仿宋简体" panose="02010601030101010101" charset="-122"/>
                          <a:cs typeface="方正仿宋简体" panose="02010601030101010101" charset="-122"/>
                        </a:rPr>
                        <a:t>本年处理决定数量</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5605">
                <a:tc>
                  <a:txBody>
                    <a:bodyPr/>
                    <a:p>
                      <a:pPr indent="0">
                        <a:buNone/>
                      </a:pPr>
                      <a:r>
                        <a:rPr lang="en-US" sz="1200" b="1">
                          <a:latin typeface="方正仿宋简体" panose="02010601030101010101" charset="-122"/>
                          <a:ea typeface="方正仿宋简体" panose="02010601030101010101" charset="-122"/>
                          <a:cs typeface="方正仿宋简体" panose="02010601030101010101" charset="-122"/>
                        </a:rPr>
                        <a:t>行政处罚</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200" b="1">
                          <a:latin typeface="方正仿宋简体" panose="02010601030101010101" charset="-122"/>
                          <a:ea typeface="方正仿宋简体" panose="02010601030101010101" charset="-122"/>
                          <a:cs typeface="方正仿宋简体" panose="02010601030101010101" charset="-122"/>
                        </a:rPr>
                        <a:t>0</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5605">
                <a:tc>
                  <a:txBody>
                    <a:bodyPr/>
                    <a:p>
                      <a:pPr indent="0">
                        <a:buNone/>
                      </a:pPr>
                      <a:r>
                        <a:rPr lang="en-US" sz="1200" b="1">
                          <a:latin typeface="方正仿宋简体" panose="02010601030101010101" charset="-122"/>
                          <a:ea typeface="方正仿宋简体" panose="02010601030101010101" charset="-122"/>
                          <a:cs typeface="方正仿宋简体" panose="02010601030101010101" charset="-122"/>
                        </a:rPr>
                        <a:t>行政强制</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200" b="1">
                          <a:latin typeface="方正仿宋简体" panose="02010601030101010101" charset="-122"/>
                          <a:ea typeface="方正仿宋简体" panose="02010601030101010101" charset="-122"/>
                          <a:cs typeface="方正仿宋简体" panose="02010601030101010101" charset="-122"/>
                        </a:rPr>
                        <a:t>0</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5605">
                <a:tc gridSpan="4">
                  <a:txBody>
                    <a:bodyPr/>
                    <a:p>
                      <a:pPr indent="0" algn="ctr">
                        <a:buNone/>
                      </a:pPr>
                      <a:r>
                        <a:rPr lang="en-US" sz="1200" b="1">
                          <a:latin typeface="方正黑体简体" panose="02010601030101010101" charset="-122"/>
                          <a:cs typeface="方正黑体简体" panose="02010601030101010101" charset="-122"/>
                        </a:rPr>
                        <a:t>第二十条第（八）项</a:t>
                      </a:r>
                      <a:endParaRPr lang="en-US" altLang="en-US" sz="1200" b="1">
                        <a:latin typeface="方正黑体简体" panose="02010601030101010101" charset="-122"/>
                        <a:ea typeface="方正黑体简体" panose="02010601030101010101" charset="-122"/>
                        <a:cs typeface="方正黑体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5605">
                <a:tc>
                  <a:txBody>
                    <a:bodyPr/>
                    <a:p>
                      <a:pPr indent="0" algn="ctr">
                        <a:buNone/>
                      </a:pPr>
                      <a:r>
                        <a:rPr lang="en-US" sz="1200" b="1">
                          <a:latin typeface="方正仿宋简体" panose="02010601030101010101" charset="-122"/>
                          <a:ea typeface="方正仿宋简体" panose="02010601030101010101" charset="-122"/>
                          <a:cs typeface="方正仿宋简体" panose="02010601030101010101" charset="-122"/>
                        </a:rPr>
                        <a:t>信息内容</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200" b="1">
                          <a:latin typeface="方正仿宋简体" panose="02010601030101010101" charset="-122"/>
                          <a:ea typeface="方正仿宋简体" panose="02010601030101010101" charset="-122"/>
                          <a:cs typeface="方正仿宋简体" panose="02010601030101010101" charset="-122"/>
                        </a:rPr>
                        <a:t>本年收费金额（单位：万元）</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5605">
                <a:tc>
                  <a:txBody>
                    <a:bodyPr/>
                    <a:p>
                      <a:pPr indent="0">
                        <a:buNone/>
                      </a:pPr>
                      <a:r>
                        <a:rPr lang="en-US" sz="1200" b="1">
                          <a:latin typeface="方正仿宋简体" panose="02010601030101010101" charset="-122"/>
                          <a:ea typeface="方正仿宋简体" panose="02010601030101010101" charset="-122"/>
                          <a:cs typeface="方正仿宋简体" panose="02010601030101010101" charset="-122"/>
                        </a:rPr>
                        <a:t>行政事业性收费</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200" b="1">
                          <a:latin typeface="方正仿宋简体" panose="02010601030101010101" charset="-122"/>
                          <a:ea typeface="方正仿宋简体" panose="02010601030101010101" charset="-122"/>
                          <a:cs typeface="方正仿宋简体" panose="02010601030101010101" charset="-122"/>
                        </a:rPr>
                        <a:t>0</a:t>
                      </a:r>
                      <a:endParaRPr lang="en-US" altLang="en-US" sz="1200" b="1">
                        <a:latin typeface="方正仿宋简体" panose="02010601030101010101" charset="-122"/>
                        <a:ea typeface="方正仿宋简体" panose="02010601030101010101" charset="-122"/>
                        <a:cs typeface="方正仿宋简体" panose="02010601030101010101" charset="-122"/>
                      </a:endParaRPr>
                    </a:p>
                  </a:txBody>
                  <a:tcPr marL="36194" marR="36194"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23"/>
          <p:cNvSpPr/>
          <p:nvPr/>
        </p:nvSpPr>
        <p:spPr bwMode="auto">
          <a:xfrm flipV="1">
            <a:off x="4165600" y="1042564"/>
            <a:ext cx="3860800" cy="3195224"/>
          </a:xfrm>
          <a:custGeom>
            <a:avLst/>
            <a:gdLst>
              <a:gd name="T0" fmla="*/ 83 w 329"/>
              <a:gd name="T1" fmla="*/ 143 h 285"/>
              <a:gd name="T2" fmla="*/ 0 w 329"/>
              <a:gd name="T3" fmla="*/ 285 h 285"/>
              <a:gd name="T4" fmla="*/ 166 w 329"/>
              <a:gd name="T5" fmla="*/ 285 h 285"/>
              <a:gd name="T6" fmla="*/ 329 w 329"/>
              <a:gd name="T7" fmla="*/ 285 h 285"/>
              <a:gd name="T8" fmla="*/ 246 w 329"/>
              <a:gd name="T9" fmla="*/ 143 h 285"/>
              <a:gd name="T10" fmla="*/ 163 w 329"/>
              <a:gd name="T11" fmla="*/ 0 h 285"/>
              <a:gd name="T12" fmla="*/ 83 w 329"/>
              <a:gd name="T13" fmla="*/ 143 h 285"/>
            </a:gdLst>
            <a:ahLst/>
            <a:cxnLst>
              <a:cxn ang="0">
                <a:pos x="T0" y="T1"/>
              </a:cxn>
              <a:cxn ang="0">
                <a:pos x="T2" y="T3"/>
              </a:cxn>
              <a:cxn ang="0">
                <a:pos x="T4" y="T5"/>
              </a:cxn>
              <a:cxn ang="0">
                <a:pos x="T6" y="T7"/>
              </a:cxn>
              <a:cxn ang="0">
                <a:pos x="T8" y="T9"/>
              </a:cxn>
              <a:cxn ang="0">
                <a:pos x="T10" y="T11"/>
              </a:cxn>
              <a:cxn ang="0">
                <a:pos x="T12" y="T13"/>
              </a:cxn>
            </a:cxnLst>
            <a:rect l="0" t="0" r="r" b="b"/>
            <a:pathLst>
              <a:path w="329" h="285">
                <a:moveTo>
                  <a:pt x="83" y="143"/>
                </a:moveTo>
                <a:lnTo>
                  <a:pt x="0" y="285"/>
                </a:lnTo>
                <a:lnTo>
                  <a:pt x="166" y="285"/>
                </a:lnTo>
                <a:lnTo>
                  <a:pt x="329" y="285"/>
                </a:lnTo>
                <a:lnTo>
                  <a:pt x="246" y="143"/>
                </a:lnTo>
                <a:lnTo>
                  <a:pt x="163" y="0"/>
                </a:lnTo>
                <a:lnTo>
                  <a:pt x="83" y="143"/>
                </a:lnTo>
                <a:close/>
              </a:path>
            </a:pathLst>
          </a:custGeom>
          <a:noFill/>
          <a:ln w="38100" cap="flat" cmpd="sng" algn="ctr">
            <a:solidFill>
              <a:srgbClr val="F6F09A"/>
            </a:solidFill>
            <a:prstDash val="solid"/>
            <a:miter lim="800000"/>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Freeform 23"/>
          <p:cNvSpPr/>
          <p:nvPr/>
        </p:nvSpPr>
        <p:spPr bwMode="auto">
          <a:xfrm>
            <a:off x="4165600" y="453284"/>
            <a:ext cx="3860800" cy="3195224"/>
          </a:xfrm>
          <a:custGeom>
            <a:avLst/>
            <a:gdLst>
              <a:gd name="T0" fmla="*/ 83 w 329"/>
              <a:gd name="T1" fmla="*/ 143 h 285"/>
              <a:gd name="T2" fmla="*/ 0 w 329"/>
              <a:gd name="T3" fmla="*/ 285 h 285"/>
              <a:gd name="T4" fmla="*/ 166 w 329"/>
              <a:gd name="T5" fmla="*/ 285 h 285"/>
              <a:gd name="T6" fmla="*/ 329 w 329"/>
              <a:gd name="T7" fmla="*/ 285 h 285"/>
              <a:gd name="T8" fmla="*/ 246 w 329"/>
              <a:gd name="T9" fmla="*/ 143 h 285"/>
              <a:gd name="T10" fmla="*/ 163 w 329"/>
              <a:gd name="T11" fmla="*/ 0 h 285"/>
              <a:gd name="T12" fmla="*/ 83 w 329"/>
              <a:gd name="T13" fmla="*/ 143 h 285"/>
            </a:gdLst>
            <a:ahLst/>
            <a:cxnLst>
              <a:cxn ang="0">
                <a:pos x="T0" y="T1"/>
              </a:cxn>
              <a:cxn ang="0">
                <a:pos x="T2" y="T3"/>
              </a:cxn>
              <a:cxn ang="0">
                <a:pos x="T4" y="T5"/>
              </a:cxn>
              <a:cxn ang="0">
                <a:pos x="T6" y="T7"/>
              </a:cxn>
              <a:cxn ang="0">
                <a:pos x="T8" y="T9"/>
              </a:cxn>
              <a:cxn ang="0">
                <a:pos x="T10" y="T11"/>
              </a:cxn>
              <a:cxn ang="0">
                <a:pos x="T12" y="T13"/>
              </a:cxn>
            </a:cxnLst>
            <a:rect l="0" t="0" r="r" b="b"/>
            <a:pathLst>
              <a:path w="329" h="285">
                <a:moveTo>
                  <a:pt x="83" y="143"/>
                </a:moveTo>
                <a:lnTo>
                  <a:pt x="0" y="285"/>
                </a:lnTo>
                <a:lnTo>
                  <a:pt x="166" y="285"/>
                </a:lnTo>
                <a:lnTo>
                  <a:pt x="329" y="285"/>
                </a:lnTo>
                <a:lnTo>
                  <a:pt x="246" y="143"/>
                </a:lnTo>
                <a:lnTo>
                  <a:pt x="163" y="0"/>
                </a:lnTo>
                <a:lnTo>
                  <a:pt x="83" y="143"/>
                </a:lnTo>
                <a:close/>
              </a:path>
            </a:pathLst>
          </a:custGeom>
          <a:solidFill>
            <a:srgbClr val="F6F09A"/>
          </a:solidFill>
          <a:ln w="38100" cap="flat" cmpd="sng" algn="ctr">
            <a:noFill/>
            <a:prstDash val="solid"/>
            <a:miter lim="800000"/>
          </a:ln>
          <a:effectLst>
            <a:outerShdw blurRad="635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279401" y="4633880"/>
            <a:ext cx="11612880" cy="10147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a:ln>
                  <a:noFill/>
                </a:ln>
                <a:solidFill>
                  <a:prstClr val="white"/>
                </a:solidFill>
                <a:effectLst/>
                <a:uLnTx/>
                <a:uFillTx/>
                <a:latin typeface="方正明尚简体" panose="02000000000000000000" pitchFamily="2" charset="-122"/>
                <a:ea typeface="方正明尚简体" panose="02000000000000000000" pitchFamily="2" charset="-122"/>
                <a:cs typeface="+mn-cs"/>
              </a:rPr>
              <a:t>收到和处理政府信息公开申请情况</a:t>
            </a:r>
            <a:endParaRPr kumimoji="0" lang="zh-CN" altLang="en-US" sz="6000" b="0" i="0" u="none" strike="noStrike" kern="1200" cap="none" spc="0" normalizeH="0" baseline="0" noProof="0">
              <a:ln>
                <a:noFill/>
              </a:ln>
              <a:solidFill>
                <a:prstClr val="white"/>
              </a:solidFill>
              <a:effectLst/>
              <a:uLnTx/>
              <a:uFillTx/>
              <a:latin typeface="方正明尚简体" panose="02000000000000000000" pitchFamily="2" charset="-122"/>
              <a:ea typeface="方正明尚简体" panose="02000000000000000000" pitchFamily="2" charset="-122"/>
              <a:cs typeface="+mn-cs"/>
            </a:endParaRPr>
          </a:p>
        </p:txBody>
      </p:sp>
      <p:sp>
        <p:nvSpPr>
          <p:cNvPr id="6" name="任意多边形: 形状 8"/>
          <p:cNvSpPr/>
          <p:nvPr/>
        </p:nvSpPr>
        <p:spPr>
          <a:xfrm>
            <a:off x="5007429" y="1438656"/>
            <a:ext cx="2177142" cy="1990344"/>
          </a:xfrm>
          <a:custGeom>
            <a:avLst/>
            <a:gdLst>
              <a:gd name="connsiteX0" fmla="*/ 0 w 4318004"/>
              <a:gd name="connsiteY0" fmla="*/ 3405519 h 3947521"/>
              <a:gd name="connsiteX1" fmla="*/ 4318004 w 4318004"/>
              <a:gd name="connsiteY1" fmla="*/ 3405519 h 3947521"/>
              <a:gd name="connsiteX2" fmla="*/ 2159002 w 4318004"/>
              <a:gd name="connsiteY2" fmla="*/ 3947521 h 3947521"/>
              <a:gd name="connsiteX3" fmla="*/ 0 w 4318004"/>
              <a:gd name="connsiteY3" fmla="*/ 0 h 3947521"/>
              <a:gd name="connsiteX4" fmla="*/ 4318004 w 4318004"/>
              <a:gd name="connsiteY4" fmla="*/ 0 h 3947521"/>
              <a:gd name="connsiteX5" fmla="*/ 4318004 w 4318004"/>
              <a:gd name="connsiteY5" fmla="*/ 1339228 h 3947521"/>
              <a:gd name="connsiteX6" fmla="*/ 4318004 w 4318004"/>
              <a:gd name="connsiteY6" fmla="*/ 2122339 h 3947521"/>
              <a:gd name="connsiteX7" fmla="*/ 4318004 w 4318004"/>
              <a:gd name="connsiteY7" fmla="*/ 3405518 h 3947521"/>
              <a:gd name="connsiteX8" fmla="*/ 0 w 4318004"/>
              <a:gd name="connsiteY8" fmla="*/ 3405518 h 3947521"/>
              <a:gd name="connsiteX9" fmla="*/ 0 w 4318004"/>
              <a:gd name="connsiteY9" fmla="*/ 2122339 h 3947521"/>
              <a:gd name="connsiteX10" fmla="*/ 0 w 4318004"/>
              <a:gd name="connsiteY10" fmla="*/ 1339228 h 394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8004" h="3947521">
                <a:moveTo>
                  <a:pt x="0" y="3405519"/>
                </a:moveTo>
                <a:lnTo>
                  <a:pt x="4318004" y="3405519"/>
                </a:lnTo>
                <a:lnTo>
                  <a:pt x="2159002" y="3947521"/>
                </a:lnTo>
                <a:close/>
                <a:moveTo>
                  <a:pt x="0" y="0"/>
                </a:moveTo>
                <a:lnTo>
                  <a:pt x="4318004" y="0"/>
                </a:lnTo>
                <a:lnTo>
                  <a:pt x="4318004" y="1339228"/>
                </a:lnTo>
                <a:lnTo>
                  <a:pt x="4318004" y="2122339"/>
                </a:lnTo>
                <a:lnTo>
                  <a:pt x="4318004" y="3405518"/>
                </a:lnTo>
                <a:lnTo>
                  <a:pt x="0" y="3405518"/>
                </a:lnTo>
                <a:lnTo>
                  <a:pt x="0" y="2122339"/>
                </a:lnTo>
                <a:lnTo>
                  <a:pt x="0" y="1339228"/>
                </a:lnTo>
                <a:close/>
              </a:path>
            </a:pathLst>
          </a:custGeom>
          <a:noFill/>
          <a:ln w="12700" cap="flat" cmpd="sng" algn="ctr">
            <a:noFill/>
            <a:prstDash val="solid"/>
            <a:miter lim="800000"/>
          </a:ln>
          <a:effectLst>
            <a:outerShdw blurRad="254000" dist="127000" dir="5400000" algn="t"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0" i="0" u="none" strike="noStrike" kern="0" cap="none" spc="0" normalizeH="0" baseline="0" noProof="0">
                <a:ln>
                  <a:noFill/>
                </a:ln>
                <a:solidFill>
                  <a:prstClr val="black">
                    <a:lumMod val="85000"/>
                    <a:lumOff val="15000"/>
                  </a:prstClr>
                </a:solidFill>
                <a:effectLst/>
                <a:uLnTx/>
                <a:uFillTx/>
                <a:latin typeface="Agency FB" panose="020B0503020202020204" pitchFamily="34" charset="0"/>
                <a:ea typeface="宋体" panose="02010600030101010101" pitchFamily="2" charset="-122"/>
                <a:cs typeface="+mn-cs"/>
              </a:rPr>
              <a:t>03</a:t>
            </a:r>
            <a:endParaRPr kumimoji="0" lang="zh-CN" altLang="en-US" sz="9600" b="0" i="0" u="none" strike="noStrike" kern="0" cap="none" spc="0" normalizeH="0" baseline="0" noProof="0" dirty="0">
              <a:ln>
                <a:noFill/>
              </a:ln>
              <a:solidFill>
                <a:prstClr val="black">
                  <a:lumMod val="85000"/>
                  <a:lumOff val="15000"/>
                </a:prstClr>
              </a:solidFill>
              <a:effectLst/>
              <a:uLnTx/>
              <a:uFillTx/>
              <a:latin typeface="Agency FB" panose="020B0503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500"/>
                            </p:stCondLst>
                            <p:childTnLst>
                              <p:par>
                                <p:cTn id="18" presetID="2" presetClass="entr" presetSubtype="1" decel="100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52"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Scale>
                                      <p:cBhvr>
                                        <p:cTn id="2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
                                        </p:tgtEl>
                                        <p:attrNameLst>
                                          <p:attrName>ppt_x</p:attrName>
                                          <p:attrName>ppt_y</p:attrName>
                                        </p:attrNameLst>
                                      </p:cBhvr>
                                    </p:animMotion>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9829320">
            <a:off x="393266" y="133720"/>
            <a:ext cx="648587" cy="648587"/>
            <a:chOff x="4482708" y="3301238"/>
            <a:chExt cx="661162" cy="661162"/>
          </a:xfrm>
        </p:grpSpPr>
        <p:grpSp>
          <p:nvGrpSpPr>
            <p:cNvPr id="3" name="组合 2"/>
            <p:cNvGrpSpPr/>
            <p:nvPr/>
          </p:nvGrpSpPr>
          <p:grpSpPr>
            <a:xfrm>
              <a:off x="4482708" y="3301238"/>
              <a:ext cx="661162" cy="661162"/>
              <a:chOff x="775780" y="771550"/>
              <a:chExt cx="1852004" cy="1852004"/>
            </a:xfrm>
          </p:grpSpPr>
          <p:sp>
            <p:nvSpPr>
              <p:cNvPr id="7" name="椭圆 6"/>
              <p:cNvSpPr/>
              <p:nvPr/>
            </p:nvSpPr>
            <p:spPr>
              <a:xfrm>
                <a:off x="775780" y="771550"/>
                <a:ext cx="1852004" cy="1852004"/>
              </a:xfrm>
              <a:prstGeom prst="ellipse">
                <a:avLst/>
              </a:prstGeom>
              <a:solidFill>
                <a:schemeClr val="bg1">
                  <a:lumMod val="95000"/>
                </a:schemeClr>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a:ea typeface="微软雅黑" panose="020B0503020204020204" charset="-122"/>
                </a:endParaRPr>
              </a:p>
            </p:txBody>
          </p:sp>
          <p:sp>
            <p:nvSpPr>
              <p:cNvPr id="8" name="椭圆 7"/>
              <p:cNvSpPr/>
              <p:nvPr/>
            </p:nvSpPr>
            <p:spPr>
              <a:xfrm>
                <a:off x="1007828" y="1003597"/>
                <a:ext cx="1387908" cy="1387908"/>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Agency FB" panose="020B0503020202020204" pitchFamily="34" charset="0"/>
                </a:endParaRPr>
              </a:p>
            </p:txBody>
          </p:sp>
        </p:grpSp>
        <p:grpSp>
          <p:nvGrpSpPr>
            <p:cNvPr id="4" name="组合 3"/>
            <p:cNvGrpSpPr/>
            <p:nvPr/>
          </p:nvGrpSpPr>
          <p:grpSpPr>
            <a:xfrm>
              <a:off x="4679943" y="3516067"/>
              <a:ext cx="266691" cy="231503"/>
              <a:chOff x="6434683" y="510993"/>
              <a:chExt cx="987549" cy="857250"/>
            </a:xfrm>
          </p:grpSpPr>
          <p:sp>
            <p:nvSpPr>
              <p:cNvPr id="5"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545D79"/>
                </a:solid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Century Gothic" panose="020B0502020202020204"/>
                  <a:ea typeface="幼圆" panose="02010509060101010101" charset="-122"/>
                  <a:cs typeface="+mn-cs"/>
                </a:endParaRPr>
              </a:p>
            </p:txBody>
          </p:sp>
          <p:cxnSp>
            <p:nvCxnSpPr>
              <p:cNvPr id="6" name="直接连接符 5"/>
              <p:cNvCxnSpPr/>
              <p:nvPr/>
            </p:nvCxnSpPr>
            <p:spPr>
              <a:xfrm>
                <a:off x="6434683" y="954806"/>
                <a:ext cx="987549" cy="0"/>
              </a:xfrm>
              <a:prstGeom prst="line">
                <a:avLst/>
              </a:prstGeom>
              <a:noFill/>
              <a:ln w="28575" cap="flat" cmpd="sng" algn="ctr">
                <a:solidFill>
                  <a:srgbClr val="545D79"/>
                </a:solidFill>
                <a:prstDash val="solid"/>
              </a:ln>
              <a:effectLst/>
            </p:spPr>
          </p:cxnSp>
        </p:grpSp>
      </p:grpSp>
      <p:pic>
        <p:nvPicPr>
          <p:cNvPr id="10" name="图片 9"/>
          <p:cNvPicPr>
            <a:picLocks noChangeAspect="1"/>
          </p:cNvPicPr>
          <p:nvPr/>
        </p:nvPicPr>
        <p:blipFill>
          <a:blip r:embed="rId1"/>
          <a:stretch>
            <a:fillRect/>
          </a:stretch>
        </p:blipFill>
        <p:spPr>
          <a:xfrm>
            <a:off x="3117215" y="1055370"/>
            <a:ext cx="5753100" cy="60426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ABLE_BEAUTIFY" val="smartTable{2be8ca13-fff7-4af5-9188-7ccb6ff39b01}"/>
  <p:tag name="TABLE_ENDDRAG_ORIGIN_RECT" val="837*435"/>
  <p:tag name="TABLE_ENDDRAG_RECT" val="76*85*837*435"/>
</p:tagLst>
</file>

<file path=ppt/tags/tag2.xml><?xml version="1.0" encoding="utf-8"?>
<p:tagLst xmlns:p="http://schemas.openxmlformats.org/presentationml/2006/main">
  <p:tag name="KSO_WM_UNIT_TABLE_BEAUTIFY" val="smartTable{4b3fd5b4-1322-4224-9864-a4db6418b786}"/>
  <p:tag name="TABLE_ENDDRAG_ORIGIN_RECT" val="741*262"/>
  <p:tag name="TABLE_ENDDRAG_RECT" val="124*117*741*262"/>
</p:tagLst>
</file>

<file path=ppt/tags/tag3.xml><?xml version="1.0" encoding="utf-8"?>
<p:tagLst xmlns:p="http://schemas.openxmlformats.org/presentationml/2006/main">
  <p:tag name="ISPRING_PRESENTATION_TITLE" val="演示文稿12"/>
  <p:tag name="KSO_WPP_MARK_KEY" val="f7c2f207-48dd-4e6c-ab21-08d1a9a5022e"/>
  <p:tag name="COMMONDATA" val="eyJoZGlkIjoiM2E1MjIyOTFlNTU2ZDRiZGJiMjdkNDdmNjAzNjllNzYifQ=="/>
</p:tagLst>
</file>

<file path=ppt/theme/theme1.xml><?xml version="1.0" encoding="utf-8"?>
<a:theme xmlns:a="http://schemas.openxmlformats.org/drawingml/2006/main" name="自定义设计方案">
  <a:themeElements>
    <a:clrScheme name="自定义 32">
      <a:dk1>
        <a:sysClr val="windowText" lastClr="000000"/>
      </a:dk1>
      <a:lt1>
        <a:sysClr val="window" lastClr="FFFFFF"/>
      </a:lt1>
      <a:dk2>
        <a:srgbClr val="44546A"/>
      </a:dk2>
      <a:lt2>
        <a:srgbClr val="E7E6E6"/>
      </a:lt2>
      <a:accent1>
        <a:srgbClr val="4BC1DD"/>
      </a:accent1>
      <a:accent2>
        <a:srgbClr val="BFBFBF"/>
      </a:accent2>
      <a:accent3>
        <a:srgbClr val="4BC1DD"/>
      </a:accent3>
      <a:accent4>
        <a:srgbClr val="BFBFBF"/>
      </a:accent4>
      <a:accent5>
        <a:srgbClr val="4BC1DD"/>
      </a:accent5>
      <a:accent6>
        <a:srgbClr val="BFBFBF"/>
      </a:accent6>
      <a:hlink>
        <a:srgbClr val="4BC1DD"/>
      </a:hlink>
      <a:folHlink>
        <a:srgbClr val="BFBFB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2712</Words>
  <Application>WPS 演示</Application>
  <PresentationFormat>自定义</PresentationFormat>
  <Paragraphs>304</Paragraphs>
  <Slides>17</Slides>
  <Notes>27</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17</vt:i4>
      </vt:variant>
    </vt:vector>
  </HeadingPairs>
  <TitlesOfParts>
    <vt:vector size="36" baseType="lpstr">
      <vt:lpstr>Arial</vt:lpstr>
      <vt:lpstr>宋体</vt:lpstr>
      <vt:lpstr>Wingdings</vt:lpstr>
      <vt:lpstr>Calibri</vt:lpstr>
      <vt:lpstr>方正兰亭粗黑_GBK</vt:lpstr>
      <vt:lpstr>黑体</vt:lpstr>
      <vt:lpstr>华文楷体</vt:lpstr>
      <vt:lpstr>微软雅黑</vt:lpstr>
      <vt:lpstr>Arial</vt:lpstr>
      <vt:lpstr>方正明尚简体</vt:lpstr>
      <vt:lpstr>Agency FB</vt:lpstr>
      <vt:lpstr>Century Gothic</vt:lpstr>
      <vt:lpstr>幼圆</vt:lpstr>
      <vt:lpstr>方正黑体简体</vt:lpstr>
      <vt:lpstr>方正仿宋简体</vt:lpstr>
      <vt:lpstr>Times New Roman</vt:lpstr>
      <vt:lpstr>Arial Unicode MS</vt:lpstr>
      <vt:lpstr>Trebuchet MS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演示文稿12</dc:title>
  <dc:creator/>
  <cp:lastModifiedBy>蓝蓝蓝懒</cp:lastModifiedBy>
  <cp:revision>6</cp:revision>
  <dcterms:created xsi:type="dcterms:W3CDTF">2016-11-16T18:12:00Z</dcterms:created>
  <dcterms:modified xsi:type="dcterms:W3CDTF">2023-02-07T01:08:15Z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6C3599026FF24A43A82305256671D245</vt:lpwstr>
  </property>
</Properties>
</file>