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90" r:id="rId2"/>
    <p:sldId id="276" r:id="rId3"/>
    <p:sldId id="291" r:id="rId4"/>
    <p:sldId id="350" r:id="rId5"/>
    <p:sldId id="296" r:id="rId6"/>
    <p:sldId id="292" r:id="rId7"/>
    <p:sldId id="300" r:id="rId8"/>
    <p:sldId id="336" r:id="rId9"/>
    <p:sldId id="318" r:id="rId10"/>
    <p:sldId id="335" r:id="rId11"/>
    <p:sldId id="319" r:id="rId12"/>
    <p:sldId id="281" r:id="rId13"/>
    <p:sldId id="278" r:id="rId14"/>
    <p:sldId id="351" r:id="rId15"/>
    <p:sldId id="321" r:id="rId16"/>
    <p:sldId id="354" r:id="rId17"/>
    <p:sldId id="353" r:id="rId18"/>
    <p:sldId id="352" r:id="rId19"/>
    <p:sldId id="322" r:id="rId20"/>
    <p:sldId id="293" r:id="rId21"/>
    <p:sldId id="262" r:id="rId22"/>
    <p:sldId id="268" r:id="rId2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="" xmlns:p14="http://schemas.microsoft.com/office/powerpoint/2010/main" val="1"/>
      </p:ext>
    </p:extLst>
  </p:showPr>
  <p:clrMru>
    <a:srgbClr val="4486E6"/>
    <a:srgbClr val="F1F1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2" autoAdjust="0"/>
  </p:normalViewPr>
  <p:slideViewPr>
    <p:cSldViewPr>
      <p:cViewPr>
        <p:scale>
          <a:sx n="100" d="100"/>
          <a:sy n="100" d="100"/>
        </p:scale>
        <p:origin x="-1944" y="-798"/>
      </p:cViewPr>
      <p:guideLst>
        <p:guide orient="horz" pos="1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1ED5F-AB97-47B5-9F7B-ACDF41A6E0FD}" type="datetimeFigureOut">
              <a:rPr lang="zh-CN" altLang="en-US" smtClean="0"/>
              <a:pPr/>
              <a:t>2019/5/10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36312-6A05-4643-B813-780AEBCA54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 userDrawn="1"/>
        </p:nvCxnSpPr>
        <p:spPr>
          <a:xfrm>
            <a:off x="434414" y="667289"/>
            <a:ext cx="828092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384943" y="627534"/>
            <a:ext cx="243840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72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endParaRPr lang="zh-CN" altLang="en-US" sz="7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83568" y="1995686"/>
            <a:ext cx="7786742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农机深松整地作业补助试点工作政策解读</a:t>
            </a:r>
            <a:endParaRPr lang="en-US" altLang="zh-CN" sz="4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763688" y="3486090"/>
            <a:ext cx="612068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山东省农业农村厅  农业机械化管理处   </a:t>
            </a:r>
            <a:r>
              <a:rPr lang="en-US" altLang="zh-C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2019.5</a:t>
            </a:r>
            <a:endParaRPr lang="nl-NL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"/>
          <p:cNvSpPr>
            <a:spLocks noChangeArrowheads="1"/>
          </p:cNvSpPr>
          <p:nvPr/>
        </p:nvSpPr>
        <p:spPr bwMode="auto">
          <a:xfrm rot="10800000">
            <a:off x="897230" y="2105652"/>
            <a:ext cx="1000132" cy="500066"/>
          </a:xfrm>
          <a:custGeom>
            <a:avLst/>
            <a:gdLst>
              <a:gd name="T0" fmla="*/ 5874 w 7875"/>
              <a:gd name="T1" fmla="*/ 1811 h 3594"/>
              <a:gd name="T2" fmla="*/ 7874 w 7875"/>
              <a:gd name="T3" fmla="*/ 0 h 3594"/>
              <a:gd name="T4" fmla="*/ 1969 w 7875"/>
              <a:gd name="T5" fmla="*/ 0 h 3594"/>
              <a:gd name="T6" fmla="*/ 0 w 7875"/>
              <a:gd name="T7" fmla="*/ 1811 h 3594"/>
              <a:gd name="T8" fmla="*/ 1969 w 7875"/>
              <a:gd name="T9" fmla="*/ 3593 h 3594"/>
              <a:gd name="T10" fmla="*/ 7874 w 7875"/>
              <a:gd name="T11" fmla="*/ 3593 h 3594"/>
              <a:gd name="T12" fmla="*/ 5874 w 7875"/>
              <a:gd name="T13" fmla="*/ 1811 h 3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75" h="3594">
                <a:moveTo>
                  <a:pt x="5874" y="1811"/>
                </a:moveTo>
                <a:lnTo>
                  <a:pt x="7874" y="0"/>
                </a:lnTo>
                <a:lnTo>
                  <a:pt x="1969" y="0"/>
                </a:lnTo>
                <a:lnTo>
                  <a:pt x="0" y="1811"/>
                </a:lnTo>
                <a:lnTo>
                  <a:pt x="1969" y="3593"/>
                </a:lnTo>
                <a:lnTo>
                  <a:pt x="7874" y="3593"/>
                </a:lnTo>
                <a:lnTo>
                  <a:pt x="5874" y="18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54555" y="1855470"/>
            <a:ext cx="6401435" cy="1739265"/>
          </a:xfrm>
          <a:prstGeom prst="rect">
            <a:avLst/>
          </a:prstGeom>
          <a:noFill/>
        </p:spPr>
        <p:txBody>
          <a:bodyPr wrap="square" lIns="78230" tIns="39115" rIns="78230" bIns="391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B0F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</a:t>
            </a:r>
            <a:r>
              <a:rPr lang="en-US" altLang="zh-CN" sz="240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2016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年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7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月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25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日原省农机局印制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《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深松机械作业质量评价技术规范（试行）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》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（编号：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NJGF37/T01-2016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）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5782" y="205624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、作业</a:t>
            </a: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椭圆 34"/>
          <p:cNvSpPr>
            <a:spLocks noChangeArrowheads="1"/>
          </p:cNvSpPr>
          <p:nvPr/>
        </p:nvSpPr>
        <p:spPr bwMode="auto">
          <a:xfrm>
            <a:off x="699110" y="2604449"/>
            <a:ext cx="2000264" cy="1571636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400" b="1" dirty="0">
                <a:solidFill>
                  <a:srgbClr val="F8F8F8"/>
                </a:solidFill>
                <a:ea typeface="微软雅黑" panose="020B0503020204020204" pitchFamily="34" charset="-122"/>
              </a:rPr>
              <a:t>深度合格率＞</a:t>
            </a:r>
            <a:r>
              <a:rPr lang="en-US" altLang="zh-CN" sz="2400" b="1" dirty="0">
                <a:solidFill>
                  <a:srgbClr val="F8F8F8"/>
                </a:solidFill>
                <a:ea typeface="微软雅黑" panose="020B0503020204020204" pitchFamily="34" charset="-122"/>
              </a:rPr>
              <a:t>=85%</a:t>
            </a:r>
            <a:endParaRPr lang="zh-CN" altLang="en-US" sz="24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圆角矩形 42"/>
          <p:cNvSpPr/>
          <p:nvPr/>
        </p:nvSpPr>
        <p:spPr bwMode="auto">
          <a:xfrm>
            <a:off x="2843808" y="2067694"/>
            <a:ext cx="5918835" cy="1244863"/>
          </a:xfrm>
          <a:prstGeom prst="roundRect">
            <a:avLst>
              <a:gd name="adj" fmla="val 9992"/>
            </a:avLst>
          </a:prstGeom>
          <a:solidFill>
            <a:schemeClr val="bg1">
              <a:lumMod val="95000"/>
            </a:schemeClr>
          </a:solidFill>
          <a:ln w="3175" cap="flat" cmpd="sng">
            <a:solidFill>
              <a:schemeClr val="bg1">
                <a:lumMod val="50000"/>
              </a:schemeClr>
            </a:solidFill>
            <a:bevel/>
          </a:ln>
        </p:spPr>
        <p:txBody>
          <a:bodyPr lIns="62118" tIns="31058" rIns="62118" bIns="31058" anchor="ctr"/>
          <a:lstStyle/>
          <a:p>
            <a:pPr marL="0" lvl="2" algn="l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       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邻接行距应与铲间距一致，最大不得超过铲间距的1.2倍，当邻接行间距大于铲间距1.2倍时为漏松，漏松率应≤5%。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44" name="圆角矩形 43"/>
          <p:cNvSpPr/>
          <p:nvPr/>
        </p:nvSpPr>
        <p:spPr bwMode="auto">
          <a:xfrm>
            <a:off x="2843808" y="699542"/>
            <a:ext cx="5918835" cy="1152128"/>
          </a:xfrm>
          <a:prstGeom prst="roundRect">
            <a:avLst>
              <a:gd name="adj" fmla="val 9992"/>
            </a:avLst>
          </a:prstGeom>
          <a:solidFill>
            <a:schemeClr val="bg1">
              <a:lumMod val="95000"/>
            </a:schemeClr>
          </a:solidFill>
          <a:ln w="3175" cap="flat" cmpd="sng">
            <a:solidFill>
              <a:schemeClr val="bg1">
                <a:lumMod val="50000"/>
              </a:schemeClr>
            </a:solidFill>
            <a:bevel/>
          </a:ln>
        </p:spPr>
        <p:txBody>
          <a:bodyPr lIns="62118" tIns="31058" rIns="62118" bIns="31058" anchor="ctr"/>
          <a:lstStyle/>
          <a:p>
            <a:pPr lvl="2"/>
            <a:endParaRPr lang="zh-CN" altLang="en-US" sz="1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" name="TextBox 32"/>
          <p:cNvSpPr txBox="1">
            <a:spLocks noChangeArrowheads="1"/>
          </p:cNvSpPr>
          <p:nvPr/>
        </p:nvSpPr>
        <p:spPr bwMode="auto">
          <a:xfrm>
            <a:off x="2915816" y="771550"/>
            <a:ext cx="5731996" cy="1383665"/>
          </a:xfrm>
          <a:prstGeom prst="rect">
            <a:avLst/>
          </a:prstGeom>
          <a:noFill/>
          <a:ln w="3175" cap="flat" cmpd="sng">
            <a:noFill/>
            <a:bevel/>
          </a:ln>
        </p:spPr>
        <p:txBody>
          <a:bodyPr lIns="62118" tIns="31058" rIns="62118" bIns="31058" anchor="ctr"/>
          <a:lstStyle>
            <a:defPPr>
              <a:defRPr lang="zh-CN"/>
            </a:defPPr>
            <a:lvl1pPr algn="ctr">
              <a:defRPr>
                <a:solidFill>
                  <a:srgbClr val="FFFFFF"/>
                </a:solidFill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单一深松作业要求基本无漏松，深浅基本一致；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联合深松作业要求做到田面平整、土壤细碎、基本无漏松，深浅基本一致。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5782" y="205624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作业质量</a:t>
            </a:r>
            <a:endParaRPr lang="zh-CN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椭圆 1"/>
          <p:cNvSpPr>
            <a:spLocks noChangeArrowheads="1"/>
          </p:cNvSpPr>
          <p:nvPr/>
        </p:nvSpPr>
        <p:spPr bwMode="auto">
          <a:xfrm>
            <a:off x="699110" y="821369"/>
            <a:ext cx="2000264" cy="1571636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400" b="1" dirty="0">
                <a:solidFill>
                  <a:srgbClr val="F8F8F8"/>
                </a:solidFill>
                <a:ea typeface="微软雅黑" panose="020B0503020204020204" pitchFamily="34" charset="-122"/>
              </a:rPr>
              <a:t>深度＞</a:t>
            </a:r>
            <a:r>
              <a:rPr lang="en-US" altLang="zh-CN" sz="2400" b="1" dirty="0">
                <a:solidFill>
                  <a:srgbClr val="F8F8F8"/>
                </a:solidFill>
                <a:ea typeface="微软雅黑" panose="020B0503020204020204" pitchFamily="34" charset="-122"/>
              </a:rPr>
              <a:t>=25</a:t>
            </a:r>
            <a:r>
              <a:rPr lang="zh-CN" altLang="en-US" sz="2400" b="1" dirty="0">
                <a:solidFill>
                  <a:srgbClr val="F8F8F8"/>
                </a:solidFill>
                <a:ea typeface="微软雅黑" panose="020B0503020204020204" pitchFamily="34" charset="-122"/>
              </a:rPr>
              <a:t>厘米</a:t>
            </a:r>
          </a:p>
        </p:txBody>
      </p:sp>
      <p:sp>
        <p:nvSpPr>
          <p:cNvPr id="8" name="圆角矩形 7"/>
          <p:cNvSpPr/>
          <p:nvPr/>
        </p:nvSpPr>
        <p:spPr bwMode="auto">
          <a:xfrm>
            <a:off x="2915816" y="3507854"/>
            <a:ext cx="5918835" cy="1244863"/>
          </a:xfrm>
          <a:prstGeom prst="roundRect">
            <a:avLst>
              <a:gd name="adj" fmla="val 9992"/>
            </a:avLst>
          </a:prstGeom>
          <a:solidFill>
            <a:schemeClr val="bg1">
              <a:lumMod val="95000"/>
            </a:schemeClr>
          </a:solidFill>
          <a:ln w="3175" cap="flat" cmpd="sng">
            <a:solidFill>
              <a:schemeClr val="bg1">
                <a:lumMod val="50000"/>
              </a:schemeClr>
            </a:solidFill>
            <a:bevel/>
          </a:ln>
        </p:spPr>
        <p:txBody>
          <a:bodyPr lIns="62118" tIns="31058" rIns="62118" bIns="31058" anchor="ctr"/>
          <a:lstStyle/>
          <a:p>
            <a:r>
              <a:rPr lang="zh-CN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作业机械要求： </a:t>
            </a:r>
          </a:p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  1.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动力机械应为四驱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100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马力以上； </a:t>
            </a:r>
          </a:p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  2.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深松机械铲间距需小于等于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60cm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，装配镇压轮； </a:t>
            </a:r>
          </a:p>
          <a:p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  3.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凿铲式深松机深松铲宽大于等于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6cm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/>
          <p:nvPr/>
        </p:nvSpPr>
        <p:spPr bwMode="auto">
          <a:xfrm>
            <a:off x="395536" y="1635646"/>
            <a:ext cx="1387475" cy="1588135"/>
          </a:xfrm>
          <a:custGeom>
            <a:avLst/>
            <a:gdLst>
              <a:gd name="T0" fmla="*/ 2932 w 5863"/>
              <a:gd name="T1" fmla="*/ 0 h 6999"/>
              <a:gd name="T2" fmla="*/ 5863 w 5863"/>
              <a:gd name="T3" fmla="*/ 2932 h 6999"/>
              <a:gd name="T4" fmla="*/ 5450 w 5863"/>
              <a:gd name="T5" fmla="*/ 4434 h 6999"/>
              <a:gd name="T6" fmla="*/ 2932 w 5863"/>
              <a:gd name="T7" fmla="*/ 6999 h 6999"/>
              <a:gd name="T8" fmla="*/ 414 w 5863"/>
              <a:gd name="T9" fmla="*/ 4434 h 6999"/>
              <a:gd name="T10" fmla="*/ 0 w 5863"/>
              <a:gd name="T11" fmla="*/ 2932 h 6999"/>
              <a:gd name="T12" fmla="*/ 2932 w 5863"/>
              <a:gd name="T13" fmla="*/ 0 h 6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63" h="6999">
                <a:moveTo>
                  <a:pt x="2932" y="0"/>
                </a:moveTo>
                <a:cubicBezTo>
                  <a:pt x="4550" y="0"/>
                  <a:pt x="5863" y="1313"/>
                  <a:pt x="5863" y="2932"/>
                </a:cubicBezTo>
                <a:cubicBezTo>
                  <a:pt x="5863" y="3480"/>
                  <a:pt x="5712" y="3994"/>
                  <a:pt x="5450" y="4434"/>
                </a:cubicBezTo>
                <a:cubicBezTo>
                  <a:pt x="5201" y="4840"/>
                  <a:pt x="3807" y="6359"/>
                  <a:pt x="2932" y="6999"/>
                </a:cubicBezTo>
                <a:cubicBezTo>
                  <a:pt x="2056" y="6359"/>
                  <a:pt x="663" y="4840"/>
                  <a:pt x="414" y="4434"/>
                </a:cubicBezTo>
                <a:cubicBezTo>
                  <a:pt x="151" y="3994"/>
                  <a:pt x="0" y="3480"/>
                  <a:pt x="0" y="2932"/>
                </a:cubicBezTo>
                <a:cubicBezTo>
                  <a:pt x="0" y="1313"/>
                  <a:pt x="1313" y="0"/>
                  <a:pt x="29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62" tIns="34281" rIns="68562" bIns="34281" numCol="1" anchor="t" anchorCtr="0" compatLnSpc="1"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亩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1056" y="2758266"/>
            <a:ext cx="612952" cy="346230"/>
          </a:xfrm>
          <a:prstGeom prst="rect">
            <a:avLst/>
          </a:prstGeom>
          <a:noFill/>
        </p:spPr>
        <p:txBody>
          <a:bodyPr wrap="none" lIns="68562" tIns="34281" rIns="68562" bIns="34281" rtlCol="0">
            <a:spAutoFit/>
          </a:bodyPr>
          <a:lstStyle/>
          <a:p>
            <a:r>
              <a:rPr lang="en-US" altLang="zh-CN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34%</a:t>
            </a:r>
            <a:endParaRPr lang="zh-CN" altLang="en-US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9712" y="1131590"/>
            <a:ext cx="6817831" cy="1731225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农机深松整地作业实行定额补助，补助标准为每亩3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元。鼓励地方财政增加投入，扩大补助范围和为开展深松整地作业提供工作经费保障。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5782" y="205624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、补助标准</a:t>
            </a:r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07704" y="2715766"/>
            <a:ext cx="64087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农业农村部办公厅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关于做好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年农机深松整地工作的通知（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农办机〔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〕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）：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要合理确定补贴标准，原则上不超过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亩，具体由各省综合考虑本辖区工作基础、地理条件、技术模式、成本费用等因素确定。</a:t>
            </a:r>
            <a:endParaRPr lang="zh-CN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圆角矩形 56"/>
          <p:cNvSpPr/>
          <p:nvPr/>
        </p:nvSpPr>
        <p:spPr bwMode="auto">
          <a:xfrm>
            <a:off x="1946793" y="1349075"/>
            <a:ext cx="2065737" cy="48523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12"/>
          <p:cNvSpPr txBox="1"/>
          <p:nvPr/>
        </p:nvSpPr>
        <p:spPr bwMode="auto">
          <a:xfrm>
            <a:off x="2500298" y="1428742"/>
            <a:ext cx="1050290" cy="344170"/>
          </a:xfrm>
          <a:prstGeom prst="rect">
            <a:avLst/>
          </a:prstGeom>
          <a:noFill/>
          <a:ln>
            <a:noFill/>
          </a:ln>
        </p:spPr>
        <p:txBody>
          <a:bodyPr wrap="none" lIns="68543" tIns="34272" rIns="68543" bIns="34272">
            <a:spAutoFit/>
          </a:bodyPr>
          <a:lstStyle/>
          <a:p>
            <a:pPr>
              <a:defRPr/>
            </a:pPr>
            <a:r>
              <a:rPr lang="zh-CN" b="1" kern="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补助对象</a:t>
            </a:r>
            <a:endParaRPr lang="zh-CN" b="1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圆角矩形 59"/>
          <p:cNvSpPr/>
          <p:nvPr/>
        </p:nvSpPr>
        <p:spPr bwMode="auto">
          <a:xfrm>
            <a:off x="1983740" y="2331085"/>
            <a:ext cx="1991995" cy="48387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68543" tIns="34272" rIns="68543" bIns="34272" anchor="ctr"/>
          <a:lstStyle/>
          <a:p>
            <a:pPr algn="ctr">
              <a:defRPr/>
            </a:pPr>
            <a:r>
              <a:rPr lang="zh-CN" altLang="en-US" b="1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受益对象</a:t>
            </a:r>
          </a:p>
        </p:txBody>
      </p:sp>
      <p:sp>
        <p:nvSpPr>
          <p:cNvPr id="65" name="Freeform 24"/>
          <p:cNvSpPr>
            <a:spLocks noEditPoints="1"/>
          </p:cNvSpPr>
          <p:nvPr/>
        </p:nvSpPr>
        <p:spPr bwMode="auto">
          <a:xfrm>
            <a:off x="1357290" y="2328225"/>
            <a:ext cx="471385" cy="486952"/>
          </a:xfrm>
          <a:custGeom>
            <a:avLst/>
            <a:gdLst>
              <a:gd name="T0" fmla="*/ 2147483646 w 89"/>
              <a:gd name="T1" fmla="*/ 2147483646 h 92"/>
              <a:gd name="T2" fmla="*/ 2147483646 w 89"/>
              <a:gd name="T3" fmla="*/ 2147483646 h 92"/>
              <a:gd name="T4" fmla="*/ 2147483646 w 89"/>
              <a:gd name="T5" fmla="*/ 2147483646 h 92"/>
              <a:gd name="T6" fmla="*/ 2147483646 w 89"/>
              <a:gd name="T7" fmla="*/ 2147483646 h 92"/>
              <a:gd name="T8" fmla="*/ 2147483646 w 89"/>
              <a:gd name="T9" fmla="*/ 2147483646 h 92"/>
              <a:gd name="T10" fmla="*/ 2147483646 w 89"/>
              <a:gd name="T11" fmla="*/ 2147483646 h 92"/>
              <a:gd name="T12" fmla="*/ 2147483646 w 89"/>
              <a:gd name="T13" fmla="*/ 2147483646 h 92"/>
              <a:gd name="T14" fmla="*/ 2147483646 w 89"/>
              <a:gd name="T15" fmla="*/ 2147483646 h 92"/>
              <a:gd name="T16" fmla="*/ 2147483646 w 89"/>
              <a:gd name="T17" fmla="*/ 2147483646 h 92"/>
              <a:gd name="T18" fmla="*/ 2147483646 w 89"/>
              <a:gd name="T19" fmla="*/ 2147483646 h 92"/>
              <a:gd name="T20" fmla="*/ 2147483646 w 89"/>
              <a:gd name="T21" fmla="*/ 2147483646 h 92"/>
              <a:gd name="T22" fmla="*/ 2147483646 w 89"/>
              <a:gd name="T23" fmla="*/ 2147483646 h 92"/>
              <a:gd name="T24" fmla="*/ 2147483646 w 89"/>
              <a:gd name="T25" fmla="*/ 2147483646 h 92"/>
              <a:gd name="T26" fmla="*/ 2147483646 w 89"/>
              <a:gd name="T27" fmla="*/ 2147483646 h 92"/>
              <a:gd name="T28" fmla="*/ 2147483646 w 89"/>
              <a:gd name="T29" fmla="*/ 2147483646 h 92"/>
              <a:gd name="T30" fmla="*/ 2147483646 w 89"/>
              <a:gd name="T31" fmla="*/ 2147483646 h 92"/>
              <a:gd name="T32" fmla="*/ 2147483646 w 89"/>
              <a:gd name="T33" fmla="*/ 2147483646 h 92"/>
              <a:gd name="T34" fmla="*/ 2147483646 w 89"/>
              <a:gd name="T35" fmla="*/ 2147483646 h 92"/>
              <a:gd name="T36" fmla="*/ 2147483646 w 89"/>
              <a:gd name="T37" fmla="*/ 2147483646 h 92"/>
              <a:gd name="T38" fmla="*/ 2147483646 w 89"/>
              <a:gd name="T39" fmla="*/ 2147483646 h 92"/>
              <a:gd name="T40" fmla="*/ 2147483646 w 89"/>
              <a:gd name="T41" fmla="*/ 2147483646 h 92"/>
              <a:gd name="T42" fmla="*/ 2147483646 w 89"/>
              <a:gd name="T43" fmla="*/ 2147483646 h 92"/>
              <a:gd name="T44" fmla="*/ 2147483646 w 89"/>
              <a:gd name="T45" fmla="*/ 2147483646 h 92"/>
              <a:gd name="T46" fmla="*/ 2147483646 w 89"/>
              <a:gd name="T47" fmla="*/ 2147483646 h 92"/>
              <a:gd name="T48" fmla="*/ 2147483646 w 89"/>
              <a:gd name="T49" fmla="*/ 2147483646 h 92"/>
              <a:gd name="T50" fmla="*/ 2147483646 w 89"/>
              <a:gd name="T51" fmla="*/ 2147483646 h 92"/>
              <a:gd name="T52" fmla="*/ 2147483646 w 89"/>
              <a:gd name="T53" fmla="*/ 2147483646 h 92"/>
              <a:gd name="T54" fmla="*/ 2147483646 w 89"/>
              <a:gd name="T55" fmla="*/ 2147483646 h 92"/>
              <a:gd name="T56" fmla="*/ 2147483646 w 89"/>
              <a:gd name="T57" fmla="*/ 2147483646 h 92"/>
              <a:gd name="T58" fmla="*/ 2147483646 w 89"/>
              <a:gd name="T59" fmla="*/ 2147483646 h 92"/>
              <a:gd name="T60" fmla="*/ 2147483646 w 89"/>
              <a:gd name="T61" fmla="*/ 2147483646 h 92"/>
              <a:gd name="T62" fmla="*/ 2147483646 w 89"/>
              <a:gd name="T63" fmla="*/ 2147483646 h 92"/>
              <a:gd name="T64" fmla="*/ 2147483646 w 89"/>
              <a:gd name="T65" fmla="*/ 2147483646 h 92"/>
              <a:gd name="T66" fmla="*/ 2147483646 w 89"/>
              <a:gd name="T67" fmla="*/ 2147483646 h 92"/>
              <a:gd name="T68" fmla="*/ 2147483646 w 89"/>
              <a:gd name="T69" fmla="*/ 2147483646 h 92"/>
              <a:gd name="T70" fmla="*/ 2147483646 w 89"/>
              <a:gd name="T71" fmla="*/ 2147483646 h 92"/>
              <a:gd name="T72" fmla="*/ 2147483646 w 89"/>
              <a:gd name="T73" fmla="*/ 2147483646 h 9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9" h="92">
                <a:moveTo>
                  <a:pt x="45" y="0"/>
                </a:moveTo>
                <a:cubicBezTo>
                  <a:pt x="40" y="0"/>
                  <a:pt x="35" y="5"/>
                  <a:pt x="35" y="11"/>
                </a:cubicBezTo>
                <a:cubicBezTo>
                  <a:pt x="35" y="16"/>
                  <a:pt x="40" y="21"/>
                  <a:pt x="45" y="21"/>
                </a:cubicBezTo>
                <a:cubicBezTo>
                  <a:pt x="51" y="21"/>
                  <a:pt x="56" y="16"/>
                  <a:pt x="56" y="11"/>
                </a:cubicBezTo>
                <a:cubicBezTo>
                  <a:pt x="56" y="5"/>
                  <a:pt x="51" y="0"/>
                  <a:pt x="45" y="0"/>
                </a:cubicBezTo>
                <a:close/>
                <a:moveTo>
                  <a:pt x="70" y="10"/>
                </a:moveTo>
                <a:cubicBezTo>
                  <a:pt x="65" y="10"/>
                  <a:pt x="61" y="14"/>
                  <a:pt x="61" y="18"/>
                </a:cubicBezTo>
                <a:cubicBezTo>
                  <a:pt x="61" y="23"/>
                  <a:pt x="65" y="27"/>
                  <a:pt x="70" y="27"/>
                </a:cubicBezTo>
                <a:cubicBezTo>
                  <a:pt x="74" y="27"/>
                  <a:pt x="78" y="23"/>
                  <a:pt x="78" y="18"/>
                </a:cubicBezTo>
                <a:cubicBezTo>
                  <a:pt x="78" y="14"/>
                  <a:pt x="74" y="10"/>
                  <a:pt x="70" y="10"/>
                </a:cubicBezTo>
                <a:close/>
                <a:moveTo>
                  <a:pt x="30" y="52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85"/>
                  <a:pt x="32" y="85"/>
                  <a:pt x="32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2" y="59"/>
                  <a:pt x="22" y="59"/>
                  <a:pt x="22" y="59"/>
                </a:cubicBezTo>
                <a:cubicBezTo>
                  <a:pt x="19" y="59"/>
                  <a:pt x="19" y="59"/>
                  <a:pt x="19" y="59"/>
                </a:cubicBezTo>
                <a:cubicBezTo>
                  <a:pt x="17" y="85"/>
                  <a:pt x="17" y="85"/>
                  <a:pt x="17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43"/>
                  <a:pt x="10" y="43"/>
                  <a:pt x="10" y="43"/>
                </a:cubicBezTo>
                <a:cubicBezTo>
                  <a:pt x="4" y="53"/>
                  <a:pt x="4" y="53"/>
                  <a:pt x="4" y="53"/>
                </a:cubicBezTo>
                <a:cubicBezTo>
                  <a:pt x="0" y="50"/>
                  <a:pt x="0" y="50"/>
                  <a:pt x="0" y="50"/>
                </a:cubicBezTo>
                <a:cubicBezTo>
                  <a:pt x="10" y="28"/>
                  <a:pt x="10" y="28"/>
                  <a:pt x="1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21" y="35"/>
                  <a:pt x="21" y="35"/>
                  <a:pt x="21" y="35"/>
                </a:cubicBezTo>
                <a:cubicBezTo>
                  <a:pt x="26" y="28"/>
                  <a:pt x="26" y="28"/>
                  <a:pt x="26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3" y="24"/>
                  <a:pt x="33" y="24"/>
                  <a:pt x="33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7"/>
                  <a:pt x="44" y="27"/>
                  <a:pt x="44" y="27"/>
                </a:cubicBezTo>
                <a:cubicBezTo>
                  <a:pt x="41" y="44"/>
                  <a:pt x="41" y="44"/>
                  <a:pt x="41" y="44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9" y="44"/>
                  <a:pt x="49" y="44"/>
                  <a:pt x="49" y="44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5"/>
                  <a:pt x="48" y="25"/>
                  <a:pt x="48" y="25"/>
                </a:cubicBezTo>
                <a:cubicBezTo>
                  <a:pt x="47" y="24"/>
                  <a:pt x="47" y="24"/>
                  <a:pt x="47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9" y="28"/>
                  <a:pt x="59" y="28"/>
                  <a:pt x="59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70" y="35"/>
                  <a:pt x="70" y="35"/>
                  <a:pt x="70" y="35"/>
                </a:cubicBezTo>
                <a:cubicBezTo>
                  <a:pt x="75" y="28"/>
                  <a:pt x="75" y="28"/>
                  <a:pt x="75" y="28"/>
                </a:cubicBezTo>
                <a:cubicBezTo>
                  <a:pt x="80" y="28"/>
                  <a:pt x="80" y="28"/>
                  <a:pt x="80" y="28"/>
                </a:cubicBezTo>
                <a:cubicBezTo>
                  <a:pt x="89" y="48"/>
                  <a:pt x="89" y="48"/>
                  <a:pt x="89" y="48"/>
                </a:cubicBezTo>
                <a:cubicBezTo>
                  <a:pt x="85" y="51"/>
                  <a:pt x="85" y="51"/>
                  <a:pt x="85" y="5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55"/>
                  <a:pt x="79" y="55"/>
                  <a:pt x="79" y="55"/>
                </a:cubicBezTo>
                <a:cubicBezTo>
                  <a:pt x="79" y="55"/>
                  <a:pt x="79" y="55"/>
                  <a:pt x="79" y="55"/>
                </a:cubicBezTo>
                <a:cubicBezTo>
                  <a:pt x="80" y="85"/>
                  <a:pt x="80" y="85"/>
                  <a:pt x="80" y="85"/>
                </a:cubicBezTo>
                <a:cubicBezTo>
                  <a:pt x="72" y="85"/>
                  <a:pt x="72" y="85"/>
                  <a:pt x="72" y="85"/>
                </a:cubicBezTo>
                <a:cubicBezTo>
                  <a:pt x="71" y="59"/>
                  <a:pt x="71" y="59"/>
                  <a:pt x="71" y="59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85"/>
                  <a:pt x="66" y="85"/>
                  <a:pt x="66" y="85"/>
                </a:cubicBezTo>
                <a:cubicBezTo>
                  <a:pt x="59" y="85"/>
                  <a:pt x="59" y="85"/>
                  <a:pt x="59" y="85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0" y="53"/>
                  <a:pt x="60" y="53"/>
                </a:cubicBezTo>
                <a:cubicBezTo>
                  <a:pt x="57" y="55"/>
                  <a:pt x="57" y="55"/>
                  <a:pt x="57" y="55"/>
                </a:cubicBezTo>
                <a:cubicBezTo>
                  <a:pt x="58" y="92"/>
                  <a:pt x="58" y="92"/>
                  <a:pt x="58" y="92"/>
                </a:cubicBezTo>
                <a:cubicBezTo>
                  <a:pt x="49" y="92"/>
                  <a:pt x="49" y="92"/>
                  <a:pt x="49" y="92"/>
                </a:cubicBezTo>
                <a:cubicBezTo>
                  <a:pt x="47" y="61"/>
                  <a:pt x="47" y="61"/>
                  <a:pt x="47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2" y="92"/>
                  <a:pt x="42" y="92"/>
                  <a:pt x="4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4" y="55"/>
                  <a:pt x="34" y="55"/>
                  <a:pt x="34" y="55"/>
                </a:cubicBezTo>
                <a:cubicBezTo>
                  <a:pt x="30" y="52"/>
                  <a:pt x="30" y="52"/>
                  <a:pt x="30" y="52"/>
                </a:cubicBezTo>
                <a:close/>
                <a:moveTo>
                  <a:pt x="21" y="10"/>
                </a:moveTo>
                <a:cubicBezTo>
                  <a:pt x="16" y="10"/>
                  <a:pt x="13" y="14"/>
                  <a:pt x="13" y="18"/>
                </a:cubicBezTo>
                <a:cubicBezTo>
                  <a:pt x="13" y="23"/>
                  <a:pt x="16" y="27"/>
                  <a:pt x="21" y="27"/>
                </a:cubicBezTo>
                <a:cubicBezTo>
                  <a:pt x="25" y="27"/>
                  <a:pt x="29" y="23"/>
                  <a:pt x="29" y="18"/>
                </a:cubicBezTo>
                <a:cubicBezTo>
                  <a:pt x="29" y="14"/>
                  <a:pt x="25" y="10"/>
                  <a:pt x="21" y="10"/>
                </a:cubicBezTo>
                <a:close/>
              </a:path>
            </a:pathLst>
          </a:custGeom>
          <a:solidFill>
            <a:schemeClr val="accent2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192467" y="2440080"/>
            <a:ext cx="3547885" cy="374650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pPr>
              <a:spcBef>
                <a:spcPct val="0"/>
              </a:spcBef>
            </a:pPr>
            <a:r>
              <a:rPr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试点区域内的相关农户和农场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192270" y="1259840"/>
            <a:ext cx="4301490" cy="682625"/>
          </a:xfrm>
          <a:prstGeom prst="rect">
            <a:avLst/>
          </a:prstGeom>
          <a:noFill/>
        </p:spPr>
        <p:txBody>
          <a:bodyPr wrap="square" lIns="68543" tIns="34272" rIns="68543" bIns="34272" rtlCol="0">
            <a:spAutoFit/>
          </a:bodyPr>
          <a:lstStyle/>
          <a:p>
            <a:pPr>
              <a:spcBef>
                <a:spcPct val="0"/>
              </a:spcBef>
            </a:pPr>
            <a:r>
              <a:rPr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开展农机深松整地作业的农机合作社等农业生产经营组织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2607" y="179589"/>
            <a:ext cx="2763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、补助对象</a:t>
            </a:r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受益对象</a:t>
            </a:r>
          </a:p>
        </p:txBody>
      </p:sp>
      <p:sp>
        <p:nvSpPr>
          <p:cNvPr id="2" name="Freeform 24"/>
          <p:cNvSpPr>
            <a:spLocks noEditPoints="1"/>
          </p:cNvSpPr>
          <p:nvPr/>
        </p:nvSpPr>
        <p:spPr bwMode="auto">
          <a:xfrm>
            <a:off x="1357290" y="1429065"/>
            <a:ext cx="471385" cy="486952"/>
          </a:xfrm>
          <a:custGeom>
            <a:avLst/>
            <a:gdLst>
              <a:gd name="T0" fmla="*/ 2147483646 w 89"/>
              <a:gd name="T1" fmla="*/ 2147483646 h 92"/>
              <a:gd name="T2" fmla="*/ 2147483646 w 89"/>
              <a:gd name="T3" fmla="*/ 2147483646 h 92"/>
              <a:gd name="T4" fmla="*/ 2147483646 w 89"/>
              <a:gd name="T5" fmla="*/ 2147483646 h 92"/>
              <a:gd name="T6" fmla="*/ 2147483646 w 89"/>
              <a:gd name="T7" fmla="*/ 2147483646 h 92"/>
              <a:gd name="T8" fmla="*/ 2147483646 w 89"/>
              <a:gd name="T9" fmla="*/ 2147483646 h 92"/>
              <a:gd name="T10" fmla="*/ 2147483646 w 89"/>
              <a:gd name="T11" fmla="*/ 2147483646 h 92"/>
              <a:gd name="T12" fmla="*/ 2147483646 w 89"/>
              <a:gd name="T13" fmla="*/ 2147483646 h 92"/>
              <a:gd name="T14" fmla="*/ 2147483646 w 89"/>
              <a:gd name="T15" fmla="*/ 2147483646 h 92"/>
              <a:gd name="T16" fmla="*/ 2147483646 w 89"/>
              <a:gd name="T17" fmla="*/ 2147483646 h 92"/>
              <a:gd name="T18" fmla="*/ 2147483646 w 89"/>
              <a:gd name="T19" fmla="*/ 2147483646 h 92"/>
              <a:gd name="T20" fmla="*/ 2147483646 w 89"/>
              <a:gd name="T21" fmla="*/ 2147483646 h 92"/>
              <a:gd name="T22" fmla="*/ 2147483646 w 89"/>
              <a:gd name="T23" fmla="*/ 2147483646 h 92"/>
              <a:gd name="T24" fmla="*/ 2147483646 w 89"/>
              <a:gd name="T25" fmla="*/ 2147483646 h 92"/>
              <a:gd name="T26" fmla="*/ 2147483646 w 89"/>
              <a:gd name="T27" fmla="*/ 2147483646 h 92"/>
              <a:gd name="T28" fmla="*/ 2147483646 w 89"/>
              <a:gd name="T29" fmla="*/ 2147483646 h 92"/>
              <a:gd name="T30" fmla="*/ 2147483646 w 89"/>
              <a:gd name="T31" fmla="*/ 2147483646 h 92"/>
              <a:gd name="T32" fmla="*/ 2147483646 w 89"/>
              <a:gd name="T33" fmla="*/ 2147483646 h 92"/>
              <a:gd name="T34" fmla="*/ 2147483646 w 89"/>
              <a:gd name="T35" fmla="*/ 2147483646 h 92"/>
              <a:gd name="T36" fmla="*/ 2147483646 w 89"/>
              <a:gd name="T37" fmla="*/ 2147483646 h 92"/>
              <a:gd name="T38" fmla="*/ 2147483646 w 89"/>
              <a:gd name="T39" fmla="*/ 2147483646 h 92"/>
              <a:gd name="T40" fmla="*/ 2147483646 w 89"/>
              <a:gd name="T41" fmla="*/ 2147483646 h 92"/>
              <a:gd name="T42" fmla="*/ 2147483646 w 89"/>
              <a:gd name="T43" fmla="*/ 2147483646 h 92"/>
              <a:gd name="T44" fmla="*/ 2147483646 w 89"/>
              <a:gd name="T45" fmla="*/ 2147483646 h 92"/>
              <a:gd name="T46" fmla="*/ 2147483646 w 89"/>
              <a:gd name="T47" fmla="*/ 2147483646 h 92"/>
              <a:gd name="T48" fmla="*/ 2147483646 w 89"/>
              <a:gd name="T49" fmla="*/ 2147483646 h 92"/>
              <a:gd name="T50" fmla="*/ 2147483646 w 89"/>
              <a:gd name="T51" fmla="*/ 2147483646 h 92"/>
              <a:gd name="T52" fmla="*/ 2147483646 w 89"/>
              <a:gd name="T53" fmla="*/ 2147483646 h 92"/>
              <a:gd name="T54" fmla="*/ 2147483646 w 89"/>
              <a:gd name="T55" fmla="*/ 2147483646 h 92"/>
              <a:gd name="T56" fmla="*/ 2147483646 w 89"/>
              <a:gd name="T57" fmla="*/ 2147483646 h 92"/>
              <a:gd name="T58" fmla="*/ 2147483646 w 89"/>
              <a:gd name="T59" fmla="*/ 2147483646 h 92"/>
              <a:gd name="T60" fmla="*/ 2147483646 w 89"/>
              <a:gd name="T61" fmla="*/ 2147483646 h 92"/>
              <a:gd name="T62" fmla="*/ 2147483646 w 89"/>
              <a:gd name="T63" fmla="*/ 2147483646 h 92"/>
              <a:gd name="T64" fmla="*/ 2147483646 w 89"/>
              <a:gd name="T65" fmla="*/ 2147483646 h 92"/>
              <a:gd name="T66" fmla="*/ 2147483646 w 89"/>
              <a:gd name="T67" fmla="*/ 2147483646 h 92"/>
              <a:gd name="T68" fmla="*/ 2147483646 w 89"/>
              <a:gd name="T69" fmla="*/ 2147483646 h 92"/>
              <a:gd name="T70" fmla="*/ 2147483646 w 89"/>
              <a:gd name="T71" fmla="*/ 2147483646 h 92"/>
              <a:gd name="T72" fmla="*/ 2147483646 w 89"/>
              <a:gd name="T73" fmla="*/ 2147483646 h 9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9" h="92">
                <a:moveTo>
                  <a:pt x="45" y="0"/>
                </a:moveTo>
                <a:cubicBezTo>
                  <a:pt x="40" y="0"/>
                  <a:pt x="35" y="5"/>
                  <a:pt x="35" y="11"/>
                </a:cubicBezTo>
                <a:cubicBezTo>
                  <a:pt x="35" y="16"/>
                  <a:pt x="40" y="21"/>
                  <a:pt x="45" y="21"/>
                </a:cubicBezTo>
                <a:cubicBezTo>
                  <a:pt x="51" y="21"/>
                  <a:pt x="56" y="16"/>
                  <a:pt x="56" y="11"/>
                </a:cubicBezTo>
                <a:cubicBezTo>
                  <a:pt x="56" y="5"/>
                  <a:pt x="51" y="0"/>
                  <a:pt x="45" y="0"/>
                </a:cubicBezTo>
                <a:close/>
                <a:moveTo>
                  <a:pt x="70" y="10"/>
                </a:moveTo>
                <a:cubicBezTo>
                  <a:pt x="65" y="10"/>
                  <a:pt x="61" y="14"/>
                  <a:pt x="61" y="18"/>
                </a:cubicBezTo>
                <a:cubicBezTo>
                  <a:pt x="61" y="23"/>
                  <a:pt x="65" y="27"/>
                  <a:pt x="70" y="27"/>
                </a:cubicBezTo>
                <a:cubicBezTo>
                  <a:pt x="74" y="27"/>
                  <a:pt x="78" y="23"/>
                  <a:pt x="78" y="18"/>
                </a:cubicBezTo>
                <a:cubicBezTo>
                  <a:pt x="78" y="14"/>
                  <a:pt x="74" y="10"/>
                  <a:pt x="70" y="10"/>
                </a:cubicBezTo>
                <a:close/>
                <a:moveTo>
                  <a:pt x="30" y="52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85"/>
                  <a:pt x="32" y="85"/>
                  <a:pt x="32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2" y="59"/>
                  <a:pt x="22" y="59"/>
                  <a:pt x="22" y="59"/>
                </a:cubicBezTo>
                <a:cubicBezTo>
                  <a:pt x="19" y="59"/>
                  <a:pt x="19" y="59"/>
                  <a:pt x="19" y="59"/>
                </a:cubicBezTo>
                <a:cubicBezTo>
                  <a:pt x="17" y="85"/>
                  <a:pt x="17" y="85"/>
                  <a:pt x="17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43"/>
                  <a:pt x="10" y="43"/>
                  <a:pt x="10" y="43"/>
                </a:cubicBezTo>
                <a:cubicBezTo>
                  <a:pt x="4" y="53"/>
                  <a:pt x="4" y="53"/>
                  <a:pt x="4" y="53"/>
                </a:cubicBezTo>
                <a:cubicBezTo>
                  <a:pt x="0" y="50"/>
                  <a:pt x="0" y="50"/>
                  <a:pt x="0" y="50"/>
                </a:cubicBezTo>
                <a:cubicBezTo>
                  <a:pt x="10" y="28"/>
                  <a:pt x="10" y="28"/>
                  <a:pt x="1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21" y="35"/>
                  <a:pt x="21" y="35"/>
                  <a:pt x="21" y="35"/>
                </a:cubicBezTo>
                <a:cubicBezTo>
                  <a:pt x="26" y="28"/>
                  <a:pt x="26" y="28"/>
                  <a:pt x="26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3" y="24"/>
                  <a:pt x="33" y="24"/>
                  <a:pt x="33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7"/>
                  <a:pt x="44" y="27"/>
                  <a:pt x="44" y="27"/>
                </a:cubicBezTo>
                <a:cubicBezTo>
                  <a:pt x="41" y="44"/>
                  <a:pt x="41" y="44"/>
                  <a:pt x="41" y="44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9" y="44"/>
                  <a:pt x="49" y="44"/>
                  <a:pt x="49" y="44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5"/>
                  <a:pt x="48" y="25"/>
                  <a:pt x="48" y="25"/>
                </a:cubicBezTo>
                <a:cubicBezTo>
                  <a:pt x="47" y="24"/>
                  <a:pt x="47" y="24"/>
                  <a:pt x="47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9" y="28"/>
                  <a:pt x="59" y="28"/>
                  <a:pt x="59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70" y="35"/>
                  <a:pt x="70" y="35"/>
                  <a:pt x="70" y="35"/>
                </a:cubicBezTo>
                <a:cubicBezTo>
                  <a:pt x="75" y="28"/>
                  <a:pt x="75" y="28"/>
                  <a:pt x="75" y="28"/>
                </a:cubicBezTo>
                <a:cubicBezTo>
                  <a:pt x="80" y="28"/>
                  <a:pt x="80" y="28"/>
                  <a:pt x="80" y="28"/>
                </a:cubicBezTo>
                <a:cubicBezTo>
                  <a:pt x="89" y="48"/>
                  <a:pt x="89" y="48"/>
                  <a:pt x="89" y="48"/>
                </a:cubicBezTo>
                <a:cubicBezTo>
                  <a:pt x="85" y="51"/>
                  <a:pt x="85" y="51"/>
                  <a:pt x="85" y="5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55"/>
                  <a:pt x="79" y="55"/>
                  <a:pt x="79" y="55"/>
                </a:cubicBezTo>
                <a:cubicBezTo>
                  <a:pt x="79" y="55"/>
                  <a:pt x="79" y="55"/>
                  <a:pt x="79" y="55"/>
                </a:cubicBezTo>
                <a:cubicBezTo>
                  <a:pt x="80" y="85"/>
                  <a:pt x="80" y="85"/>
                  <a:pt x="80" y="85"/>
                </a:cubicBezTo>
                <a:cubicBezTo>
                  <a:pt x="72" y="85"/>
                  <a:pt x="72" y="85"/>
                  <a:pt x="72" y="85"/>
                </a:cubicBezTo>
                <a:cubicBezTo>
                  <a:pt x="71" y="59"/>
                  <a:pt x="71" y="59"/>
                  <a:pt x="71" y="59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85"/>
                  <a:pt x="66" y="85"/>
                  <a:pt x="66" y="85"/>
                </a:cubicBezTo>
                <a:cubicBezTo>
                  <a:pt x="59" y="85"/>
                  <a:pt x="59" y="85"/>
                  <a:pt x="59" y="85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0" y="53"/>
                  <a:pt x="60" y="53"/>
                </a:cubicBezTo>
                <a:cubicBezTo>
                  <a:pt x="57" y="55"/>
                  <a:pt x="57" y="55"/>
                  <a:pt x="57" y="55"/>
                </a:cubicBezTo>
                <a:cubicBezTo>
                  <a:pt x="58" y="92"/>
                  <a:pt x="58" y="92"/>
                  <a:pt x="58" y="92"/>
                </a:cubicBezTo>
                <a:cubicBezTo>
                  <a:pt x="49" y="92"/>
                  <a:pt x="49" y="92"/>
                  <a:pt x="49" y="92"/>
                </a:cubicBezTo>
                <a:cubicBezTo>
                  <a:pt x="47" y="61"/>
                  <a:pt x="47" y="61"/>
                  <a:pt x="47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2" y="92"/>
                  <a:pt x="42" y="92"/>
                  <a:pt x="4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4" y="55"/>
                  <a:pt x="34" y="55"/>
                  <a:pt x="34" y="55"/>
                </a:cubicBezTo>
                <a:cubicBezTo>
                  <a:pt x="30" y="52"/>
                  <a:pt x="30" y="52"/>
                  <a:pt x="30" y="52"/>
                </a:cubicBezTo>
                <a:close/>
                <a:moveTo>
                  <a:pt x="21" y="10"/>
                </a:moveTo>
                <a:cubicBezTo>
                  <a:pt x="16" y="10"/>
                  <a:pt x="13" y="14"/>
                  <a:pt x="13" y="18"/>
                </a:cubicBezTo>
                <a:cubicBezTo>
                  <a:pt x="13" y="23"/>
                  <a:pt x="16" y="27"/>
                  <a:pt x="21" y="27"/>
                </a:cubicBezTo>
                <a:cubicBezTo>
                  <a:pt x="25" y="27"/>
                  <a:pt x="29" y="23"/>
                  <a:pt x="29" y="18"/>
                </a:cubicBezTo>
                <a:cubicBezTo>
                  <a:pt x="29" y="14"/>
                  <a:pt x="25" y="10"/>
                  <a:pt x="21" y="10"/>
                </a:cubicBezTo>
                <a:close/>
              </a:path>
            </a:pathLst>
          </a:custGeom>
          <a:solidFill>
            <a:schemeClr val="accent2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68543" tIns="34272" rIns="68543" bIns="34272"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圆角矩形 2"/>
          <p:cNvSpPr/>
          <p:nvPr/>
        </p:nvSpPr>
        <p:spPr bwMode="auto">
          <a:xfrm>
            <a:off x="1192530" y="3353435"/>
            <a:ext cx="7301230" cy="69786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68543" tIns="34272" rIns="68543" bIns="34272" anchor="ctr"/>
          <a:lstStyle/>
          <a:p>
            <a:pPr algn="l">
              <a:defRPr/>
            </a:pPr>
            <a:r>
              <a:rPr lang="zh-CN" altLang="en-US" kern="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补助</a:t>
            </a:r>
            <a:r>
              <a:rPr lang="zh-CN" altLang="en-US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对象可为农机大户、家庭农场，</a:t>
            </a:r>
            <a:r>
              <a:rPr lang="zh-CN" altLang="en-US" kern="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重点为农机</a:t>
            </a:r>
            <a:r>
              <a:rPr lang="zh-CN" altLang="en-US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合作社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31056" y="2758266"/>
            <a:ext cx="612952" cy="346230"/>
          </a:xfrm>
          <a:prstGeom prst="rect">
            <a:avLst/>
          </a:prstGeom>
          <a:noFill/>
        </p:spPr>
        <p:txBody>
          <a:bodyPr wrap="none" lIns="68562" tIns="34281" rIns="68562" bIns="34281" rtlCol="0">
            <a:spAutoFit/>
          </a:bodyPr>
          <a:lstStyle/>
          <a:p>
            <a:r>
              <a:rPr lang="en-US" altLang="zh-CN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34%</a:t>
            </a:r>
            <a:endParaRPr lang="zh-CN" altLang="en-US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4546" y="2643188"/>
            <a:ext cx="1369569" cy="438563"/>
          </a:xfrm>
          <a:prstGeom prst="rect">
            <a:avLst/>
          </a:prstGeom>
          <a:noFill/>
        </p:spPr>
        <p:txBody>
          <a:bodyPr wrap="none" lIns="68562" tIns="34281" rIns="68562" bIns="34281" rtlCol="0">
            <a:spAutoFit/>
          </a:bodyPr>
          <a:lstStyle/>
          <a:p>
            <a:r>
              <a:rPr lang="zh-CN" altLang="en-US" sz="2400" dirty="0" smtClean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收入分配</a:t>
            </a:r>
            <a:endParaRPr lang="zh-CN" altLang="en-US" sz="2400" dirty="0">
              <a:solidFill>
                <a:srgbClr val="F8F8F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" y="1172845"/>
            <a:ext cx="8454712" cy="2377556"/>
          </a:xfrm>
          <a:prstGeom prst="rect">
            <a:avLst/>
          </a:prstGeom>
          <a:noFill/>
        </p:spPr>
        <p:txBody>
          <a:bodyPr wrap="square" lIns="68562" tIns="34281" rIns="68562" bIns="34281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zh-CN" sz="2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作业主体</a:t>
            </a:r>
            <a:r>
              <a:rPr lang="en-US" altLang="zh-CN" sz="2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---</a:t>
            </a:r>
            <a:r>
              <a:rPr 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装备实力较强、经营管理规范、社会信誉度高的农机合作社等农业生产经营组织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000"/>
              </a:lnSpc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作业主体的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选定</a:t>
            </a:r>
            <a:r>
              <a:rPr 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情况要及时报县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农机深松工作</a:t>
            </a:r>
            <a:r>
              <a:rPr 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领导小组审定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000"/>
              </a:lnSpc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择优确定的深松整地作业主体</a:t>
            </a:r>
            <a:r>
              <a:rPr lang="zh-CN" sz="20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不得将深松作业补助任务转包或分包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000"/>
              </a:lnSpc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要明确规定实施深松作业的拖拉机动力为</a:t>
            </a:r>
            <a:r>
              <a:rPr lang="zh-CN" sz="20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四驱100马力以上</a:t>
            </a:r>
            <a:r>
              <a:rPr 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且深松机上</a:t>
            </a:r>
            <a:r>
              <a:rPr lang="zh-CN" sz="20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必须加装深松监测仪</a:t>
            </a:r>
            <a:r>
              <a:rPr 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5782" y="205624"/>
            <a:ext cx="2138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、确定作业主体</a:t>
            </a:r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324610" y="718185"/>
            <a:ext cx="7153910" cy="63119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78230" tIns="39115" rIns="78230" bIns="391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总原则：先作业后补助、先公示后兑现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5782" y="205624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、补助</a:t>
            </a: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</a:t>
            </a:r>
          </a:p>
        </p:txBody>
      </p:sp>
      <p:sp>
        <p:nvSpPr>
          <p:cNvPr id="35" name="椭圆 34"/>
          <p:cNvSpPr>
            <a:spLocks noChangeArrowheads="1"/>
          </p:cNvSpPr>
          <p:nvPr/>
        </p:nvSpPr>
        <p:spPr bwMode="auto">
          <a:xfrm>
            <a:off x="613410" y="2757805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确定作业区域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>
            <a:spLocks noChangeArrowheads="1"/>
          </p:cNvSpPr>
          <p:nvPr/>
        </p:nvSpPr>
        <p:spPr bwMode="auto">
          <a:xfrm>
            <a:off x="672465" y="3937000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确定作业主体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3065780" y="1597660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    公示、报备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>
            <a:spLocks noChangeArrowheads="1"/>
          </p:cNvSpPr>
          <p:nvPr/>
        </p:nvSpPr>
        <p:spPr bwMode="auto">
          <a:xfrm>
            <a:off x="7317740" y="2757805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报市级部门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7317740" y="3860165"/>
            <a:ext cx="1632585" cy="937260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网站、电视等公示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3065780" y="2757805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签订作业合同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rrowheads="1"/>
          </p:cNvSpPr>
          <p:nvPr/>
        </p:nvSpPr>
        <p:spPr bwMode="auto">
          <a:xfrm>
            <a:off x="3127375" y="4005580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endParaRPr lang="en-US" altLang="zh-CN" sz="2000" b="1" dirty="0" smtClean="0">
              <a:solidFill>
                <a:srgbClr val="F8F8F8"/>
              </a:solidFill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签订作业协议</a:t>
            </a:r>
          </a:p>
          <a:p>
            <a:pPr algn="ctr"/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rrowheads="1"/>
          </p:cNvSpPr>
          <p:nvPr/>
        </p:nvSpPr>
        <p:spPr bwMode="auto">
          <a:xfrm>
            <a:off x="5316220" y="4005580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填写资金兑现公示表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rrowheads="1"/>
          </p:cNvSpPr>
          <p:nvPr/>
        </p:nvSpPr>
        <p:spPr bwMode="auto">
          <a:xfrm>
            <a:off x="5227320" y="2757805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联合抽查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rrowheads="1"/>
          </p:cNvSpPr>
          <p:nvPr/>
        </p:nvSpPr>
        <p:spPr bwMode="auto">
          <a:xfrm>
            <a:off x="5227320" y="1597660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作业情况公示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>
            <a:spLocks noChangeArrowheads="1"/>
          </p:cNvSpPr>
          <p:nvPr/>
        </p:nvSpPr>
        <p:spPr bwMode="auto">
          <a:xfrm>
            <a:off x="7317740" y="1597660"/>
            <a:ext cx="1564005" cy="860425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填写资金兑现表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>
            <a:spLocks noChangeArrowheads="1"/>
          </p:cNvSpPr>
          <p:nvPr/>
        </p:nvSpPr>
        <p:spPr bwMode="auto">
          <a:xfrm>
            <a:off x="683568" y="1563638"/>
            <a:ext cx="1584176" cy="894447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altLang="en-US" sz="2000" b="1" dirty="0" smtClean="0">
                <a:solidFill>
                  <a:srgbClr val="F8F8F8"/>
                </a:solidFill>
                <a:ea typeface="微软雅黑" panose="020B0503020204020204" pitchFamily="34" charset="-122"/>
              </a:rPr>
              <a:t>领导小组、实施方案</a:t>
            </a:r>
            <a:endParaRPr lang="zh-CN" altLang="en-US" sz="2000" b="1" dirty="0">
              <a:solidFill>
                <a:srgbClr val="F8F8F8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24610" y="2387600"/>
            <a:ext cx="3733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↓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267460" y="3568700"/>
            <a:ext cx="3733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↓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298700" y="4251325"/>
            <a:ext cx="7670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Arial" panose="020B0604020202020204" pitchFamily="34" charset="0"/>
              </a:rPr>
              <a:t>→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699510" y="2389505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↑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698875" y="3568700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↑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51470" y="2389505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↑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951470" y="3637280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↑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629785" y="1844040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→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906260" y="4297045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→</a:t>
            </a:r>
          </a:p>
        </p:txBody>
      </p:sp>
      <p:sp>
        <p:nvSpPr>
          <p:cNvPr id="26" name="文本框 25"/>
          <p:cNvSpPr txBox="1"/>
          <p:nvPr/>
        </p:nvSpPr>
        <p:spPr>
          <a:xfrm flipH="1">
            <a:off x="5948680" y="2458085"/>
            <a:ext cx="1905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↓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949315" y="3637280"/>
            <a:ext cx="297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</a:rPr>
              <a:t>↓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27584" y="1131590"/>
          <a:ext cx="6696744" cy="2891870"/>
        </p:xfrm>
        <a:graphic>
          <a:graphicData uri="http://schemas.openxmlformats.org/drawingml/2006/table">
            <a:tbl>
              <a:tblPr/>
              <a:tblGrid>
                <a:gridCol w="358281"/>
                <a:gridCol w="1691191"/>
                <a:gridCol w="821451"/>
                <a:gridCol w="662042"/>
                <a:gridCol w="956974"/>
                <a:gridCol w="1030708"/>
                <a:gridCol w="1176097"/>
              </a:tblGrid>
              <a:tr h="343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序号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作业地点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作业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时间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作业面积（亩）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作业质量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（厘米）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合作社负责人签字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合作社负责人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宋体"/>
                          <a:cs typeface="宋体"/>
                        </a:rPr>
                        <a:t>联系方式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latin typeface="Times New Roman"/>
                          <a:ea typeface="宋体"/>
                          <a:cs typeface="Times New Roman"/>
                        </a:rPr>
                        <a:t>5</a:t>
                      </a:r>
                      <a:endParaRPr lang="zh-CN" sz="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6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8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9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5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 dirty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1048" marR="51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4127837"/>
            <a:ext cx="75091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村委会（公章）：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农机合作社（公章）：              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注：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、本表由县级农业农村部门印制，由承担农机作业任务的农机合作社和村委会填制。</a:t>
            </a:r>
            <a:endParaRPr lang="en-US" altLang="zh-CN" sz="600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                        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、一式三份，一份报县级农业农村部门存档，一份用于村委会公示，一份由合作社保存。</a:t>
            </a:r>
            <a:endParaRPr lang="en-US" altLang="zh-CN" sz="600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县级农业农村部门举报监督电话：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07704" y="339502"/>
            <a:ext cx="6196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016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黑体" pitchFamily="49" charset="-122"/>
              </a:rPr>
              <a:t>      农机</a:t>
            </a:r>
            <a:r>
              <a:rPr lang="zh-CN" altLang="en-US" sz="2000" b="1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黑体" pitchFamily="49" charset="-122"/>
              </a:rPr>
              <a:t>深松整地作业情况公示表</a:t>
            </a:r>
            <a:endParaRPr lang="zh-CN" altLang="en-US" sz="2000" b="1" dirty="0" smtClean="0">
              <a:solidFill>
                <a:prstClr val="black"/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601" y="803861"/>
            <a:ext cx="2227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016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黑体" pitchFamily="49" charset="-122"/>
              </a:rPr>
              <a:t>县</a:t>
            </a:r>
            <a:r>
              <a:rPr lang="zh-CN" altLang="en-US" sz="1600" u="sng" dirty="0" smtClean="0">
                <a:solidFill>
                  <a:prstClr val="blac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黑体" pitchFamily="49" charset="-122"/>
              </a:rPr>
              <a:t>乡</a:t>
            </a:r>
            <a:r>
              <a:rPr lang="zh-CN" altLang="en-US" sz="1600" u="sng" dirty="0" smtClean="0">
                <a:solidFill>
                  <a:prstClr val="black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itchFamily="18" charset="0"/>
                <a:ea typeface="宋体" pitchFamily="2" charset="-122"/>
                <a:cs typeface="黑体" pitchFamily="49" charset="-122"/>
              </a:rPr>
              <a:t>村</a:t>
            </a:r>
            <a:endParaRPr lang="zh-CN" altLang="en-US" sz="600" dirty="0" smtClean="0">
              <a:solidFill>
                <a:prstClr val="black"/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07087" y="728087"/>
            <a:ext cx="45448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黑体" pitchFamily="49" charset="-122"/>
              </a:rPr>
              <a:t>农机深松整地作业补助资金兑现公示表</a:t>
            </a:r>
            <a:endParaRPr kumimoji="0" 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99592" y="1275606"/>
            <a:ext cx="2950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u="sng" dirty="0" smtClean="0"/>
              <a:t> </a:t>
            </a:r>
            <a:r>
              <a:rPr lang="zh-CN" altLang="zh-CN" sz="1400" dirty="0" smtClean="0"/>
              <a:t>市</a:t>
            </a:r>
            <a:r>
              <a:rPr lang="en-US" altLang="zh-CN" sz="1400" u="sng" dirty="0" smtClean="0"/>
              <a:t>         </a:t>
            </a:r>
            <a:r>
              <a:rPr lang="zh-CN" altLang="zh-CN" sz="1400" dirty="0" smtClean="0"/>
              <a:t>县</a:t>
            </a:r>
            <a:r>
              <a:rPr lang="en-US" altLang="zh-CN" sz="1400" u="sng" dirty="0" smtClean="0"/>
              <a:t>         </a:t>
            </a:r>
            <a:r>
              <a:rPr lang="zh-CN" altLang="zh-CN" sz="1400" dirty="0" smtClean="0"/>
              <a:t>乡</a:t>
            </a:r>
            <a:r>
              <a:rPr lang="en-US" altLang="zh-CN" sz="1400" u="sng" dirty="0" smtClean="0"/>
              <a:t>         </a:t>
            </a:r>
            <a:r>
              <a:rPr lang="zh-CN" altLang="zh-CN" sz="1400" dirty="0" smtClean="0"/>
              <a:t>村</a:t>
            </a:r>
            <a:endParaRPr lang="zh-CN" altLang="en-US" sz="14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39552" y="1635646"/>
          <a:ext cx="7704855" cy="2118130"/>
        </p:xfrm>
        <a:graphic>
          <a:graphicData uri="http://schemas.openxmlformats.org/drawingml/2006/table">
            <a:tbl>
              <a:tblPr/>
              <a:tblGrid>
                <a:gridCol w="695126"/>
                <a:gridCol w="961483"/>
                <a:gridCol w="2046399"/>
                <a:gridCol w="753004"/>
                <a:gridCol w="1063064"/>
                <a:gridCol w="921913"/>
                <a:gridCol w="1263866"/>
              </a:tblGrid>
              <a:tr h="338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 dirty="0">
                          <a:latin typeface="Times New Roman"/>
                          <a:ea typeface="宋体"/>
                          <a:cs typeface="宋体"/>
                        </a:rPr>
                        <a:t>序号</a:t>
                      </a:r>
                      <a:endParaRPr lang="zh-CN" sz="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补助对象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800" kern="0">
                          <a:latin typeface="Times New Roman"/>
                          <a:ea typeface="宋体"/>
                          <a:cs typeface="宋体"/>
                        </a:rPr>
                        <a:t>作业地点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联系方式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作业面积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亩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补助标准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 (</a:t>
                      </a: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元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亩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补助金额（元）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zh-CN" sz="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5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6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 dirty="0">
                          <a:latin typeface="Times New Roman"/>
                          <a:ea typeface="宋体"/>
                          <a:cs typeface="宋体"/>
                        </a:rPr>
                        <a:t>合计</a:t>
                      </a:r>
                      <a:endParaRPr lang="zh-CN" sz="8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 dirty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0465" marR="50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536" y="401191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0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县农业农村部门（盖章）：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 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县财政部门（盖章）：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                                             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备注：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1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、此表县级农业农村、财政部门根据农机深松整地作业情况公示表和抽查结果填报。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2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、此表一式两份，一份由县级农业农村部门留存，一份由合作社保存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。</a:t>
            </a:r>
            <a:r>
              <a:rPr kumimoji="0" lang="zh-CN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 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699792" y="699542"/>
            <a:ext cx="4055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 smtClean="0"/>
              <a:t>农机深松整地作业补助资金兑现表</a:t>
            </a:r>
            <a:endParaRPr lang="zh-CN" altLang="en-US" sz="2000" b="1" dirty="0"/>
          </a:p>
        </p:txBody>
      </p:sp>
      <p:sp>
        <p:nvSpPr>
          <p:cNvPr id="4" name="矩形 3"/>
          <p:cNvSpPr/>
          <p:nvPr/>
        </p:nvSpPr>
        <p:spPr>
          <a:xfrm>
            <a:off x="971600" y="1275606"/>
            <a:ext cx="2037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u="sng" dirty="0" smtClean="0"/>
              <a:t> </a:t>
            </a:r>
            <a:r>
              <a:rPr lang="zh-CN" altLang="zh-CN" sz="1400" dirty="0" smtClean="0"/>
              <a:t>市</a:t>
            </a:r>
            <a:r>
              <a:rPr lang="en-US" altLang="zh-CN" sz="1400" u="sng" dirty="0" smtClean="0"/>
              <a:t>         </a:t>
            </a:r>
            <a:r>
              <a:rPr lang="zh-CN" altLang="zh-CN" sz="1400" dirty="0" smtClean="0"/>
              <a:t>县</a:t>
            </a:r>
            <a:r>
              <a:rPr lang="en-US" altLang="zh-CN" sz="1400" u="sng" dirty="0" smtClean="0"/>
              <a:t>         </a:t>
            </a:r>
            <a:r>
              <a:rPr lang="zh-CN" altLang="zh-CN" sz="1400" dirty="0" smtClean="0"/>
              <a:t>乡</a:t>
            </a:r>
            <a:r>
              <a:rPr lang="en-US" altLang="zh-CN" sz="1400" u="sng" dirty="0" smtClean="0"/>
              <a:t>         </a:t>
            </a:r>
            <a:r>
              <a:rPr lang="zh-CN" altLang="zh-CN" sz="1400" dirty="0" smtClean="0"/>
              <a:t>村</a:t>
            </a:r>
            <a:endParaRPr lang="zh-CN" altLang="en-US" sz="1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83568" y="1635644"/>
          <a:ext cx="7488833" cy="2448277"/>
        </p:xfrm>
        <a:graphic>
          <a:graphicData uri="http://schemas.openxmlformats.org/drawingml/2006/table">
            <a:tbl>
              <a:tblPr/>
              <a:tblGrid>
                <a:gridCol w="708620"/>
                <a:gridCol w="1170298"/>
                <a:gridCol w="1476293"/>
                <a:gridCol w="912618"/>
                <a:gridCol w="823145"/>
                <a:gridCol w="1252613"/>
                <a:gridCol w="1145246"/>
              </a:tblGrid>
              <a:tr h="391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序号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补助对象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账号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联系方式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作业面积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亩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补助标准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 (</a:t>
                      </a: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元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亩</a:t>
                      </a:r>
                      <a:r>
                        <a:rPr lang="en-US" sz="900" kern="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900" kern="0">
                          <a:latin typeface="Times New Roman"/>
                          <a:ea typeface="宋体"/>
                          <a:cs typeface="宋体"/>
                        </a:rPr>
                        <a:t>补助金额（元）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5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6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 kern="0">
                          <a:latin typeface="Times New Roman"/>
                          <a:ea typeface="宋体"/>
                          <a:cs typeface="宋体"/>
                        </a:rPr>
                        <a:t>合计</a:t>
                      </a:r>
                      <a:endParaRPr lang="zh-CN" sz="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800" kern="0" dirty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52439" marR="52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42999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0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县农业农村部门（盖章）：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 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县财政部门（盖章）：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                                             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备注：此表一式三份，一份由县级农业农村部门留存，一份由县财政部门据此兑付补助资金，一份由合作社保存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。</a:t>
            </a:r>
            <a:endParaRPr kumimoji="0" lang="zh-CN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椭圆 34"/>
          <p:cNvSpPr>
            <a:spLocks noChangeArrowheads="1"/>
          </p:cNvSpPr>
          <p:nvPr/>
        </p:nvSpPr>
        <p:spPr bwMode="auto">
          <a:xfrm>
            <a:off x="31725" y="2029139"/>
            <a:ext cx="2000264" cy="1571636"/>
          </a:xfrm>
          <a:prstGeom prst="ellipse">
            <a:avLst/>
          </a:prstGeom>
          <a:solidFill>
            <a:schemeClr val="accent1"/>
          </a:solidFill>
          <a:ln w="3175" cap="flat" cmpd="sng">
            <a:noFill/>
            <a:bevel/>
          </a:ln>
        </p:spPr>
        <p:txBody>
          <a:bodyPr lIns="62118" tIns="31058" rIns="62118" bIns="31058" anchor="ctr"/>
          <a:lstStyle/>
          <a:p>
            <a:pPr algn="ctr"/>
            <a:r>
              <a:rPr lang="zh-CN" sz="2400" b="1" dirty="0">
                <a:solidFill>
                  <a:srgbClr val="F8F8F8"/>
                </a:solidFill>
                <a:ea typeface="微软雅黑" panose="020B0503020204020204" pitchFamily="34" charset="-122"/>
              </a:rPr>
              <a:t>公示</a:t>
            </a:r>
            <a:r>
              <a:rPr lang="en-US" altLang="zh-CN" sz="2400" b="1" dirty="0">
                <a:solidFill>
                  <a:srgbClr val="F8F8F8"/>
                </a:solidFill>
                <a:ea typeface="微软雅黑" panose="020B0503020204020204" pitchFamily="34" charset="-122"/>
              </a:rPr>
              <a:t>7</a:t>
            </a:r>
            <a:r>
              <a:rPr lang="zh-CN" altLang="en-US" sz="2400" b="1" dirty="0">
                <a:solidFill>
                  <a:srgbClr val="F8F8F8"/>
                </a:solidFill>
                <a:ea typeface="微软雅黑" panose="020B0503020204020204" pitchFamily="34" charset="-122"/>
              </a:rPr>
              <a:t>天</a:t>
            </a:r>
          </a:p>
        </p:txBody>
      </p:sp>
      <p:sp>
        <p:nvSpPr>
          <p:cNvPr id="43" name="圆角矩形 42"/>
          <p:cNvSpPr/>
          <p:nvPr/>
        </p:nvSpPr>
        <p:spPr bwMode="auto">
          <a:xfrm>
            <a:off x="2240915" y="3686810"/>
            <a:ext cx="6374130" cy="1334770"/>
          </a:xfrm>
          <a:prstGeom prst="roundRect">
            <a:avLst>
              <a:gd name="adj" fmla="val 9992"/>
            </a:avLst>
          </a:prstGeom>
          <a:solidFill>
            <a:schemeClr val="bg1">
              <a:lumMod val="95000"/>
            </a:schemeClr>
          </a:solidFill>
          <a:ln w="3175" cap="flat" cmpd="sng">
            <a:solidFill>
              <a:schemeClr val="bg1">
                <a:lumMod val="50000"/>
              </a:schemeClr>
            </a:solidFill>
            <a:bevel/>
          </a:ln>
        </p:spPr>
        <p:txBody>
          <a:bodyPr lIns="62118" tIns="31058" rIns="62118" bIns="31058" anchor="ctr"/>
          <a:lstStyle/>
          <a:p>
            <a:pPr lvl="2"/>
            <a:endParaRPr lang="zh-CN" altLang="en-US" sz="1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圆角矩形 43"/>
          <p:cNvSpPr/>
          <p:nvPr/>
        </p:nvSpPr>
        <p:spPr bwMode="auto">
          <a:xfrm>
            <a:off x="2278380" y="829310"/>
            <a:ext cx="6372860" cy="1198880"/>
          </a:xfrm>
          <a:prstGeom prst="roundRect">
            <a:avLst>
              <a:gd name="adj" fmla="val 9992"/>
            </a:avLst>
          </a:prstGeom>
          <a:solidFill>
            <a:schemeClr val="bg1">
              <a:lumMod val="95000"/>
            </a:schemeClr>
          </a:solidFill>
          <a:ln w="3175" cap="flat" cmpd="sng">
            <a:solidFill>
              <a:schemeClr val="bg1">
                <a:lumMod val="50000"/>
              </a:schemeClr>
            </a:solidFill>
            <a:bevel/>
          </a:ln>
        </p:spPr>
        <p:txBody>
          <a:bodyPr lIns="62118" tIns="31058" rIns="62118" bIns="31058" anchor="ctr"/>
          <a:lstStyle/>
          <a:p>
            <a:pPr lvl="2"/>
            <a:endParaRPr lang="zh-CN" altLang="en-US" sz="1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" name="TextBox 32"/>
          <p:cNvSpPr txBox="1">
            <a:spLocks noChangeArrowheads="1"/>
          </p:cNvSpPr>
          <p:nvPr/>
        </p:nvSpPr>
        <p:spPr bwMode="auto">
          <a:xfrm>
            <a:off x="2357755" y="3632835"/>
            <a:ext cx="5814060" cy="1156970"/>
          </a:xfrm>
          <a:prstGeom prst="rect">
            <a:avLst/>
          </a:prstGeom>
          <a:noFill/>
          <a:ln w="3175" cap="flat" cmpd="sng">
            <a:noFill/>
            <a:bevel/>
          </a:ln>
        </p:spPr>
        <p:txBody>
          <a:bodyPr lIns="62118" tIns="31058" rIns="62118" bIns="31058" anchor="ctr"/>
          <a:lstStyle>
            <a:defPPr>
              <a:defRPr lang="zh-CN"/>
            </a:defPPr>
            <a:lvl1pPr algn="ctr">
              <a:defRPr>
                <a:solidFill>
                  <a:srgbClr val="FFFFFF"/>
                </a:solidFill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《农机深松整地作业补助资金兑现公示表》，通过部门公示栏、电视、政务网站等方式公示7天</a:t>
            </a:r>
          </a:p>
        </p:txBody>
      </p:sp>
      <p:sp>
        <p:nvSpPr>
          <p:cNvPr id="47" name="TextBox 32"/>
          <p:cNvSpPr txBox="1">
            <a:spLocks noChangeArrowheads="1"/>
          </p:cNvSpPr>
          <p:nvPr/>
        </p:nvSpPr>
        <p:spPr bwMode="auto">
          <a:xfrm>
            <a:off x="2357120" y="777875"/>
            <a:ext cx="6141085" cy="1034415"/>
          </a:xfrm>
          <a:prstGeom prst="rect">
            <a:avLst/>
          </a:prstGeom>
          <a:noFill/>
          <a:ln w="3175" cap="flat" cmpd="sng">
            <a:noFill/>
            <a:bevel/>
          </a:ln>
        </p:spPr>
        <p:txBody>
          <a:bodyPr lIns="62118" tIns="31058" rIns="62118" bIns="31058" anchor="ctr"/>
          <a:lstStyle>
            <a:defPPr>
              <a:defRPr lang="zh-CN"/>
            </a:defPPr>
            <a:lvl1pPr algn="ctr">
              <a:defRPr>
                <a:solidFill>
                  <a:srgbClr val="FFFFFF"/>
                </a:solidFill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作业合同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（作业主体与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村委会签订），在村务公开栏公示7天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5782" y="205624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补助程序</a:t>
            </a:r>
            <a:endParaRPr lang="zh-CN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圆角矩形 2"/>
          <p:cNvSpPr/>
          <p:nvPr/>
        </p:nvSpPr>
        <p:spPr bwMode="auto">
          <a:xfrm>
            <a:off x="2240915" y="2234565"/>
            <a:ext cx="6373495" cy="1254125"/>
          </a:xfrm>
          <a:prstGeom prst="roundRect">
            <a:avLst>
              <a:gd name="adj" fmla="val 9992"/>
            </a:avLst>
          </a:prstGeom>
          <a:solidFill>
            <a:schemeClr val="bg1">
              <a:lumMod val="95000"/>
            </a:schemeClr>
          </a:solidFill>
          <a:ln w="3175" cap="flat" cmpd="sng">
            <a:solidFill>
              <a:schemeClr val="bg1">
                <a:lumMod val="50000"/>
              </a:schemeClr>
            </a:solidFill>
            <a:bevel/>
          </a:ln>
        </p:spPr>
        <p:txBody>
          <a:bodyPr lIns="62118" tIns="31058" rIns="62118" bIns="31058" anchor="ctr"/>
          <a:lstStyle/>
          <a:p>
            <a:pPr marL="0" lvl="2"/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    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《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  <a:sym typeface="+mn-ea"/>
              </a:rPr>
              <a:t>农机深松整地作业情况公示表》在村务公开栏公示7天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28"/>
          <p:cNvSpPr/>
          <p:nvPr/>
        </p:nvSpPr>
        <p:spPr bwMode="auto">
          <a:xfrm>
            <a:off x="-2" y="1958506"/>
            <a:ext cx="3628551" cy="1283968"/>
          </a:xfrm>
          <a:custGeom>
            <a:avLst/>
            <a:gdLst/>
            <a:ahLst/>
            <a:cxnLst/>
            <a:rect l="l" t="t" r="r" b="b"/>
            <a:pathLst>
              <a:path w="4310745" h="1283968">
                <a:moveTo>
                  <a:pt x="1089668" y="0"/>
                </a:moveTo>
                <a:lnTo>
                  <a:pt x="3526973" y="0"/>
                </a:lnTo>
                <a:lnTo>
                  <a:pt x="4310745" y="1269454"/>
                </a:lnTo>
                <a:lnTo>
                  <a:pt x="1089668" y="1283968"/>
                </a:lnTo>
                <a:close/>
                <a:moveTo>
                  <a:pt x="0" y="0"/>
                </a:moveTo>
                <a:lnTo>
                  <a:pt x="1089667" y="0"/>
                </a:lnTo>
                <a:lnTo>
                  <a:pt x="1089667" y="1283968"/>
                </a:lnTo>
                <a:lnTo>
                  <a:pt x="0" y="1283968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147538" y="2101138"/>
            <a:ext cx="117211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kern="0" spc="-150" dirty="0">
                <a:ln w="1905">
                  <a:noFill/>
                </a:ln>
                <a:solidFill>
                  <a:schemeClr val="bg1"/>
                </a:solidFill>
                <a:latin typeface="方正大黑简体" panose="02010601030101010101" pitchFamily="65" charset="-122"/>
                <a:ea typeface="方正大黑简体" panose="02010601030101010101" pitchFamily="65" charset="-122"/>
              </a:rPr>
              <a:t>目录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969811" y="2675711"/>
            <a:ext cx="162076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500430" y="1071552"/>
            <a:ext cx="1198880" cy="3987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基本情况</a:t>
            </a:r>
            <a:endParaRPr kumimoji="0" lang="zh-CN" sz="20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572000" y="2857502"/>
            <a:ext cx="1198880" cy="3987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注意事项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4000496" y="2000246"/>
            <a:ext cx="1198880" cy="3987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解读内容</a:t>
            </a:r>
            <a:endParaRPr lang="zh-CN" altLang="en-US" sz="2000" b="1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3223" y="915566"/>
            <a:ext cx="655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accent1"/>
                </a:solidFill>
                <a:latin typeface="Impact" panose="020B0806030902050204" pitchFamily="34" charset="0"/>
              </a:rPr>
              <a:t>01</a:t>
            </a:r>
            <a:endParaRPr lang="zh-CN" altLang="en-US" sz="40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11842" y="1854949"/>
            <a:ext cx="718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accent1"/>
                </a:solidFill>
                <a:latin typeface="Impact" panose="020B0806030902050204" pitchFamily="34" charset="0"/>
              </a:rPr>
              <a:t>02</a:t>
            </a:r>
            <a:endParaRPr lang="zh-CN" altLang="en-US" sz="40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47091" y="2715766"/>
            <a:ext cx="73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accent1"/>
                </a:solidFill>
                <a:latin typeface="Impact" panose="020B0806030902050204" pitchFamily="34" charset="0"/>
              </a:rPr>
              <a:t>03</a:t>
            </a:r>
            <a:endParaRPr lang="zh-CN" altLang="en-US" sz="4000" dirty="0">
              <a:solidFill>
                <a:schemeClr val="accent1"/>
              </a:solidFill>
              <a:latin typeface="Impact" panose="020B0806030902050204" pitchFamily="34" charset="0"/>
            </a:endParaRPr>
          </a:p>
        </p:txBody>
      </p:sp>
      <p:sp>
        <p:nvSpPr>
          <p:cNvPr id="20" name="矩形 34"/>
          <p:cNvSpPr/>
          <p:nvPr/>
        </p:nvSpPr>
        <p:spPr bwMode="auto">
          <a:xfrm>
            <a:off x="6987340" y="1954918"/>
            <a:ext cx="2170177" cy="1287555"/>
          </a:xfrm>
          <a:custGeom>
            <a:avLst/>
            <a:gdLst>
              <a:gd name="connsiteX0" fmla="*/ 0 w 1055077"/>
              <a:gd name="connsiteY0" fmla="*/ 0 h 1283968"/>
              <a:gd name="connsiteX1" fmla="*/ 1055077 w 1055077"/>
              <a:gd name="connsiteY1" fmla="*/ 0 h 1283968"/>
              <a:gd name="connsiteX2" fmla="*/ 1055077 w 1055077"/>
              <a:gd name="connsiteY2" fmla="*/ 1283968 h 1283968"/>
              <a:gd name="connsiteX3" fmla="*/ 0 w 1055077"/>
              <a:gd name="connsiteY3" fmla="*/ 1283968 h 1283968"/>
              <a:gd name="connsiteX4" fmla="*/ 0 w 1055077"/>
              <a:gd name="connsiteY4" fmla="*/ 0 h 1283968"/>
              <a:gd name="connsiteX0-1" fmla="*/ 0 w 1606620"/>
              <a:gd name="connsiteY0-2" fmla="*/ 0 h 1283968"/>
              <a:gd name="connsiteX1-3" fmla="*/ 1606620 w 1606620"/>
              <a:gd name="connsiteY1-4" fmla="*/ 0 h 1283968"/>
              <a:gd name="connsiteX2-5" fmla="*/ 1606620 w 1606620"/>
              <a:gd name="connsiteY2-6" fmla="*/ 1283968 h 1283968"/>
              <a:gd name="connsiteX3-7" fmla="*/ 551543 w 1606620"/>
              <a:gd name="connsiteY3-8" fmla="*/ 1283968 h 1283968"/>
              <a:gd name="connsiteX4-9" fmla="*/ 0 w 1606620"/>
              <a:gd name="connsiteY4-10" fmla="*/ 0 h 1283968"/>
              <a:gd name="connsiteX0-11" fmla="*/ 0 w 1833140"/>
              <a:gd name="connsiteY0-12" fmla="*/ 9525 h 1293493"/>
              <a:gd name="connsiteX1-13" fmla="*/ 1833140 w 1833140"/>
              <a:gd name="connsiteY1-14" fmla="*/ 0 h 1293493"/>
              <a:gd name="connsiteX2-15" fmla="*/ 1606620 w 1833140"/>
              <a:gd name="connsiteY2-16" fmla="*/ 1293493 h 1293493"/>
              <a:gd name="connsiteX3-17" fmla="*/ 551543 w 1833140"/>
              <a:gd name="connsiteY3-18" fmla="*/ 1293493 h 1293493"/>
              <a:gd name="connsiteX4-19" fmla="*/ 0 w 1833140"/>
              <a:gd name="connsiteY4-20" fmla="*/ 9525 h 1293493"/>
              <a:gd name="connsiteX0-21" fmla="*/ 0 w 1833140"/>
              <a:gd name="connsiteY0-22" fmla="*/ 9525 h 1293493"/>
              <a:gd name="connsiteX1-23" fmla="*/ 1833140 w 1833140"/>
              <a:gd name="connsiteY1-24" fmla="*/ 0 h 1293493"/>
              <a:gd name="connsiteX2-25" fmla="*/ 1833140 w 1833140"/>
              <a:gd name="connsiteY2-26" fmla="*/ 1293493 h 1293493"/>
              <a:gd name="connsiteX3-27" fmla="*/ 551543 w 1833140"/>
              <a:gd name="connsiteY3-28" fmla="*/ 1293493 h 1293493"/>
              <a:gd name="connsiteX4-29" fmla="*/ 0 w 1833140"/>
              <a:gd name="connsiteY4-30" fmla="*/ 9525 h 1293493"/>
              <a:gd name="connsiteX0-31" fmla="*/ 0 w 1833140"/>
              <a:gd name="connsiteY0-32" fmla="*/ 0 h 1283968"/>
              <a:gd name="connsiteX1-33" fmla="*/ 1833140 w 1833140"/>
              <a:gd name="connsiteY1-34" fmla="*/ 8288 h 1283968"/>
              <a:gd name="connsiteX2-35" fmla="*/ 1833140 w 1833140"/>
              <a:gd name="connsiteY2-36" fmla="*/ 1283968 h 1283968"/>
              <a:gd name="connsiteX3-37" fmla="*/ 551543 w 1833140"/>
              <a:gd name="connsiteY3-38" fmla="*/ 1283968 h 1283968"/>
              <a:gd name="connsiteX4-39" fmla="*/ 0 w 1833140"/>
              <a:gd name="connsiteY4-40" fmla="*/ 0 h 1283968"/>
              <a:gd name="connsiteX0-41" fmla="*/ 0 w 1843227"/>
              <a:gd name="connsiteY0-42" fmla="*/ 3587 h 1287555"/>
              <a:gd name="connsiteX1-43" fmla="*/ 1843227 w 1843227"/>
              <a:gd name="connsiteY1-44" fmla="*/ 0 h 1287555"/>
              <a:gd name="connsiteX2-45" fmla="*/ 1833140 w 1843227"/>
              <a:gd name="connsiteY2-46" fmla="*/ 1287555 h 1287555"/>
              <a:gd name="connsiteX3-47" fmla="*/ 551543 w 1843227"/>
              <a:gd name="connsiteY3-48" fmla="*/ 1287555 h 1287555"/>
              <a:gd name="connsiteX4-49" fmla="*/ 0 w 1843227"/>
              <a:gd name="connsiteY4-50" fmla="*/ 3587 h 12875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843227" h="1287555">
                <a:moveTo>
                  <a:pt x="0" y="3587"/>
                </a:moveTo>
                <a:lnTo>
                  <a:pt x="1843227" y="0"/>
                </a:lnTo>
                <a:cubicBezTo>
                  <a:pt x="1839865" y="429185"/>
                  <a:pt x="1836502" y="858370"/>
                  <a:pt x="1833140" y="1287555"/>
                </a:cubicBezTo>
                <a:lnTo>
                  <a:pt x="551543" y="1287555"/>
                </a:lnTo>
                <a:lnTo>
                  <a:pt x="0" y="3587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339753" y="1643229"/>
            <a:ext cx="6804248" cy="164860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sz="1600">
              <a:latin typeface="Calibri" panose="020F050202020403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" y="1643229"/>
            <a:ext cx="2339751" cy="1648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049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699792" y="1923678"/>
            <a:ext cx="537267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600" b="1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注意事项</a:t>
            </a:r>
            <a:endParaRPr lang="zh-CN" altLang="en-US" sz="36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695" y="1773272"/>
            <a:ext cx="13869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</a:t>
            </a:r>
            <a:endParaRPr lang="zh-CN" altLang="en-US" sz="8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auto">
          <a:xfrm rot="21283015">
            <a:off x="4072827" y="1051299"/>
            <a:ext cx="4385826" cy="3697563"/>
          </a:xfrm>
          <a:custGeom>
            <a:avLst/>
            <a:gdLst>
              <a:gd name="T0" fmla="*/ 0 w 3668"/>
              <a:gd name="T1" fmla="*/ 2147483647 h 3785"/>
              <a:gd name="T2" fmla="*/ 2147483647 w 3668"/>
              <a:gd name="T3" fmla="*/ 2147483647 h 3785"/>
              <a:gd name="T4" fmla="*/ 2147483647 w 3668"/>
              <a:gd name="T5" fmla="*/ 2147483647 h 3785"/>
              <a:gd name="T6" fmla="*/ 2147483647 w 3668"/>
              <a:gd name="T7" fmla="*/ 2147483647 h 3785"/>
              <a:gd name="T8" fmla="*/ 2147483647 w 3668"/>
              <a:gd name="T9" fmla="*/ 2147483647 h 3785"/>
              <a:gd name="T10" fmla="*/ 2147483647 w 3668"/>
              <a:gd name="T11" fmla="*/ 2147483647 h 3785"/>
              <a:gd name="T12" fmla="*/ 2147483647 w 3668"/>
              <a:gd name="T13" fmla="*/ 2147483647 h 3785"/>
              <a:gd name="T14" fmla="*/ 2147483647 w 3668"/>
              <a:gd name="T15" fmla="*/ 2147483647 h 3785"/>
              <a:gd name="T16" fmla="*/ 2147483647 w 3668"/>
              <a:gd name="T17" fmla="*/ 2147483647 h 3785"/>
              <a:gd name="T18" fmla="*/ 2147483647 w 3668"/>
              <a:gd name="T19" fmla="*/ 2147483647 h 3785"/>
              <a:gd name="T20" fmla="*/ 2147483647 w 3668"/>
              <a:gd name="T21" fmla="*/ 2147483647 h 3785"/>
              <a:gd name="T22" fmla="*/ 2147483647 w 3668"/>
              <a:gd name="T23" fmla="*/ 2147483647 h 3785"/>
              <a:gd name="T24" fmla="*/ 2147483647 w 3668"/>
              <a:gd name="T25" fmla="*/ 2147483647 h 3785"/>
              <a:gd name="T26" fmla="*/ 2147483647 w 3668"/>
              <a:gd name="T27" fmla="*/ 2147483647 h 3785"/>
              <a:gd name="T28" fmla="*/ 2147483647 w 3668"/>
              <a:gd name="T29" fmla="*/ 0 h 3785"/>
              <a:gd name="T30" fmla="*/ 2147483647 w 3668"/>
              <a:gd name="T31" fmla="*/ 2147483647 h 3785"/>
              <a:gd name="T32" fmla="*/ 2147483647 w 3668"/>
              <a:gd name="T33" fmla="*/ 2147483647 h 3785"/>
              <a:gd name="T34" fmla="*/ 2147483647 w 3668"/>
              <a:gd name="T35" fmla="*/ 2147483647 h 3785"/>
              <a:gd name="T36" fmla="*/ 2147483647 w 3668"/>
              <a:gd name="T37" fmla="*/ 2147483647 h 3785"/>
              <a:gd name="T38" fmla="*/ 2147483647 w 3668"/>
              <a:gd name="T39" fmla="*/ 2147483647 h 3785"/>
              <a:gd name="T40" fmla="*/ 2147483647 w 3668"/>
              <a:gd name="T41" fmla="*/ 2147483647 h 3785"/>
              <a:gd name="T42" fmla="*/ 2147483647 w 3668"/>
              <a:gd name="T43" fmla="*/ 2147483647 h 3785"/>
              <a:gd name="T44" fmla="*/ 2147483647 w 3668"/>
              <a:gd name="T45" fmla="*/ 2147483647 h 3785"/>
              <a:gd name="T46" fmla="*/ 2147483647 w 3668"/>
              <a:gd name="T47" fmla="*/ 2147483647 h 3785"/>
              <a:gd name="T48" fmla="*/ 2147483647 w 3668"/>
              <a:gd name="T49" fmla="*/ 2147483647 h 3785"/>
              <a:gd name="T50" fmla="*/ 2147483647 w 3668"/>
              <a:gd name="T51" fmla="*/ 2147483647 h 3785"/>
              <a:gd name="T52" fmla="*/ 2147483647 w 3668"/>
              <a:gd name="T53" fmla="*/ 2147483647 h 3785"/>
              <a:gd name="T54" fmla="*/ 2147483647 w 3668"/>
              <a:gd name="T55" fmla="*/ 2147483647 h 3785"/>
              <a:gd name="T56" fmla="*/ 0 w 3668"/>
              <a:gd name="T57" fmla="*/ 2147483647 h 3785"/>
              <a:gd name="T58" fmla="*/ 0 w 3668"/>
              <a:gd name="T59" fmla="*/ 2147483647 h 378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668"/>
              <a:gd name="T91" fmla="*/ 0 h 3785"/>
              <a:gd name="T92" fmla="*/ 3668 w 3668"/>
              <a:gd name="T93" fmla="*/ 3785 h 378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668" h="3785">
                <a:moveTo>
                  <a:pt x="0" y="2742"/>
                </a:moveTo>
                <a:lnTo>
                  <a:pt x="253" y="2556"/>
                </a:lnTo>
                <a:lnTo>
                  <a:pt x="515" y="2395"/>
                </a:lnTo>
                <a:lnTo>
                  <a:pt x="798" y="2223"/>
                </a:lnTo>
                <a:lnTo>
                  <a:pt x="1152" y="2000"/>
                </a:lnTo>
                <a:lnTo>
                  <a:pt x="1587" y="1728"/>
                </a:lnTo>
                <a:lnTo>
                  <a:pt x="1869" y="1525"/>
                </a:lnTo>
                <a:lnTo>
                  <a:pt x="2061" y="1394"/>
                </a:lnTo>
                <a:lnTo>
                  <a:pt x="2324" y="1182"/>
                </a:lnTo>
                <a:lnTo>
                  <a:pt x="2557" y="980"/>
                </a:lnTo>
                <a:lnTo>
                  <a:pt x="2769" y="768"/>
                </a:lnTo>
                <a:lnTo>
                  <a:pt x="2941" y="606"/>
                </a:lnTo>
                <a:lnTo>
                  <a:pt x="3193" y="353"/>
                </a:lnTo>
                <a:lnTo>
                  <a:pt x="3011" y="252"/>
                </a:lnTo>
                <a:lnTo>
                  <a:pt x="3648" y="0"/>
                </a:lnTo>
                <a:lnTo>
                  <a:pt x="3668" y="687"/>
                </a:lnTo>
                <a:lnTo>
                  <a:pt x="3466" y="525"/>
                </a:lnTo>
                <a:lnTo>
                  <a:pt x="3213" y="828"/>
                </a:lnTo>
                <a:lnTo>
                  <a:pt x="2910" y="1202"/>
                </a:lnTo>
                <a:lnTo>
                  <a:pt x="2698" y="1515"/>
                </a:lnTo>
                <a:lnTo>
                  <a:pt x="2597" y="1738"/>
                </a:lnTo>
                <a:lnTo>
                  <a:pt x="2496" y="1970"/>
                </a:lnTo>
                <a:lnTo>
                  <a:pt x="2435" y="2182"/>
                </a:lnTo>
                <a:lnTo>
                  <a:pt x="2375" y="2384"/>
                </a:lnTo>
                <a:lnTo>
                  <a:pt x="2264" y="2779"/>
                </a:lnTo>
                <a:lnTo>
                  <a:pt x="2183" y="3152"/>
                </a:lnTo>
                <a:lnTo>
                  <a:pt x="2122" y="3445"/>
                </a:lnTo>
                <a:lnTo>
                  <a:pt x="2042" y="3785"/>
                </a:lnTo>
                <a:lnTo>
                  <a:pt x="0" y="3785"/>
                </a:lnTo>
                <a:lnTo>
                  <a:pt x="0" y="2742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9525">
            <a:noFill/>
            <a:round/>
          </a:ln>
        </p:spPr>
        <p:txBody>
          <a:bodyPr wrap="none" lIns="62873" tIns="31437" rIns="62873" bIns="3143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214414" y="2214560"/>
            <a:ext cx="428627" cy="29471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algn="ctr"/>
            <a:r>
              <a:rPr lang="en-US" altLang="zh-CN" sz="1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187624" y="1203598"/>
            <a:ext cx="428628" cy="29471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algn="ctr"/>
            <a:r>
              <a:rPr lang="en-US" altLang="zh-CN" sz="1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85620" y="2214245"/>
            <a:ext cx="6762750" cy="371265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向贫困户倾斜，为贫困户开展深松整地作业帮扶服务</a:t>
            </a:r>
          </a:p>
        </p:txBody>
      </p:sp>
      <p:sp>
        <p:nvSpPr>
          <p:cNvPr id="14" name="矩形 13"/>
          <p:cNvSpPr/>
          <p:nvPr/>
        </p:nvSpPr>
        <p:spPr>
          <a:xfrm>
            <a:off x="1691680" y="1059582"/>
            <a:ext cx="6962844" cy="679041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制定实施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方案（指导意见），</a:t>
            </a:r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成立农机深松整地领导小组：政府领导挂帅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5782" y="205624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注意事项</a:t>
            </a:r>
            <a:endParaRPr lang="zh-CN" altLang="en-US" sz="20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1214414" y="3181665"/>
            <a:ext cx="428627" cy="29471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algn="ctr"/>
            <a:r>
              <a:rPr lang="en-US" sz="1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1214414" y="3951285"/>
            <a:ext cx="428627" cy="29471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873" tIns="31437" rIns="62873" bIns="31437" rtlCol="0" anchor="ctr"/>
          <a:lstStyle/>
          <a:p>
            <a:pPr algn="ctr"/>
            <a:r>
              <a:rPr lang="en-US" sz="1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85620" y="3135630"/>
            <a:ext cx="6762115" cy="339090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9" name="矩形 8"/>
          <p:cNvSpPr/>
          <p:nvPr/>
        </p:nvSpPr>
        <p:spPr>
          <a:xfrm>
            <a:off x="1785620" y="3928110"/>
            <a:ext cx="6762750" cy="371265"/>
          </a:xfrm>
          <a:prstGeom prst="rect">
            <a:avLst/>
          </a:prstGeom>
          <a:ln>
            <a:solidFill>
              <a:srgbClr val="01458E"/>
            </a:solidFill>
            <a:prstDash val="dash"/>
          </a:ln>
        </p:spPr>
        <p:txBody>
          <a:bodyPr wrap="square" lIns="62873" tIns="31437" rIns="62873" bIns="31437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合理确定抽检比例，做好人工抽查核查工作</a:t>
            </a:r>
          </a:p>
        </p:txBody>
      </p:sp>
      <p:sp>
        <p:nvSpPr>
          <p:cNvPr id="13" name="矩形 12"/>
          <p:cNvSpPr/>
          <p:nvPr/>
        </p:nvSpPr>
        <p:spPr>
          <a:xfrm>
            <a:off x="1835696" y="314781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作业补助的面积和质量核实全部实行信息化监测</a:t>
            </a:r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699792" y="1707654"/>
            <a:ext cx="35253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</a:p>
        </p:txBody>
      </p:sp>
      <p:sp>
        <p:nvSpPr>
          <p:cNvPr id="4" name="空心弧 3"/>
          <p:cNvSpPr/>
          <p:nvPr/>
        </p:nvSpPr>
        <p:spPr bwMode="auto">
          <a:xfrm rot="7086271">
            <a:off x="5265876" y="1465426"/>
            <a:ext cx="1482725" cy="1482725"/>
          </a:xfrm>
          <a:prstGeom prst="blockArc">
            <a:avLst>
              <a:gd name="adj1" fmla="val 5502533"/>
              <a:gd name="adj2" fmla="val 1980318"/>
              <a:gd name="adj3" fmla="val 1053"/>
            </a:avLst>
          </a:prstGeom>
          <a:solidFill>
            <a:schemeClr val="accent2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363838"/>
            <a:ext cx="36004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电话</a:t>
            </a:r>
            <a:r>
              <a:rPr lang="zh-CN" sz="2400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：</a:t>
            </a:r>
            <a:r>
              <a:rPr lang="en-US" altLang="zh-CN" sz="2400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0531-67866182</a:t>
            </a:r>
          </a:p>
          <a:p>
            <a:pPr algn="ctr"/>
            <a:endParaRPr lang="en-US" altLang="zh-CN" sz="2400" dirty="0" smtClean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339753" y="1643229"/>
            <a:ext cx="6804248" cy="164860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sz="1600">
              <a:latin typeface="Calibri" panose="020F050202020403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" y="1643229"/>
            <a:ext cx="2339751" cy="1648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049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699792" y="1923678"/>
            <a:ext cx="5801298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3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3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全省农机深松作业</a:t>
            </a:r>
          </a:p>
          <a:p>
            <a:pPr lvl="0">
              <a:defRPr/>
            </a:pPr>
            <a:r>
              <a:rPr lang="zh-CN" altLang="en-US" sz="3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补助试点工作基本情况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852" y="1773272"/>
            <a:ext cx="12186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</a:t>
            </a:r>
            <a:endParaRPr lang="zh-CN" altLang="en-US" sz="8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"/>
          <p:cNvSpPr>
            <a:spLocks noChangeArrowheads="1"/>
          </p:cNvSpPr>
          <p:nvPr/>
        </p:nvSpPr>
        <p:spPr bwMode="auto">
          <a:xfrm rot="10800000">
            <a:off x="936600" y="1089017"/>
            <a:ext cx="1000132" cy="500066"/>
          </a:xfrm>
          <a:custGeom>
            <a:avLst/>
            <a:gdLst>
              <a:gd name="T0" fmla="*/ 5874 w 7875"/>
              <a:gd name="T1" fmla="*/ 1811 h 3594"/>
              <a:gd name="T2" fmla="*/ 7874 w 7875"/>
              <a:gd name="T3" fmla="*/ 0 h 3594"/>
              <a:gd name="T4" fmla="*/ 1969 w 7875"/>
              <a:gd name="T5" fmla="*/ 0 h 3594"/>
              <a:gd name="T6" fmla="*/ 0 w 7875"/>
              <a:gd name="T7" fmla="*/ 1811 h 3594"/>
              <a:gd name="T8" fmla="*/ 1969 w 7875"/>
              <a:gd name="T9" fmla="*/ 3593 h 3594"/>
              <a:gd name="T10" fmla="*/ 7874 w 7875"/>
              <a:gd name="T11" fmla="*/ 3593 h 3594"/>
              <a:gd name="T12" fmla="*/ 5874 w 7875"/>
              <a:gd name="T13" fmla="*/ 1811 h 3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75" h="3594">
                <a:moveTo>
                  <a:pt x="5874" y="1811"/>
                </a:moveTo>
                <a:lnTo>
                  <a:pt x="7874" y="0"/>
                </a:lnTo>
                <a:lnTo>
                  <a:pt x="1969" y="0"/>
                </a:lnTo>
                <a:lnTo>
                  <a:pt x="0" y="1811"/>
                </a:lnTo>
                <a:lnTo>
                  <a:pt x="1969" y="3593"/>
                </a:lnTo>
                <a:lnTo>
                  <a:pt x="7874" y="3593"/>
                </a:lnTo>
                <a:lnTo>
                  <a:pt x="5874" y="18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Freeform 1"/>
          <p:cNvSpPr>
            <a:spLocks noChangeArrowheads="1"/>
          </p:cNvSpPr>
          <p:nvPr/>
        </p:nvSpPr>
        <p:spPr bwMode="auto">
          <a:xfrm rot="10800000">
            <a:off x="1000100" y="2500312"/>
            <a:ext cx="1000132" cy="500066"/>
          </a:xfrm>
          <a:custGeom>
            <a:avLst/>
            <a:gdLst>
              <a:gd name="T0" fmla="*/ 5874 w 7875"/>
              <a:gd name="T1" fmla="*/ 1811 h 3594"/>
              <a:gd name="T2" fmla="*/ 7874 w 7875"/>
              <a:gd name="T3" fmla="*/ 0 h 3594"/>
              <a:gd name="T4" fmla="*/ 1969 w 7875"/>
              <a:gd name="T5" fmla="*/ 0 h 3594"/>
              <a:gd name="T6" fmla="*/ 0 w 7875"/>
              <a:gd name="T7" fmla="*/ 1811 h 3594"/>
              <a:gd name="T8" fmla="*/ 1969 w 7875"/>
              <a:gd name="T9" fmla="*/ 3593 h 3594"/>
              <a:gd name="T10" fmla="*/ 7874 w 7875"/>
              <a:gd name="T11" fmla="*/ 3593 h 3594"/>
              <a:gd name="T12" fmla="*/ 5874 w 7875"/>
              <a:gd name="T13" fmla="*/ 1811 h 3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75" h="3594">
                <a:moveTo>
                  <a:pt x="5874" y="1811"/>
                </a:moveTo>
                <a:lnTo>
                  <a:pt x="7874" y="0"/>
                </a:lnTo>
                <a:lnTo>
                  <a:pt x="1969" y="0"/>
                </a:lnTo>
                <a:lnTo>
                  <a:pt x="0" y="1811"/>
                </a:lnTo>
                <a:lnTo>
                  <a:pt x="1969" y="3593"/>
                </a:lnTo>
                <a:lnTo>
                  <a:pt x="7874" y="3593"/>
                </a:lnTo>
                <a:lnTo>
                  <a:pt x="5874" y="181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5782" y="205624"/>
            <a:ext cx="309626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年补助试点工作启动</a:t>
            </a:r>
          </a:p>
        </p:txBody>
      </p:sp>
      <p:sp>
        <p:nvSpPr>
          <p:cNvPr id="2" name="Freeform 1"/>
          <p:cNvSpPr>
            <a:spLocks noChangeArrowheads="1"/>
          </p:cNvSpPr>
          <p:nvPr/>
        </p:nvSpPr>
        <p:spPr bwMode="auto">
          <a:xfrm rot="10800000">
            <a:off x="1099477" y="3773177"/>
            <a:ext cx="1000132" cy="500066"/>
          </a:xfrm>
          <a:custGeom>
            <a:avLst/>
            <a:gdLst>
              <a:gd name="T0" fmla="*/ 5874 w 7875"/>
              <a:gd name="T1" fmla="*/ 1811 h 3594"/>
              <a:gd name="T2" fmla="*/ 7874 w 7875"/>
              <a:gd name="T3" fmla="*/ 0 h 3594"/>
              <a:gd name="T4" fmla="*/ 1969 w 7875"/>
              <a:gd name="T5" fmla="*/ 0 h 3594"/>
              <a:gd name="T6" fmla="*/ 0 w 7875"/>
              <a:gd name="T7" fmla="*/ 1811 h 3594"/>
              <a:gd name="T8" fmla="*/ 1969 w 7875"/>
              <a:gd name="T9" fmla="*/ 3593 h 3594"/>
              <a:gd name="T10" fmla="*/ 7874 w 7875"/>
              <a:gd name="T11" fmla="*/ 3593 h 3594"/>
              <a:gd name="T12" fmla="*/ 5874 w 7875"/>
              <a:gd name="T13" fmla="*/ 1811 h 3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75" h="3594">
                <a:moveTo>
                  <a:pt x="5874" y="1811"/>
                </a:moveTo>
                <a:lnTo>
                  <a:pt x="7874" y="0"/>
                </a:lnTo>
                <a:lnTo>
                  <a:pt x="1969" y="0"/>
                </a:lnTo>
                <a:lnTo>
                  <a:pt x="0" y="1811"/>
                </a:lnTo>
                <a:lnTo>
                  <a:pt x="1969" y="3593"/>
                </a:lnTo>
                <a:lnTo>
                  <a:pt x="7874" y="3593"/>
                </a:lnTo>
                <a:lnTo>
                  <a:pt x="5874" y="18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2099310" y="739775"/>
            <a:ext cx="6445250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原农业部办公厅</a:t>
            </a:r>
            <a:r>
              <a:rPr lang="zh-CN" altLang="en-US" sz="2400" kern="0" dirty="0">
                <a:latin typeface="微软雅黑" pitchFamily="34" charset="-122"/>
                <a:ea typeface="微软雅黑" pitchFamily="34" charset="-122"/>
              </a:rPr>
              <a:t>印发《关于开展农机深松整地作业试点工作的通知》（农办财〔2013〕98号）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04085" y="2110740"/>
            <a:ext cx="63265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</a:t>
            </a:r>
            <a:r>
              <a:rPr lang="zh-CN" altLang="en-US" sz="2400" kern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省</a:t>
            </a:r>
            <a:r>
              <a:rPr lang="zh-CN" altLang="en-US" sz="24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农机局印发《关于印发山东省农机深松整地作业补助试点工作实施方案的通知》（鲁农机管字[2013]27号）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32355" y="3691890"/>
            <a:ext cx="62579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2013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年12月17日，全省农机深松整地作业补助试点工作会议在济南召开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55782" y="205624"/>
            <a:ext cx="561276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2013-2018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年全省农机深松补助资金和补助标准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464185" y="875665"/>
          <a:ext cx="8215630" cy="299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80795"/>
                <a:gridCol w="1332865"/>
                <a:gridCol w="1778635"/>
                <a:gridCol w="1257300"/>
                <a:gridCol w="1423035"/>
              </a:tblGrid>
              <a:tr h="350520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   </a:t>
                      </a:r>
                      <a:r>
                        <a:rPr lang="zh-CN" altLang="en-US" sz="2000" dirty="0"/>
                        <a:t>项目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  2013</a:t>
                      </a:r>
                      <a:r>
                        <a:rPr lang="zh-CN" altLang="en-US" sz="2000" dirty="0" smtClean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  2015</a:t>
                      </a:r>
                      <a:r>
                        <a:rPr lang="zh-CN" altLang="en-US" sz="20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smtClean="0">
                          <a:solidFill>
                            <a:schemeClr val="bg1"/>
                          </a:solidFill>
                        </a:rPr>
                        <a:t>       2016</a:t>
                      </a:r>
                      <a:r>
                        <a:rPr lang="zh-CN" altLang="en-US" sz="2000" smtClean="0">
                          <a:solidFill>
                            <a:schemeClr val="bg1"/>
                          </a:solidFill>
                        </a:rPr>
                        <a:t>年</a:t>
                      </a:r>
                      <a:endParaRPr lang="zh-CN" altLang="en-US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2017</a:t>
                      </a:r>
                      <a:r>
                        <a:rPr lang="zh-CN" alt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</a:rPr>
                        <a:t>   2018</a:t>
                      </a:r>
                      <a:r>
                        <a:rPr lang="zh-CN" altLang="en-US" sz="2000" dirty="0" smtClean="0">
                          <a:solidFill>
                            <a:schemeClr val="bg1"/>
                          </a:solidFill>
                        </a:rPr>
                        <a:t>年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9090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补助资金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3750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万元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2亿元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8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亿元（两批）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1.9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亿元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8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1.7444</a:t>
                      </a:r>
                      <a:r>
                        <a:rPr lang="zh-CN" altLang="en-US" sz="1800" b="0" i="0" u="none" strike="noStrike" kern="12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亿元</a:t>
                      </a:r>
                    </a:p>
                  </a:txBody>
                  <a:tcPr/>
                </a:tc>
              </a:tr>
              <a:tr h="7588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补助面积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150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万亩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500万亩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500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万亩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543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万亩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498.4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万亩</a:t>
                      </a:r>
                    </a:p>
                  </a:txBody>
                  <a:tcPr/>
                </a:tc>
              </a:tr>
              <a:tr h="9525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补助标准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25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元</a:t>
                      </a: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40元/亩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40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元</a:t>
                      </a: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35</a:t>
                      </a: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元</a:t>
                      </a:r>
                      <a:r>
                        <a:rPr lang="en-US" altLang="zh-CN" sz="1800" dirty="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亩</a:t>
                      </a:r>
                      <a:endParaRPr lang="zh-CN" altLang="en-US" sz="1800" b="0" i="0" u="none" strike="noStrike" kern="12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  <a:p>
                      <a:pPr marL="0" algn="ctr" defTabSz="914400" rtl="0" eaLnBrk="1" fontAlgn="ctr" latinLnBrk="0" hangingPunct="1">
                        <a:buNone/>
                      </a:pPr>
                      <a:endParaRPr lang="en-US" altLang="zh-CN" sz="1800" b="0" i="0" u="none" strike="noStrike" kern="12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1800" dirty="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35</a:t>
                      </a: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元</a:t>
                      </a:r>
                      <a:r>
                        <a:rPr lang="en-US" altLang="zh-CN" sz="1800" dirty="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/</a:t>
                      </a:r>
                      <a:r>
                        <a:rPr lang="zh-CN" altLang="en-US" sz="1800" dirty="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亩</a:t>
                      </a:r>
                      <a:endParaRPr lang="zh-CN" altLang="en-US" sz="1800" b="0" i="0" u="none" strike="noStrike" kern="12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  <a:sym typeface="+mn-ea"/>
                      </a:endParaRPr>
                    </a:p>
                    <a:p>
                      <a:pPr marL="0" algn="ctr" defTabSz="914400" rtl="0" eaLnBrk="1" fontAlgn="ctr" latinLnBrk="0" hangingPunct="1">
                        <a:buNone/>
                      </a:pPr>
                      <a:endParaRPr lang="zh-CN" altLang="en-US" sz="1800" b="0" i="0" u="none" strike="noStrike" kern="12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339753" y="1643229"/>
            <a:ext cx="6804248" cy="164860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 sz="1600">
              <a:latin typeface="Calibri" panose="020F050202020403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" y="1643229"/>
            <a:ext cx="2339751" cy="1648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049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699792" y="1923678"/>
            <a:ext cx="5229794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600" b="1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解读内容</a:t>
            </a: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757805" y="2635250"/>
            <a:ext cx="582930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1400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</a:t>
            </a:r>
            <a:r>
              <a:rPr lang="zh-CN" altLang="en-US" sz="14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作业任务    </a:t>
            </a:r>
            <a:r>
              <a:rPr lang="en-US" altLang="zh-CN" sz="1400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</a:t>
            </a:r>
            <a:r>
              <a:rPr lang="zh-CN" altLang="en-US" sz="14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作业模式     </a:t>
            </a:r>
            <a:r>
              <a:rPr lang="en-US" altLang="zh-CN" sz="1400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※</a:t>
            </a:r>
            <a:r>
              <a:rPr lang="zh-CN" altLang="en-US" sz="14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作业质量</a:t>
            </a:r>
            <a:r>
              <a:rPr lang="zh-CN" altLang="en-US" sz="14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lang="en-US" altLang="zh-CN" sz="1400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※</a:t>
            </a:r>
            <a:r>
              <a:rPr lang="zh-CN" altLang="en-US" sz="14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补助标准     </a:t>
            </a:r>
            <a:r>
              <a:rPr lang="en-US" altLang="zh-CN" sz="1400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※</a:t>
            </a:r>
            <a:r>
              <a:rPr lang="zh-CN" altLang="en-US" sz="14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补助对象    </a:t>
            </a:r>
            <a:r>
              <a:rPr lang="en-US" altLang="zh-CN" sz="1400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※</a:t>
            </a:r>
            <a:r>
              <a:rPr lang="zh-CN" altLang="en-US" sz="14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确定作业主体    </a:t>
            </a:r>
            <a:r>
              <a:rPr lang="en-US" altLang="zh-CN" sz="1400" dirty="0" smtClean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※</a:t>
            </a:r>
            <a:r>
              <a:rPr lang="zh-CN" altLang="en-US" sz="14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补助程序</a:t>
            </a:r>
            <a:endParaRPr lang="zh-CN" altLang="en-US" sz="1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25" y="1773272"/>
            <a:ext cx="13548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8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</a:t>
            </a:r>
            <a:endParaRPr lang="zh-CN" altLang="en-US" sz="8800" dirty="0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"/>
          <p:cNvSpPr>
            <a:spLocks noChangeArrowheads="1"/>
          </p:cNvSpPr>
          <p:nvPr/>
        </p:nvSpPr>
        <p:spPr bwMode="auto">
          <a:xfrm rot="10800000">
            <a:off x="1000100" y="914392"/>
            <a:ext cx="1000132" cy="500066"/>
          </a:xfrm>
          <a:custGeom>
            <a:avLst/>
            <a:gdLst>
              <a:gd name="T0" fmla="*/ 5874 w 7875"/>
              <a:gd name="T1" fmla="*/ 1811 h 3594"/>
              <a:gd name="T2" fmla="*/ 7874 w 7875"/>
              <a:gd name="T3" fmla="*/ 0 h 3594"/>
              <a:gd name="T4" fmla="*/ 1969 w 7875"/>
              <a:gd name="T5" fmla="*/ 0 h 3594"/>
              <a:gd name="T6" fmla="*/ 0 w 7875"/>
              <a:gd name="T7" fmla="*/ 1811 h 3594"/>
              <a:gd name="T8" fmla="*/ 1969 w 7875"/>
              <a:gd name="T9" fmla="*/ 3593 h 3594"/>
              <a:gd name="T10" fmla="*/ 7874 w 7875"/>
              <a:gd name="T11" fmla="*/ 3593 h 3594"/>
              <a:gd name="T12" fmla="*/ 5874 w 7875"/>
              <a:gd name="T13" fmla="*/ 1811 h 3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75" h="3594">
                <a:moveTo>
                  <a:pt x="5874" y="1811"/>
                </a:moveTo>
                <a:lnTo>
                  <a:pt x="7874" y="0"/>
                </a:lnTo>
                <a:lnTo>
                  <a:pt x="1969" y="0"/>
                </a:lnTo>
                <a:lnTo>
                  <a:pt x="0" y="1811"/>
                </a:lnTo>
                <a:lnTo>
                  <a:pt x="1969" y="3593"/>
                </a:lnTo>
                <a:lnTo>
                  <a:pt x="7874" y="3593"/>
                </a:lnTo>
                <a:lnTo>
                  <a:pt x="5874" y="18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20247" y="914709"/>
            <a:ext cx="6357982" cy="1002324"/>
          </a:xfrm>
          <a:prstGeom prst="rect">
            <a:avLst/>
          </a:prstGeom>
          <a:noFill/>
        </p:spPr>
        <p:txBody>
          <a:bodyPr wrap="square" lIns="78230" tIns="39115" rIns="78230" bIns="391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2019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年，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我省农机深松作业任务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1200</a:t>
            </a:r>
            <a:r>
              <a:rPr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万亩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（含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466.7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万亩补助任务）</a:t>
            </a:r>
            <a:endParaRPr sz="20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Freeform 1"/>
          <p:cNvSpPr>
            <a:spLocks noChangeArrowheads="1"/>
          </p:cNvSpPr>
          <p:nvPr/>
        </p:nvSpPr>
        <p:spPr bwMode="auto">
          <a:xfrm rot="10800000">
            <a:off x="971600" y="3147814"/>
            <a:ext cx="1000132" cy="500066"/>
          </a:xfrm>
          <a:custGeom>
            <a:avLst/>
            <a:gdLst>
              <a:gd name="T0" fmla="*/ 5874 w 7875"/>
              <a:gd name="T1" fmla="*/ 1811 h 3594"/>
              <a:gd name="T2" fmla="*/ 7874 w 7875"/>
              <a:gd name="T3" fmla="*/ 0 h 3594"/>
              <a:gd name="T4" fmla="*/ 1969 w 7875"/>
              <a:gd name="T5" fmla="*/ 0 h 3594"/>
              <a:gd name="T6" fmla="*/ 0 w 7875"/>
              <a:gd name="T7" fmla="*/ 1811 h 3594"/>
              <a:gd name="T8" fmla="*/ 1969 w 7875"/>
              <a:gd name="T9" fmla="*/ 3593 h 3594"/>
              <a:gd name="T10" fmla="*/ 7874 w 7875"/>
              <a:gd name="T11" fmla="*/ 3593 h 3594"/>
              <a:gd name="T12" fmla="*/ 5874 w 7875"/>
              <a:gd name="T13" fmla="*/ 1811 h 3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75" h="3594">
                <a:moveTo>
                  <a:pt x="5874" y="1811"/>
                </a:moveTo>
                <a:lnTo>
                  <a:pt x="7874" y="0"/>
                </a:lnTo>
                <a:lnTo>
                  <a:pt x="1969" y="0"/>
                </a:lnTo>
                <a:lnTo>
                  <a:pt x="0" y="1811"/>
                </a:lnTo>
                <a:lnTo>
                  <a:pt x="1969" y="3593"/>
                </a:lnTo>
                <a:lnTo>
                  <a:pt x="7874" y="3593"/>
                </a:lnTo>
                <a:lnTo>
                  <a:pt x="5874" y="18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23728" y="1995686"/>
            <a:ext cx="6786610" cy="540659"/>
          </a:xfrm>
          <a:prstGeom prst="rect">
            <a:avLst/>
          </a:prstGeom>
          <a:noFill/>
        </p:spPr>
        <p:txBody>
          <a:bodyPr wrap="square" lIns="78230" tIns="39115" rIns="78230" bIns="391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全省</a:t>
            </a:r>
            <a:r>
              <a:rPr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深松补助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资金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59632" y="4083918"/>
            <a:ext cx="7072362" cy="649215"/>
          </a:xfrm>
          <a:prstGeom prst="rect">
            <a:avLst/>
          </a:prstGeom>
          <a:noFill/>
        </p:spPr>
        <p:txBody>
          <a:bodyPr wrap="square" lIns="78230" tIns="39115" rIns="78230" bIns="39115" rtlCol="0">
            <a:spAutoFit/>
          </a:bodyPr>
          <a:lstStyle/>
          <a:p>
            <a:pPr>
              <a:lnSpc>
                <a:spcPct val="150000"/>
              </a:lnSpc>
            </a:pPr>
            <a:r>
              <a:rPr sz="2800" b="1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注意：</a:t>
            </a:r>
            <a:r>
              <a:rPr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同一地块应三年深松一次</a:t>
            </a:r>
            <a:endParaRPr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Freeform 1"/>
          <p:cNvSpPr>
            <a:spLocks noChangeArrowheads="1"/>
          </p:cNvSpPr>
          <p:nvPr/>
        </p:nvSpPr>
        <p:spPr bwMode="auto">
          <a:xfrm rot="10800000">
            <a:off x="971600" y="2067694"/>
            <a:ext cx="1000132" cy="500066"/>
          </a:xfrm>
          <a:custGeom>
            <a:avLst/>
            <a:gdLst>
              <a:gd name="T0" fmla="*/ 5874 w 7875"/>
              <a:gd name="T1" fmla="*/ 1811 h 3594"/>
              <a:gd name="T2" fmla="*/ 7874 w 7875"/>
              <a:gd name="T3" fmla="*/ 0 h 3594"/>
              <a:gd name="T4" fmla="*/ 1969 w 7875"/>
              <a:gd name="T5" fmla="*/ 0 h 3594"/>
              <a:gd name="T6" fmla="*/ 0 w 7875"/>
              <a:gd name="T7" fmla="*/ 1811 h 3594"/>
              <a:gd name="T8" fmla="*/ 1969 w 7875"/>
              <a:gd name="T9" fmla="*/ 3593 h 3594"/>
              <a:gd name="T10" fmla="*/ 7874 w 7875"/>
              <a:gd name="T11" fmla="*/ 3593 h 3594"/>
              <a:gd name="T12" fmla="*/ 5874 w 7875"/>
              <a:gd name="T13" fmla="*/ 1811 h 3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75" h="3594">
                <a:moveTo>
                  <a:pt x="5874" y="1811"/>
                </a:moveTo>
                <a:lnTo>
                  <a:pt x="7874" y="0"/>
                </a:lnTo>
                <a:lnTo>
                  <a:pt x="1969" y="0"/>
                </a:lnTo>
                <a:lnTo>
                  <a:pt x="0" y="1811"/>
                </a:lnTo>
                <a:lnTo>
                  <a:pt x="1969" y="3593"/>
                </a:lnTo>
                <a:lnTo>
                  <a:pt x="7874" y="3593"/>
                </a:lnTo>
                <a:lnTo>
                  <a:pt x="5874" y="181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5782" y="205624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、作业</a:t>
            </a: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任务</a:t>
            </a:r>
          </a:p>
        </p:txBody>
      </p:sp>
      <p:sp>
        <p:nvSpPr>
          <p:cNvPr id="9" name="矩形 8"/>
          <p:cNvSpPr/>
          <p:nvPr/>
        </p:nvSpPr>
        <p:spPr>
          <a:xfrm>
            <a:off x="2123728" y="3003798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深松作业任务纳入省政府对各市粮食安全责任考核指标中进行考核，完成年度深松任务的得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否则不得分。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61472" y="222769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、作业</a:t>
            </a: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任务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339753" y="123483"/>
          <a:ext cx="4248470" cy="5028638"/>
        </p:xfrm>
        <a:graphic>
          <a:graphicData uri="http://schemas.openxmlformats.org/drawingml/2006/table">
            <a:tbl>
              <a:tblPr/>
              <a:tblGrid>
                <a:gridCol w="1288379"/>
                <a:gridCol w="1503530"/>
                <a:gridCol w="1456561"/>
              </a:tblGrid>
              <a:tr h="35083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latin typeface="宋体"/>
                          <a:ea typeface="宋体"/>
                          <a:cs typeface="宋体"/>
                        </a:rPr>
                        <a:t>  </a:t>
                      </a:r>
                      <a:endParaRPr lang="zh-CN" sz="5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latin typeface="方正小标宋简体"/>
                          <a:ea typeface="宋体"/>
                          <a:cs typeface="宋体"/>
                        </a:rPr>
                        <a:t>2019</a:t>
                      </a:r>
                      <a:r>
                        <a:rPr lang="zh-CN" sz="1400" kern="0" dirty="0">
                          <a:latin typeface="Times New Roman"/>
                          <a:ea typeface="方正小标宋简体"/>
                          <a:cs typeface="宋体"/>
                        </a:rPr>
                        <a:t>年农机</a:t>
                      </a:r>
                      <a:r>
                        <a:rPr lang="zh-CN" sz="1400" kern="100" dirty="0">
                          <a:latin typeface="Times New Roman"/>
                          <a:ea typeface="方正小标宋简体"/>
                          <a:cs typeface="黑体"/>
                        </a:rPr>
                        <a:t>深松整地作业任务及补助资金分配表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3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 dirty="0">
                          <a:latin typeface="Times New Roman"/>
                          <a:ea typeface="楷体"/>
                          <a:cs typeface="宋体"/>
                        </a:rPr>
                        <a:t>市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0">
                          <a:latin typeface="Times New Roman"/>
                          <a:ea typeface="楷体"/>
                          <a:cs typeface="宋体"/>
                        </a:rPr>
                        <a:t>作业任务（万亩）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b="1" kern="100">
                          <a:latin typeface="Times New Roman"/>
                          <a:ea typeface="楷体"/>
                          <a:cs typeface="Times New Roman"/>
                        </a:rPr>
                        <a:t>补助资金（万元）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仿宋_GB2312"/>
                          <a:cs typeface="宋体"/>
                        </a:rPr>
                        <a:t>合计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>
                          <a:latin typeface="仿宋_GB2312"/>
                          <a:ea typeface="宋体"/>
                          <a:cs typeface="宋体"/>
                        </a:rPr>
                        <a:t>1200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14000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仿宋_GB2312"/>
                          <a:cs typeface="宋体"/>
                        </a:rPr>
                        <a:t>济南市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50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579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仿宋_GB2312"/>
                          <a:cs typeface="宋体"/>
                        </a:rPr>
                        <a:t>淄博市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18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208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Times New Roman"/>
                          <a:ea typeface="仿宋_GB2312"/>
                          <a:cs typeface="宋体"/>
                        </a:rPr>
                        <a:t>枣庄市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仿宋_GB2312"/>
                          <a:ea typeface="宋体"/>
                          <a:cs typeface="Times New Roman"/>
                        </a:rPr>
                        <a:t>28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332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仿宋_GB2312"/>
                          <a:cs typeface="宋体"/>
                        </a:rPr>
                        <a:t>东营市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仿宋_GB2312"/>
                          <a:ea typeface="宋体"/>
                          <a:cs typeface="Times New Roman"/>
                        </a:rPr>
                        <a:t>36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420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latin typeface="Times New Roman"/>
                          <a:ea typeface="仿宋_GB2312"/>
                          <a:cs typeface="宋体"/>
                        </a:rPr>
                        <a:t>烟台市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仿宋_GB2312"/>
                          <a:ea typeface="宋体"/>
                          <a:cs typeface="Times New Roman"/>
                        </a:rPr>
                        <a:t>40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461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latin typeface="Times New Roman"/>
                          <a:ea typeface="仿宋_GB2312"/>
                          <a:cs typeface="宋体"/>
                        </a:rPr>
                        <a:t>潍坊市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仿宋_GB2312"/>
                          <a:ea typeface="宋体"/>
                          <a:cs typeface="Times New Roman"/>
                        </a:rPr>
                        <a:t>72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839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latin typeface="Times New Roman"/>
                          <a:ea typeface="仿宋_GB2312"/>
                          <a:cs typeface="宋体"/>
                        </a:rPr>
                        <a:t>济宁市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仿宋_GB2312"/>
                          <a:ea typeface="宋体"/>
                          <a:cs typeface="Times New Roman"/>
                        </a:rPr>
                        <a:t>128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1498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latin typeface="Times New Roman"/>
                          <a:ea typeface="仿宋_GB2312"/>
                          <a:cs typeface="宋体"/>
                        </a:rPr>
                        <a:t>泰安市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仿宋_GB2312"/>
                          <a:ea typeface="宋体"/>
                          <a:cs typeface="Times New Roman"/>
                        </a:rPr>
                        <a:t>64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746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latin typeface="Times New Roman"/>
                          <a:ea typeface="仿宋_GB2312"/>
                          <a:cs typeface="宋体"/>
                        </a:rPr>
                        <a:t>威海市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26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300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Times New Roman"/>
                          <a:ea typeface="仿宋_GB2312"/>
                          <a:cs typeface="宋体"/>
                        </a:rPr>
                        <a:t>日照市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40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465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>
                          <a:latin typeface="Times New Roman"/>
                          <a:ea typeface="仿宋_GB2312"/>
                          <a:cs typeface="宋体"/>
                        </a:rPr>
                        <a:t>临沂市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96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1124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Times New Roman"/>
                          <a:ea typeface="仿宋_GB2312"/>
                          <a:cs typeface="宋体"/>
                        </a:rPr>
                        <a:t>德州市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193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2247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Times New Roman"/>
                          <a:ea typeface="仿宋_GB2312"/>
                          <a:cs typeface="宋体"/>
                        </a:rPr>
                        <a:t>聊城市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118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1380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Times New Roman"/>
                          <a:ea typeface="仿宋_GB2312"/>
                          <a:cs typeface="宋体"/>
                        </a:rPr>
                        <a:t>滨州市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95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1113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Times New Roman"/>
                          <a:ea typeface="仿宋_GB2312"/>
                          <a:cs typeface="宋体"/>
                        </a:rPr>
                        <a:t>菏泽市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仿宋_GB2312"/>
                          <a:ea typeface="宋体"/>
                          <a:cs typeface="Times New Roman"/>
                        </a:rPr>
                        <a:t>196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latin typeface="仿宋_GB2312"/>
                          <a:ea typeface="宋体"/>
                          <a:cs typeface="Times New Roman"/>
                        </a:rPr>
                        <a:t>2288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35502" marR="35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"/>
          <p:cNvSpPr>
            <a:spLocks noChangeArrowheads="1"/>
          </p:cNvSpPr>
          <p:nvPr/>
        </p:nvSpPr>
        <p:spPr bwMode="auto">
          <a:xfrm rot="10800000">
            <a:off x="1000100" y="914392"/>
            <a:ext cx="1000132" cy="500066"/>
          </a:xfrm>
          <a:custGeom>
            <a:avLst/>
            <a:gdLst>
              <a:gd name="T0" fmla="*/ 5874 w 7875"/>
              <a:gd name="T1" fmla="*/ 1811 h 3594"/>
              <a:gd name="T2" fmla="*/ 7874 w 7875"/>
              <a:gd name="T3" fmla="*/ 0 h 3594"/>
              <a:gd name="T4" fmla="*/ 1969 w 7875"/>
              <a:gd name="T5" fmla="*/ 0 h 3594"/>
              <a:gd name="T6" fmla="*/ 0 w 7875"/>
              <a:gd name="T7" fmla="*/ 1811 h 3594"/>
              <a:gd name="T8" fmla="*/ 1969 w 7875"/>
              <a:gd name="T9" fmla="*/ 3593 h 3594"/>
              <a:gd name="T10" fmla="*/ 7874 w 7875"/>
              <a:gd name="T11" fmla="*/ 3593 h 3594"/>
              <a:gd name="T12" fmla="*/ 5874 w 7875"/>
              <a:gd name="T13" fmla="*/ 1811 h 3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75" h="3594">
                <a:moveTo>
                  <a:pt x="5874" y="1811"/>
                </a:moveTo>
                <a:lnTo>
                  <a:pt x="7874" y="0"/>
                </a:lnTo>
                <a:lnTo>
                  <a:pt x="1969" y="0"/>
                </a:lnTo>
                <a:lnTo>
                  <a:pt x="0" y="1811"/>
                </a:lnTo>
                <a:lnTo>
                  <a:pt x="1969" y="3593"/>
                </a:lnTo>
                <a:lnTo>
                  <a:pt x="7874" y="3593"/>
                </a:lnTo>
                <a:lnTo>
                  <a:pt x="5874" y="18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20247" y="914709"/>
            <a:ext cx="6357982" cy="1000760"/>
          </a:xfrm>
          <a:prstGeom prst="rect">
            <a:avLst/>
          </a:prstGeom>
          <a:noFill/>
        </p:spPr>
        <p:txBody>
          <a:bodyPr wrap="square" lIns="78230" tIns="39115" rIns="78230" bIns="3911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单一深松：只有深松装置或在其后加挂镇压装置，不挂其他任何作业装置进行的深松作业。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5782" y="205624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、作业</a:t>
            </a: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模式</a:t>
            </a:r>
          </a:p>
        </p:txBody>
      </p:sp>
      <p:sp>
        <p:nvSpPr>
          <p:cNvPr id="2" name="Freeform 1"/>
          <p:cNvSpPr>
            <a:spLocks noChangeArrowheads="1"/>
          </p:cNvSpPr>
          <p:nvPr/>
        </p:nvSpPr>
        <p:spPr bwMode="auto">
          <a:xfrm rot="10800000">
            <a:off x="1051852" y="2908307"/>
            <a:ext cx="1000132" cy="500066"/>
          </a:xfrm>
          <a:custGeom>
            <a:avLst/>
            <a:gdLst>
              <a:gd name="T0" fmla="*/ 5874 w 7875"/>
              <a:gd name="T1" fmla="*/ 1811 h 3594"/>
              <a:gd name="T2" fmla="*/ 7874 w 7875"/>
              <a:gd name="T3" fmla="*/ 0 h 3594"/>
              <a:gd name="T4" fmla="*/ 1969 w 7875"/>
              <a:gd name="T5" fmla="*/ 0 h 3594"/>
              <a:gd name="T6" fmla="*/ 0 w 7875"/>
              <a:gd name="T7" fmla="*/ 1811 h 3594"/>
              <a:gd name="T8" fmla="*/ 1969 w 7875"/>
              <a:gd name="T9" fmla="*/ 3593 h 3594"/>
              <a:gd name="T10" fmla="*/ 7874 w 7875"/>
              <a:gd name="T11" fmla="*/ 3593 h 3594"/>
              <a:gd name="T12" fmla="*/ 5874 w 7875"/>
              <a:gd name="T13" fmla="*/ 1811 h 3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875" h="3594">
                <a:moveTo>
                  <a:pt x="5874" y="1811"/>
                </a:moveTo>
                <a:lnTo>
                  <a:pt x="7874" y="0"/>
                </a:lnTo>
                <a:lnTo>
                  <a:pt x="1969" y="0"/>
                </a:lnTo>
                <a:lnTo>
                  <a:pt x="0" y="1811"/>
                </a:lnTo>
                <a:lnTo>
                  <a:pt x="1969" y="3593"/>
                </a:lnTo>
                <a:lnTo>
                  <a:pt x="7874" y="3593"/>
                </a:lnTo>
                <a:lnTo>
                  <a:pt x="5874" y="181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120265" y="2651125"/>
            <a:ext cx="650240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联合深松</a:t>
            </a:r>
            <a:r>
              <a:rPr 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深松作业的同时还一次完成旋耕，或播种、施肥、镇压等作业。</a:t>
            </a:r>
          </a:p>
        </p:txBody>
      </p:sp>
      <p:sp>
        <p:nvSpPr>
          <p:cNvPr id="28" name="圆角矩形 27"/>
          <p:cNvSpPr/>
          <p:nvPr/>
        </p:nvSpPr>
        <p:spPr bwMode="auto">
          <a:xfrm>
            <a:off x="1176655" y="4051300"/>
            <a:ext cx="7301230" cy="69786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68543" tIns="34272" rIns="68543" bIns="34272" anchor="ctr"/>
          <a:lstStyle/>
          <a:p>
            <a:pPr algn="l">
              <a:defRPr/>
            </a:pPr>
            <a:r>
              <a:rPr lang="zh-CN" altLang="en-US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原则上主推单一深松作业，也可根据本地的耕作制度和机具配备情况，因地制宜选择联合深松作业模式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自定义 2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272AB"/>
      </a:accent1>
      <a:accent2>
        <a:srgbClr val="595959"/>
      </a:accent2>
      <a:accent3>
        <a:srgbClr val="A5A5A5"/>
      </a:accent3>
      <a:accent4>
        <a:srgbClr val="A5A5A5"/>
      </a:accent4>
      <a:accent5>
        <a:srgbClr val="A5A5A5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1405</Words>
  <Application>Microsoft Office PowerPoint</Application>
  <PresentationFormat>全屏显示(16:9)</PresentationFormat>
  <Paragraphs>271</Paragraphs>
  <Slides>22</Slides>
  <Notes>19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李培俊</dc:creator>
  <cp:lastModifiedBy>admin</cp:lastModifiedBy>
  <cp:revision>246</cp:revision>
  <dcterms:created xsi:type="dcterms:W3CDTF">2015-10-16T03:54:00Z</dcterms:created>
  <dcterms:modified xsi:type="dcterms:W3CDTF">2019-05-10T02:32:38Z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  <property fmtid="{D5CDD505-2E9C-101B-9397-08002B2CF9AE}" pid="3" name="KSORubyTemplateID">
    <vt:lpwstr>2</vt:lpwstr>
  </property>
</Properties>
</file>