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523" r:id="rId3"/>
    <p:sldId id="571" r:id="rId4"/>
    <p:sldId id="572" r:id="rId5"/>
    <p:sldId id="573" r:id="rId6"/>
    <p:sldId id="589" r:id="rId7"/>
    <p:sldId id="590" r:id="rId8"/>
    <p:sldId id="592" r:id="rId9"/>
    <p:sldId id="574" r:id="rId10"/>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95D7"/>
    <a:srgbClr val="7694F6"/>
    <a:srgbClr val="7988B7"/>
    <a:srgbClr val="8E97ED"/>
    <a:srgbClr val="7C7ACA"/>
    <a:srgbClr val="8986CF"/>
    <a:srgbClr val="4440A0"/>
    <a:srgbClr val="373482"/>
    <a:srgbClr val="6D69C3"/>
    <a:srgbClr val="4F48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08" y="-108"/>
      </p:cViewPr>
      <p:guideLst>
        <p:guide orient="horz" pos="2160"/>
        <p:guide pos="3869"/>
      </p:guideLst>
    </p:cSldViewPr>
  </p:slideViewPr>
  <p:notesTextViewPr>
    <p:cViewPr>
      <p:scale>
        <a:sx n="1" d="1"/>
        <a:sy n="1" d="1"/>
      </p:scale>
      <p:origin x="0" y="0"/>
    </p:cViewPr>
  </p:notesTextViewPr>
  <p:notesViewPr>
    <p:cSldViewPr snapToGrid="0">
      <p:cViewPr varScale="1">
        <p:scale>
          <a:sx n="86" d="100"/>
          <a:sy n="86" d="100"/>
        </p:scale>
        <p:origin x="-3834" y="-90"/>
      </p:cViewPr>
      <p:guideLst>
        <p:guide orient="horz" pos="2880"/>
        <p:guide pos="217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5.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title>
      <c:layout/>
      <c:overlay val="0"/>
      <c:spPr>
        <a:noFill/>
        <a:ln>
          <a:noFill/>
        </a:ln>
        <a:effectLst/>
      </c:spPr>
      <c:txPr>
        <a:bodyPr rot="0" spcFirstLastPara="0" vertOverflow="ellipsis" vert="horz" wrap="square" anchor="ctr" anchorCtr="1"/>
        <a:lstStyle/>
        <a:p>
          <a:pPr>
            <a:defRPr lang="zh-CN" sz="1600" b="1" i="0" u="none" strike="noStrike" kern="1200" spc="0" normalizeH="0" baseline="0">
              <a:solidFill>
                <a:schemeClr val="dk1">
                  <a:lumMod val="50000"/>
                  <a:lumOff val="50000"/>
                </a:schemeClr>
              </a:solidFill>
              <a:latin typeface="+mj-lt"/>
              <a:ea typeface="+mj-ea"/>
              <a:cs typeface="+mj-cs"/>
            </a:defRPr>
          </a:pPr>
        </a:p>
      </c:txPr>
    </c:title>
    <c:autoTitleDeleted val="0"/>
    <c:plotArea>
      <c:layout/>
      <c:pieChart>
        <c:varyColors val="1"/>
        <c:ser>
          <c:idx val="0"/>
          <c:order val="0"/>
          <c:tx>
            <c:strRef>
              <c:f>Sheet1!$B$1</c:f>
              <c:strCache>
                <c:ptCount val="1"/>
                <c:pt idx="0">
                  <c:v>主动公开情况</c:v>
                </c:pt>
              </c:strCache>
            </c:strRef>
          </c:tx>
          <c:spPr/>
          <c:explosion val="0"/>
          <c:dPt>
            <c:idx val="0"/>
            <c:bubble3D val="0"/>
            <c:spPr>
              <a:gradFill>
                <a:gsLst>
                  <a:gs pos="100000">
                    <a:schemeClr val="accent1">
                      <a:shade val="44000"/>
                      <a:lumMod val="60000"/>
                      <a:lumOff val="40000"/>
                    </a:schemeClr>
                  </a:gs>
                  <a:gs pos="0">
                    <a:schemeClr val="accent1">
                      <a:shade val="44000"/>
                    </a:schemeClr>
                  </a:gs>
                </a:gsLst>
                <a:lin ang="5400000" scaled="0"/>
              </a:gradFill>
              <a:ln w="19050">
                <a:solidFill>
                  <a:schemeClr val="lt1"/>
                </a:solidFill>
              </a:ln>
              <a:effectLst/>
            </c:spPr>
          </c:dPt>
          <c:dPt>
            <c:idx val="1"/>
            <c:bubble3D val="0"/>
            <c:spPr>
              <a:gradFill>
                <a:gsLst>
                  <a:gs pos="100000">
                    <a:schemeClr val="accent1">
                      <a:shade val="58000"/>
                      <a:lumMod val="60000"/>
                      <a:lumOff val="40000"/>
                    </a:schemeClr>
                  </a:gs>
                  <a:gs pos="0">
                    <a:schemeClr val="accent1">
                      <a:shade val="58000"/>
                    </a:schemeClr>
                  </a:gs>
                </a:gsLst>
                <a:lin ang="5400000" scaled="0"/>
              </a:gradFill>
              <a:ln w="19050">
                <a:solidFill>
                  <a:schemeClr val="lt1"/>
                </a:solidFill>
              </a:ln>
              <a:effectLst/>
            </c:spPr>
          </c:dPt>
          <c:dPt>
            <c:idx val="2"/>
            <c:bubble3D val="0"/>
            <c:spPr>
              <a:gradFill>
                <a:gsLst>
                  <a:gs pos="100000">
                    <a:schemeClr val="accent1">
                      <a:shade val="72000"/>
                      <a:lumMod val="60000"/>
                      <a:lumOff val="40000"/>
                    </a:schemeClr>
                  </a:gs>
                  <a:gs pos="0">
                    <a:schemeClr val="accent1">
                      <a:shade val="72000"/>
                    </a:schemeClr>
                  </a:gs>
                </a:gsLst>
                <a:lin ang="5400000" scaled="0"/>
              </a:gradFill>
              <a:ln w="19050">
                <a:solidFill>
                  <a:schemeClr val="lt1"/>
                </a:solidFill>
              </a:ln>
              <a:effectLst/>
            </c:spPr>
          </c:dPt>
          <c:dPt>
            <c:idx val="3"/>
            <c:bubble3D val="0"/>
            <c:spPr>
              <a:gradFill>
                <a:gsLst>
                  <a:gs pos="100000">
                    <a:schemeClr val="accent1">
                      <a:shade val="86000"/>
                      <a:lumMod val="60000"/>
                      <a:lumOff val="40000"/>
                    </a:schemeClr>
                  </a:gs>
                  <a:gs pos="0">
                    <a:schemeClr val="accent1">
                      <a:shade val="86000"/>
                    </a:schemeClr>
                  </a:gs>
                </a:gsLst>
                <a:lin ang="5400000" scaled="0"/>
              </a:gradFill>
              <a:ln w="19050">
                <a:solidFill>
                  <a:schemeClr val="lt1"/>
                </a:solidFill>
              </a:ln>
              <a:effectLst/>
            </c:spPr>
          </c:dPt>
          <c:dPt>
            <c:idx val="4"/>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5"/>
            <c:bubble3D val="0"/>
            <c:spPr>
              <a:gradFill>
                <a:gsLst>
                  <a:gs pos="100000">
                    <a:schemeClr val="accent1">
                      <a:tint val="86000"/>
                      <a:lumMod val="60000"/>
                      <a:lumOff val="40000"/>
                    </a:schemeClr>
                  </a:gs>
                  <a:gs pos="0">
                    <a:schemeClr val="accent1">
                      <a:tint val="86000"/>
                    </a:schemeClr>
                  </a:gs>
                </a:gsLst>
                <a:lin ang="5400000" scaled="0"/>
              </a:gradFill>
              <a:ln w="19050">
                <a:solidFill>
                  <a:schemeClr val="lt1"/>
                </a:solidFill>
              </a:ln>
              <a:effectLst/>
            </c:spPr>
          </c:dPt>
          <c:dPt>
            <c:idx val="6"/>
            <c:bubble3D val="0"/>
            <c:spPr>
              <a:gradFill>
                <a:gsLst>
                  <a:gs pos="100000">
                    <a:schemeClr val="accent1">
                      <a:tint val="72000"/>
                      <a:lumMod val="60000"/>
                      <a:lumOff val="40000"/>
                    </a:schemeClr>
                  </a:gs>
                  <a:gs pos="0">
                    <a:schemeClr val="accent1">
                      <a:tint val="72000"/>
                    </a:schemeClr>
                  </a:gs>
                </a:gsLst>
                <a:lin ang="5400000" scaled="0"/>
              </a:gradFill>
              <a:ln w="19050">
                <a:solidFill>
                  <a:schemeClr val="lt1"/>
                </a:solidFill>
              </a:ln>
              <a:effectLst/>
            </c:spPr>
          </c:dPt>
          <c:dPt>
            <c:idx val="7"/>
            <c:bubble3D val="0"/>
            <c:spPr>
              <a:gradFill>
                <a:gsLst>
                  <a:gs pos="100000">
                    <a:schemeClr val="accent1">
                      <a:tint val="58000"/>
                      <a:lumMod val="60000"/>
                      <a:lumOff val="40000"/>
                    </a:schemeClr>
                  </a:gs>
                  <a:gs pos="0">
                    <a:schemeClr val="accent1">
                      <a:tint val="58000"/>
                    </a:schemeClr>
                  </a:gs>
                </a:gsLst>
                <a:lin ang="5400000" scaled="0"/>
              </a:gradFill>
              <a:ln w="19050">
                <a:solidFill>
                  <a:schemeClr val="lt1"/>
                </a:solidFill>
              </a:ln>
              <a:effectLst/>
            </c:spPr>
          </c:dPt>
          <c:dPt>
            <c:idx val="8"/>
            <c:bubble3D val="0"/>
            <c:spPr>
              <a:gradFill>
                <a:gsLst>
                  <a:gs pos="100000">
                    <a:schemeClr val="accent1">
                      <a:tint val="44000"/>
                      <a:lumMod val="60000"/>
                      <a:lumOff val="40000"/>
                    </a:schemeClr>
                  </a:gs>
                  <a:gs pos="0">
                    <a:schemeClr val="accent1">
                      <a:tint val="44000"/>
                    </a:schemeClr>
                  </a:gs>
                </a:gsLst>
                <a:lin ang="5400000" scaled="0"/>
              </a:gradFill>
              <a:ln w="19050">
                <a:solidFill>
                  <a:schemeClr val="lt1"/>
                </a:solidFill>
              </a:ln>
              <a:effectLst/>
            </c:spPr>
          </c:dPt>
          <c:dLbls>
            <c:dLbl>
              <c:idx val="0"/>
              <c:layout/>
              <c:numFmt formatCode="General" sourceLinked="1"/>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dk1">
                          <a:lumMod val="75000"/>
                          <a:lumOff val="25000"/>
                        </a:schemeClr>
                      </a:solidFill>
                      <a:latin typeface="+mn-lt"/>
                      <a:ea typeface="+mn-ea"/>
                      <a:cs typeface="+mn-cs"/>
                    </a:defRPr>
                  </a:pPr>
                </a:p>
              </c:txPr>
              <c:dLblPos val="outEnd"/>
              <c:showLegendKey val="0"/>
              <c:showVal val="0"/>
              <c:showCatName val="1"/>
              <c:showSerName val="0"/>
              <c:showPercent val="1"/>
              <c:showBubbleSize val="0"/>
              <c:separator>
</c:separator>
              <c:extLst>
                <c:ext xmlns:c15="http://schemas.microsoft.com/office/drawing/2012/chart" uri="{CE6537A1-D6FC-4f65-9D91-7224C49458BB}"/>
              </c:extLst>
            </c:dLbl>
            <c:dLbl>
              <c:idx val="1"/>
              <c:layout/>
              <c:numFmt formatCode="General" sourceLinked="1"/>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dk1">
                          <a:lumMod val="75000"/>
                          <a:lumOff val="25000"/>
                        </a:schemeClr>
                      </a:solidFill>
                      <a:latin typeface="+mn-lt"/>
                      <a:ea typeface="+mn-ea"/>
                      <a:cs typeface="+mn-cs"/>
                    </a:defRPr>
                  </a:pPr>
                </a:p>
              </c:txPr>
              <c:dLblPos val="outEnd"/>
              <c:showLegendKey val="0"/>
              <c:showVal val="0"/>
              <c:showCatName val="1"/>
              <c:showSerName val="0"/>
              <c:showPercent val="1"/>
              <c:showBubbleSize val="0"/>
              <c:separator>
</c:separator>
              <c:extLst>
                <c:ext xmlns:c15="http://schemas.microsoft.com/office/drawing/2012/chart" uri="{CE6537A1-D6FC-4f65-9D91-7224C49458BB}"/>
              </c:extLst>
            </c:dLbl>
            <c:dLbl>
              <c:idx val="2"/>
              <c:layout/>
              <c:numFmt formatCode="General" sourceLinked="1"/>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dk1">
                          <a:lumMod val="75000"/>
                          <a:lumOff val="25000"/>
                        </a:schemeClr>
                      </a:solidFill>
                      <a:latin typeface="+mn-lt"/>
                      <a:ea typeface="+mn-ea"/>
                      <a:cs typeface="+mn-cs"/>
                    </a:defRPr>
                  </a:pPr>
                </a:p>
              </c:txPr>
              <c:dLblPos val="outEnd"/>
              <c:showLegendKey val="0"/>
              <c:showVal val="0"/>
              <c:showCatName val="1"/>
              <c:showSerName val="0"/>
              <c:showPercent val="1"/>
              <c:showBubbleSize val="0"/>
              <c:separator>
</c:separator>
              <c:extLst>
                <c:ext xmlns:c15="http://schemas.microsoft.com/office/drawing/2012/chart" uri="{CE6537A1-D6FC-4f65-9D91-7224C49458BB}"/>
              </c:extLst>
            </c:dLbl>
            <c:dLbl>
              <c:idx val="3"/>
              <c:layout/>
              <c:numFmt formatCode="General" sourceLinked="1"/>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dk1">
                          <a:lumMod val="75000"/>
                          <a:lumOff val="25000"/>
                        </a:schemeClr>
                      </a:solidFill>
                      <a:latin typeface="+mn-lt"/>
                      <a:ea typeface="+mn-ea"/>
                      <a:cs typeface="+mn-cs"/>
                    </a:defRPr>
                  </a:pPr>
                </a:p>
              </c:txPr>
              <c:dLblPos val="outEnd"/>
              <c:showLegendKey val="0"/>
              <c:showVal val="0"/>
              <c:showCatName val="1"/>
              <c:showSerName val="0"/>
              <c:showPercent val="1"/>
              <c:showBubbleSize val="0"/>
              <c:separator>
</c:separator>
              <c:extLst>
                <c:ext xmlns:c15="http://schemas.microsoft.com/office/drawing/2012/chart" uri="{CE6537A1-D6FC-4f65-9D91-7224C49458BB}"/>
              </c:extLst>
            </c:dLbl>
            <c:dLbl>
              <c:idx val="4"/>
              <c:layout/>
              <c:numFmt formatCode="General" sourceLinked="1"/>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dk1">
                          <a:lumMod val="75000"/>
                          <a:lumOff val="25000"/>
                        </a:schemeClr>
                      </a:solidFill>
                      <a:latin typeface="+mn-lt"/>
                      <a:ea typeface="+mn-ea"/>
                      <a:cs typeface="+mn-cs"/>
                    </a:defRPr>
                  </a:pPr>
                </a:p>
              </c:txPr>
              <c:dLblPos val="outEnd"/>
              <c:showLegendKey val="0"/>
              <c:showVal val="0"/>
              <c:showCatName val="1"/>
              <c:showSerName val="0"/>
              <c:showPercent val="1"/>
              <c:showBubbleSize val="0"/>
              <c:separator>
</c:separator>
              <c:extLst>
                <c:ext xmlns:c15="http://schemas.microsoft.com/office/drawing/2012/chart" uri="{CE6537A1-D6FC-4f65-9D91-7224C49458BB}"/>
              </c:extLst>
            </c:dLbl>
            <c:dLbl>
              <c:idx val="5"/>
              <c:layout/>
              <c:numFmt formatCode="General" sourceLinked="1"/>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dk1">
                          <a:lumMod val="75000"/>
                          <a:lumOff val="25000"/>
                        </a:schemeClr>
                      </a:solidFill>
                      <a:latin typeface="+mn-lt"/>
                      <a:ea typeface="+mn-ea"/>
                      <a:cs typeface="+mn-cs"/>
                    </a:defRPr>
                  </a:pPr>
                </a:p>
              </c:txPr>
              <c:dLblPos val="outEnd"/>
              <c:showLegendKey val="0"/>
              <c:showVal val="0"/>
              <c:showCatName val="1"/>
              <c:showSerName val="0"/>
              <c:showPercent val="1"/>
              <c:showBubbleSize val="0"/>
              <c:separator>
</c:separator>
              <c:extLst>
                <c:ext xmlns:c15="http://schemas.microsoft.com/office/drawing/2012/chart" uri="{CE6537A1-D6FC-4f65-9D91-7224C49458BB}"/>
              </c:extLst>
            </c:dLbl>
            <c:dLbl>
              <c:idx val="6"/>
              <c:layout/>
              <c:numFmt formatCode="General" sourceLinked="1"/>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dk1">
                          <a:lumMod val="75000"/>
                          <a:lumOff val="25000"/>
                        </a:schemeClr>
                      </a:solidFill>
                      <a:latin typeface="+mn-lt"/>
                      <a:ea typeface="+mn-ea"/>
                      <a:cs typeface="+mn-cs"/>
                    </a:defRPr>
                  </a:pPr>
                </a:p>
              </c:txPr>
              <c:dLblPos val="outEnd"/>
              <c:showLegendKey val="0"/>
              <c:showVal val="0"/>
              <c:showCatName val="1"/>
              <c:showSerName val="0"/>
              <c:showPercent val="1"/>
              <c:showBubbleSize val="0"/>
              <c:separator>
</c:separator>
              <c:extLst>
                <c:ext xmlns:c15="http://schemas.microsoft.com/office/drawing/2012/chart" uri="{CE6537A1-D6FC-4f65-9D91-7224C49458BB}"/>
              </c:extLst>
            </c:dLbl>
            <c:dLbl>
              <c:idx val="7"/>
              <c:layout/>
              <c:numFmt formatCode="General" sourceLinked="1"/>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dk1">
                          <a:lumMod val="75000"/>
                          <a:lumOff val="25000"/>
                        </a:schemeClr>
                      </a:solidFill>
                      <a:latin typeface="+mn-lt"/>
                      <a:ea typeface="+mn-ea"/>
                      <a:cs typeface="+mn-cs"/>
                    </a:defRPr>
                  </a:pPr>
                </a:p>
              </c:txPr>
              <c:dLblPos val="outEnd"/>
              <c:showLegendKey val="0"/>
              <c:showVal val="0"/>
              <c:showCatName val="1"/>
              <c:showSerName val="0"/>
              <c:showPercent val="1"/>
              <c:showBubbleSize val="0"/>
              <c:separator>
</c:separator>
              <c:extLst>
                <c:ext xmlns:c15="http://schemas.microsoft.com/office/drawing/2012/chart" uri="{CE6537A1-D6FC-4f65-9D91-7224C49458BB}"/>
              </c:extLst>
            </c:dLbl>
            <c:dLbl>
              <c:idx val="8"/>
              <c:layout/>
              <c:numFmt formatCode="General" sourceLinked="1"/>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dk1">
                          <a:lumMod val="75000"/>
                          <a:lumOff val="25000"/>
                        </a:schemeClr>
                      </a:solidFill>
                      <a:latin typeface="+mn-lt"/>
                      <a:ea typeface="+mn-ea"/>
                      <a:cs typeface="+mn-cs"/>
                    </a:defRPr>
                  </a:pPr>
                </a:p>
              </c:txPr>
              <c:dLblPos val="outEnd"/>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dk1">
                        <a:lumMod val="75000"/>
                        <a:lumOff val="25000"/>
                      </a:schemeClr>
                    </a:solidFill>
                    <a:latin typeface="+mn-lt"/>
                    <a:ea typeface="+mn-ea"/>
                    <a:cs typeface="+mn-cs"/>
                  </a:defRPr>
                </a:pPr>
              </a:p>
            </c:txPr>
            <c:dLblPos val="out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Sheet1!$A$2:$A$10</c:f>
              <c:strCache>
                <c:ptCount val="9"/>
                <c:pt idx="0">
                  <c:v>财政信息</c:v>
                </c:pt>
                <c:pt idx="1">
                  <c:v>机构职能信息</c:v>
                </c:pt>
                <c:pt idx="2">
                  <c:v>图文解读</c:v>
                </c:pt>
                <c:pt idx="3">
                  <c:v>主要负责人解读</c:v>
                </c:pt>
                <c:pt idx="4">
                  <c:v>双随机一公开监管</c:v>
                </c:pt>
                <c:pt idx="5">
                  <c:v>政府采购</c:v>
                </c:pt>
                <c:pt idx="6">
                  <c:v>行政执法信息</c:v>
                </c:pt>
                <c:pt idx="7">
                  <c:v>基层政务公开标准事项</c:v>
                </c:pt>
                <c:pt idx="8">
                  <c:v>政府信息</c:v>
                </c:pt>
              </c:strCache>
            </c:strRef>
          </c:cat>
          <c:val>
            <c:numRef>
              <c:f>Sheet1!$B$2:$B$10</c:f>
              <c:numCache>
                <c:formatCode>General</c:formatCode>
                <c:ptCount val="9"/>
                <c:pt idx="0">
                  <c:v>3</c:v>
                </c:pt>
                <c:pt idx="1">
                  <c:v>1</c:v>
                </c:pt>
                <c:pt idx="2">
                  <c:v>2</c:v>
                </c:pt>
                <c:pt idx="3">
                  <c:v>1</c:v>
                </c:pt>
                <c:pt idx="4">
                  <c:v>7</c:v>
                </c:pt>
                <c:pt idx="5">
                  <c:v>1</c:v>
                </c:pt>
                <c:pt idx="6">
                  <c:v>10</c:v>
                </c:pt>
                <c:pt idx="7">
                  <c:v>1</c:v>
                </c:pt>
                <c:pt idx="8">
                  <c:v>2</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0" vertOverflow="ellipsis" vert="horz" wrap="square" anchor="ctr" anchorCtr="1"/>
        <a:lstStyle/>
        <a:p>
          <a:pPr>
            <a:defRPr lang="zh-CN" sz="900" b="0" i="0" u="none" strike="noStrike" kern="1200" baseline="0">
              <a:solidFill>
                <a:schemeClr val="dk1">
                  <a:lumMod val="65000"/>
                  <a:lumOff val="35000"/>
                </a:schemeClr>
              </a:solidFill>
              <a:latin typeface="+mn-lt"/>
              <a:ea typeface="+mn-ea"/>
              <a:cs typeface="+mn-cs"/>
            </a:defRPr>
          </a:pPr>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rPr>
            </a:fld>
            <a:endParaRPr lang="zh-CN" altLang="en-US">
              <a:latin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rPr>
            </a:fld>
            <a:endParaRPr lang="zh-CN" altLang="en-US">
              <a:latin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charset="-122"/>
        <a:ea typeface="+mn-ea"/>
        <a:cs typeface="+mn-cs"/>
      </a:defRPr>
    </a:lvl1pPr>
    <a:lvl2pPr marL="457200" algn="l" defTabSz="914400" rtl="0" eaLnBrk="1" latinLnBrk="0" hangingPunct="1">
      <a:defRPr sz="1200" kern="1200">
        <a:solidFill>
          <a:schemeClr val="tx1"/>
        </a:solidFill>
        <a:latin typeface="微软雅黑" panose="020B0503020204020204" charset="-122"/>
        <a:ea typeface="+mn-ea"/>
        <a:cs typeface="+mn-cs"/>
      </a:defRPr>
    </a:lvl2pPr>
    <a:lvl3pPr marL="914400" algn="l" defTabSz="914400" rtl="0" eaLnBrk="1" latinLnBrk="0" hangingPunct="1">
      <a:defRPr sz="1200" kern="1200">
        <a:solidFill>
          <a:schemeClr val="tx1"/>
        </a:solidFill>
        <a:latin typeface="微软雅黑" panose="020B0503020204020204" charset="-122"/>
        <a:ea typeface="+mn-ea"/>
        <a:cs typeface="+mn-cs"/>
      </a:defRPr>
    </a:lvl3pPr>
    <a:lvl4pPr marL="1371600" algn="l" defTabSz="914400" rtl="0" eaLnBrk="1" latinLnBrk="0" hangingPunct="1">
      <a:defRPr sz="1200" kern="1200">
        <a:solidFill>
          <a:schemeClr val="tx1"/>
        </a:solidFill>
        <a:latin typeface="微软雅黑" panose="020B0503020204020204" charset="-122"/>
        <a:ea typeface="+mn-ea"/>
        <a:cs typeface="+mn-cs"/>
      </a:defRPr>
    </a:lvl4pPr>
    <a:lvl5pPr marL="1828800" algn="l" defTabSz="914400" rtl="0" eaLnBrk="1" latinLnBrk="0" hangingPunct="1">
      <a:defRPr sz="1200" kern="1200">
        <a:solidFill>
          <a:schemeClr val="tx1"/>
        </a:solidFill>
        <a:latin typeface="微软雅黑" panose="020B0503020204020204"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charset="-122"/>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charset="-122"/>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p:fade/>
      </p:transition>
    </mc:Choice>
    <mc:Fallback>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alpha val="100000"/>
              </a:schemeClr>
            </a:gs>
            <a:gs pos="100000">
              <a:schemeClr val="tx2">
                <a:lumMod val="20000"/>
                <a:lumOff val="80000"/>
                <a:alpha val="50000"/>
              </a:schemeClr>
            </a:gs>
          </a:gsLst>
          <a:lin ang="5400000" scaled="0"/>
        </a:gradFill>
        <a:effectLst/>
      </p:bgPr>
    </p:bg>
    <p:spTree>
      <p:nvGrpSpPr>
        <p:cNvPr id="1" name=""/>
        <p:cNvGrpSpPr/>
        <p:nvPr/>
      </p:nvGrpSpPr>
      <p:grpSpPr/>
      <p:pic>
        <p:nvPicPr>
          <p:cNvPr id="45" name="图片 44" descr="图片包含 天空, 户外, 水&#10;&#10;描述已自动生成"/>
          <p:cNvPicPr>
            <a:picLocks noChangeAspect="1"/>
          </p:cNvPicPr>
          <p:nvPr/>
        </p:nvPicPr>
        <p:blipFill>
          <a:blip r:embed="rId1">
            <a:alphaModFix amt="34000"/>
            <a:grayscl/>
            <a:extLst>
              <a:ext uri="{28A0092B-C50C-407E-A947-70E740481C1C}">
                <a14:useLocalDpi xmlns:a14="http://schemas.microsoft.com/office/drawing/2010/main" val="0"/>
              </a:ext>
            </a:extLst>
          </a:blip>
          <a:srcRect l="156" t="6571" r="156"/>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8" name="矩形 47"/>
          <p:cNvSpPr/>
          <p:nvPr/>
        </p:nvSpPr>
        <p:spPr>
          <a:xfrm>
            <a:off x="0" y="0"/>
            <a:ext cx="12192000" cy="6858000"/>
          </a:xfrm>
          <a:prstGeom prst="rect">
            <a:avLst/>
          </a:prstGeom>
          <a:gradFill>
            <a:gsLst>
              <a:gs pos="0">
                <a:schemeClr val="bg2">
                  <a:alpha val="70000"/>
                </a:schemeClr>
              </a:gs>
              <a:gs pos="100000">
                <a:schemeClr val="bg1">
                  <a:lumMod val="85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6974205" y="-2703830"/>
            <a:ext cx="4808220" cy="4808220"/>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gradFill>
                <a:gsLst>
                  <a:gs pos="0">
                    <a:srgbClr val="3366FF"/>
                  </a:gs>
                  <a:gs pos="100000">
                    <a:srgbClr val="6D69C3"/>
                  </a:gs>
                </a:gsLst>
                <a:lin ang="2700000" scaled="0"/>
              </a:gradFill>
            </a:endParaRPr>
          </a:p>
        </p:txBody>
      </p:sp>
      <p:sp>
        <p:nvSpPr>
          <p:cNvPr id="9" name="椭圆 8"/>
          <p:cNvSpPr/>
          <p:nvPr/>
        </p:nvSpPr>
        <p:spPr>
          <a:xfrm>
            <a:off x="10069195" y="1818640"/>
            <a:ext cx="1713230" cy="1713230"/>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sp>
        <p:nvSpPr>
          <p:cNvPr id="10" name="椭圆 9"/>
          <p:cNvSpPr/>
          <p:nvPr/>
        </p:nvSpPr>
        <p:spPr>
          <a:xfrm>
            <a:off x="11334115" y="3193415"/>
            <a:ext cx="2265680" cy="2265680"/>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sp>
        <p:nvSpPr>
          <p:cNvPr id="11" name="椭圆 10"/>
          <p:cNvSpPr/>
          <p:nvPr/>
        </p:nvSpPr>
        <p:spPr>
          <a:xfrm>
            <a:off x="11782425" y="-108585"/>
            <a:ext cx="3302000" cy="3302000"/>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sp>
        <p:nvSpPr>
          <p:cNvPr id="12" name="椭圆 11"/>
          <p:cNvSpPr/>
          <p:nvPr/>
        </p:nvSpPr>
        <p:spPr>
          <a:xfrm>
            <a:off x="8978900" y="2393315"/>
            <a:ext cx="799465" cy="799465"/>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sp>
        <p:nvSpPr>
          <p:cNvPr id="13" name="椭圆 12"/>
          <p:cNvSpPr/>
          <p:nvPr/>
        </p:nvSpPr>
        <p:spPr>
          <a:xfrm>
            <a:off x="10069195" y="3884930"/>
            <a:ext cx="882650" cy="882650"/>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sp>
        <p:nvSpPr>
          <p:cNvPr id="16" name="椭圆 15"/>
          <p:cNvSpPr/>
          <p:nvPr/>
        </p:nvSpPr>
        <p:spPr>
          <a:xfrm>
            <a:off x="8097520" y="2400935"/>
            <a:ext cx="549275" cy="549275"/>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sp>
        <p:nvSpPr>
          <p:cNvPr id="35" name="文本框 34"/>
          <p:cNvSpPr txBox="1"/>
          <p:nvPr/>
        </p:nvSpPr>
        <p:spPr>
          <a:xfrm>
            <a:off x="980440" y="2104390"/>
            <a:ext cx="8167370" cy="1699260"/>
          </a:xfrm>
          <a:prstGeom prst="rect">
            <a:avLst/>
          </a:prstGeom>
          <a:noFill/>
        </p:spPr>
        <p:txBody>
          <a:bodyPr wrap="none" rtlCol="0">
            <a:noAutofit/>
          </a:bodyPr>
          <a:p>
            <a:pPr algn="l"/>
            <a:r>
              <a:rPr lang="zh-CN" altLang="en-US" sz="4800" b="1" spc="-100" dirty="0">
                <a:gradFill flip="none" rotWithShape="1">
                  <a:gsLst>
                    <a:gs pos="0">
                      <a:srgbClr val="3366FF"/>
                    </a:gs>
                    <a:gs pos="100000">
                      <a:srgbClr val="6D69C3"/>
                    </a:gs>
                  </a:gsLst>
                  <a:lin ang="13200000" scaled="1"/>
                  <a:tileRect/>
                </a:gradFill>
                <a:latin typeface="汉仪旗黑-75S" panose="00020600040101010101" charset="-122"/>
                <a:ea typeface="汉仪旗黑-75S" panose="00020600040101010101" charset="-122"/>
              </a:rPr>
              <a:t>2022年政府信息公开工作</a:t>
            </a:r>
            <a:r>
              <a:rPr lang="zh-CN" altLang="en-US" sz="4800" b="1" spc="-100" dirty="0">
                <a:gradFill flip="none" rotWithShape="1">
                  <a:gsLst>
                    <a:gs pos="0">
                      <a:srgbClr val="3366FF"/>
                    </a:gs>
                    <a:gs pos="100000">
                      <a:srgbClr val="6D69C3"/>
                    </a:gs>
                  </a:gsLst>
                  <a:lin ang="13200000" scaled="1"/>
                  <a:tileRect/>
                </a:gradFill>
                <a:latin typeface="汉仪旗黑-75S" panose="00020600040101010101" charset="-122"/>
                <a:ea typeface="汉仪旗黑-75S" panose="00020600040101010101" charset="-122"/>
              </a:rPr>
              <a:t>年度报告</a:t>
            </a:r>
            <a:endParaRPr lang="zh-CN" altLang="en-US" sz="4800" b="1" spc="-100" dirty="0">
              <a:gradFill flip="none" rotWithShape="1">
                <a:gsLst>
                  <a:gs pos="0">
                    <a:srgbClr val="3366FF"/>
                  </a:gs>
                  <a:gs pos="100000">
                    <a:srgbClr val="6D69C3"/>
                  </a:gs>
                </a:gsLst>
                <a:lin ang="13200000" scaled="1"/>
                <a:tileRect/>
              </a:gradFill>
              <a:latin typeface="汉仪旗黑-75S" panose="00020600040101010101" charset="-122"/>
              <a:ea typeface="汉仪旗黑-75S" panose="00020600040101010101" charset="-122"/>
            </a:endParaRPr>
          </a:p>
        </p:txBody>
      </p:sp>
      <p:sp>
        <p:nvSpPr>
          <p:cNvPr id="5" name="文本框 4"/>
          <p:cNvSpPr txBox="1"/>
          <p:nvPr/>
        </p:nvSpPr>
        <p:spPr>
          <a:xfrm>
            <a:off x="980440" y="3481705"/>
            <a:ext cx="7998460" cy="1054100"/>
          </a:xfrm>
          <a:prstGeom prst="rect">
            <a:avLst/>
          </a:prstGeom>
          <a:noFill/>
        </p:spPr>
        <p:txBody>
          <a:bodyPr wrap="square" rtlCol="0">
            <a:noAutofit/>
          </a:bodyPr>
          <a:p>
            <a:pPr algn="l"/>
            <a:r>
              <a:rPr lang="zh-CN" altLang="en-US" sz="2800" b="1" spc="-100" dirty="0">
                <a:gradFill flip="none" rotWithShape="1">
                  <a:gsLst>
                    <a:gs pos="0">
                      <a:srgbClr val="3366FF"/>
                    </a:gs>
                    <a:gs pos="100000">
                      <a:srgbClr val="6D69C3"/>
                    </a:gs>
                  </a:gsLst>
                  <a:lin ang="13200000" scaled="1"/>
                  <a:tileRect/>
                </a:gradFill>
                <a:latin typeface="汉仪旗黑-75S" panose="00020600040101010101" charset="-122"/>
                <a:ea typeface="汉仪旗黑-75S" panose="00020600040101010101" charset="-122"/>
                <a:sym typeface="+mn-ea"/>
              </a:rPr>
              <a:t>济宁北湖省级旅游度假区交通运输和港航局</a:t>
            </a:r>
            <a:endParaRPr lang="zh-CN" altLang="en-US" sz="2800" b="1" spc="-100" dirty="0">
              <a:gradFill flip="none" rotWithShape="1">
                <a:gsLst>
                  <a:gs pos="0">
                    <a:srgbClr val="3366FF"/>
                  </a:gs>
                  <a:gs pos="100000">
                    <a:srgbClr val="6D69C3"/>
                  </a:gs>
                </a:gsLst>
                <a:lin ang="13200000" scaled="1"/>
                <a:tileRect/>
              </a:gradFill>
              <a:latin typeface="汉仪旗黑-75S" panose="00020600040101010101" charset="-122"/>
              <a:ea typeface="汉仪旗黑-75S" panose="00020600040101010101" charset="-122"/>
              <a:cs typeface="汉仪旗黑-75S" panose="0002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000" fill="hold">
                                          <p:stCondLst>
                                            <p:cond delay="0"/>
                                          </p:stCondLst>
                                        </p:cTn>
                                        <p:tgtEl>
                                          <p:spTgt spid="35"/>
                                        </p:tgtEl>
                                        <p:attrNameLst>
                                          <p:attrName>style.visibility</p:attrName>
                                        </p:attrNameLst>
                                      </p:cBhvr>
                                      <p:to>
                                        <p:strVal val="visible"/>
                                      </p:to>
                                    </p:set>
                                    <p:anim calcmode="lin" valueType="num">
                                      <p:cBhvr additive="base">
                                        <p:cTn id="7" dur="1000"/>
                                        <p:tgtEl>
                                          <p:spTgt spid="35"/>
                                        </p:tgtEl>
                                        <p:attrNameLst>
                                          <p:attrName>ppt_y</p:attrName>
                                        </p:attrNameLst>
                                      </p:cBhvr>
                                      <p:tavLst>
                                        <p:tav tm="0">
                                          <p:val>
                                            <p:strVal val="#ppt_y+#ppt_h*1.125000"/>
                                          </p:val>
                                        </p:tav>
                                        <p:tav tm="100000">
                                          <p:val>
                                            <p:strVal val="#ppt_y"/>
                                          </p:val>
                                        </p:tav>
                                      </p:tavLst>
                                    </p:anim>
                                    <p:animEffect transition="in" filter="wipe(up)">
                                      <p:cBhvr>
                                        <p:cTn id="8" dur="1000"/>
                                        <p:tgtEl>
                                          <p:spTgt spid="35"/>
                                        </p:tgtEl>
                                      </p:cBhvr>
                                    </p:animEffect>
                                  </p:childTnLst>
                                </p:cTn>
                              </p:par>
                              <p:par>
                                <p:cTn id="9" presetID="10" presetClass="entr" presetSubtype="0" fill="hold" grpId="0" nodeType="withEffect">
                                  <p:stCondLst>
                                    <p:cond delay="0"/>
                                  </p:stCondLst>
                                  <p:childTnLst>
                                    <p:set>
                                      <p:cBhvr>
                                        <p:cTn id="10" dur="3000"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childTnLst>
                                </p:cTn>
                              </p:par>
                              <p:par>
                                <p:cTn id="12" presetID="10" presetClass="entr" presetSubtype="0" fill="hold" grpId="0" nodeType="withEffect">
                                  <p:stCondLst>
                                    <p:cond delay="100"/>
                                  </p:stCondLst>
                                  <p:childTnLst>
                                    <p:set>
                                      <p:cBhvr>
                                        <p:cTn id="13" dur="3000" fill="hold">
                                          <p:stCondLst>
                                            <p:cond delay="0"/>
                                          </p:stCondLst>
                                        </p:cTn>
                                        <p:tgtEl>
                                          <p:spTgt spid="9"/>
                                        </p:tgtEl>
                                        <p:attrNameLst>
                                          <p:attrName>style.visibility</p:attrName>
                                        </p:attrNameLst>
                                      </p:cBhvr>
                                      <p:to>
                                        <p:strVal val="visible"/>
                                      </p:to>
                                    </p:set>
                                    <p:animEffect transition="in" filter="fade">
                                      <p:cBhvr>
                                        <p:cTn id="14" dur="3000"/>
                                        <p:tgtEl>
                                          <p:spTgt spid="9"/>
                                        </p:tgtEl>
                                      </p:cBhvr>
                                    </p:animEffect>
                                  </p:childTnLst>
                                </p:cTn>
                              </p:par>
                              <p:par>
                                <p:cTn id="15" presetID="10" presetClass="entr" presetSubtype="0" fill="hold" grpId="0" nodeType="withEffect">
                                  <p:stCondLst>
                                    <p:cond delay="200"/>
                                  </p:stCondLst>
                                  <p:childTnLst>
                                    <p:set>
                                      <p:cBhvr>
                                        <p:cTn id="16" dur="3000" fill="hold">
                                          <p:stCondLst>
                                            <p:cond delay="0"/>
                                          </p:stCondLst>
                                        </p:cTn>
                                        <p:tgtEl>
                                          <p:spTgt spid="10"/>
                                        </p:tgtEl>
                                        <p:attrNameLst>
                                          <p:attrName>style.visibility</p:attrName>
                                        </p:attrNameLst>
                                      </p:cBhvr>
                                      <p:to>
                                        <p:strVal val="visible"/>
                                      </p:to>
                                    </p:set>
                                    <p:animEffect transition="in" filter="fade">
                                      <p:cBhvr>
                                        <p:cTn id="17" dur="3000"/>
                                        <p:tgtEl>
                                          <p:spTgt spid="10"/>
                                        </p:tgtEl>
                                      </p:cBhvr>
                                    </p:animEffect>
                                  </p:childTnLst>
                                </p:cTn>
                              </p:par>
                              <p:par>
                                <p:cTn id="18" presetID="10" presetClass="entr" presetSubtype="0" fill="hold" grpId="0" nodeType="withEffect">
                                  <p:stCondLst>
                                    <p:cond delay="300"/>
                                  </p:stCondLst>
                                  <p:childTnLst>
                                    <p:set>
                                      <p:cBhvr>
                                        <p:cTn id="19" dur="3000" fill="hold">
                                          <p:stCondLst>
                                            <p:cond delay="0"/>
                                          </p:stCondLst>
                                        </p:cTn>
                                        <p:tgtEl>
                                          <p:spTgt spid="11"/>
                                        </p:tgtEl>
                                        <p:attrNameLst>
                                          <p:attrName>style.visibility</p:attrName>
                                        </p:attrNameLst>
                                      </p:cBhvr>
                                      <p:to>
                                        <p:strVal val="visible"/>
                                      </p:to>
                                    </p:set>
                                    <p:animEffect transition="in" filter="fade">
                                      <p:cBhvr>
                                        <p:cTn id="20" dur="3000"/>
                                        <p:tgtEl>
                                          <p:spTgt spid="11"/>
                                        </p:tgtEl>
                                      </p:cBhvr>
                                    </p:animEffect>
                                  </p:childTnLst>
                                </p:cTn>
                              </p:par>
                              <p:par>
                                <p:cTn id="21" presetID="10" presetClass="entr" presetSubtype="0" fill="hold" grpId="0" nodeType="withEffect">
                                  <p:stCondLst>
                                    <p:cond delay="500"/>
                                  </p:stCondLst>
                                  <p:childTnLst>
                                    <p:set>
                                      <p:cBhvr>
                                        <p:cTn id="22" dur="3000" fill="hold">
                                          <p:stCondLst>
                                            <p:cond delay="0"/>
                                          </p:stCondLst>
                                        </p:cTn>
                                        <p:tgtEl>
                                          <p:spTgt spid="12"/>
                                        </p:tgtEl>
                                        <p:attrNameLst>
                                          <p:attrName>style.visibility</p:attrName>
                                        </p:attrNameLst>
                                      </p:cBhvr>
                                      <p:to>
                                        <p:strVal val="visible"/>
                                      </p:to>
                                    </p:set>
                                    <p:animEffect transition="in" filter="fade">
                                      <p:cBhvr>
                                        <p:cTn id="23" dur="3000"/>
                                        <p:tgtEl>
                                          <p:spTgt spid="12"/>
                                        </p:tgtEl>
                                      </p:cBhvr>
                                    </p:animEffect>
                                  </p:childTnLst>
                                </p:cTn>
                              </p:par>
                              <p:par>
                                <p:cTn id="24" presetID="10" presetClass="entr" presetSubtype="0" fill="hold" grpId="0" nodeType="withEffect">
                                  <p:stCondLst>
                                    <p:cond delay="400"/>
                                  </p:stCondLst>
                                  <p:childTnLst>
                                    <p:set>
                                      <p:cBhvr>
                                        <p:cTn id="25" dur="3000" fill="hold">
                                          <p:stCondLst>
                                            <p:cond delay="0"/>
                                          </p:stCondLst>
                                        </p:cTn>
                                        <p:tgtEl>
                                          <p:spTgt spid="13"/>
                                        </p:tgtEl>
                                        <p:attrNameLst>
                                          <p:attrName>style.visibility</p:attrName>
                                        </p:attrNameLst>
                                      </p:cBhvr>
                                      <p:to>
                                        <p:strVal val="visible"/>
                                      </p:to>
                                    </p:set>
                                    <p:animEffect transition="in" filter="fade">
                                      <p:cBhvr>
                                        <p:cTn id="26" dur="3000"/>
                                        <p:tgtEl>
                                          <p:spTgt spid="13"/>
                                        </p:tgtEl>
                                      </p:cBhvr>
                                    </p:animEffect>
                                  </p:childTnLst>
                                </p:cTn>
                              </p:par>
                              <p:par>
                                <p:cTn id="27" presetID="10" presetClass="entr" presetSubtype="0" fill="hold" grpId="0" nodeType="withEffect">
                                  <p:stCondLst>
                                    <p:cond delay="600"/>
                                  </p:stCondLst>
                                  <p:childTnLst>
                                    <p:set>
                                      <p:cBhvr>
                                        <p:cTn id="28" dur="3000" fill="hold">
                                          <p:stCondLst>
                                            <p:cond delay="0"/>
                                          </p:stCondLst>
                                        </p:cTn>
                                        <p:tgtEl>
                                          <p:spTgt spid="16"/>
                                        </p:tgtEl>
                                        <p:attrNameLst>
                                          <p:attrName>style.visibility</p:attrName>
                                        </p:attrNameLst>
                                      </p:cBhvr>
                                      <p:to>
                                        <p:strVal val="visible"/>
                                      </p:to>
                                    </p:set>
                                    <p:animEffect transition="in" filter="fade">
                                      <p:cBhvr>
                                        <p:cTn id="29"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P spid="16" grpId="0" animBg="1"/>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alpha val="100000"/>
              </a:schemeClr>
            </a:gs>
            <a:gs pos="100000">
              <a:schemeClr val="tx2">
                <a:lumMod val="20000"/>
                <a:lumOff val="80000"/>
                <a:alpha val="50000"/>
              </a:schemeClr>
            </a:gs>
          </a:gsLst>
          <a:lin ang="5400000" scaled="0"/>
        </a:gradFill>
        <a:effectLst/>
      </p:bgPr>
    </p:bg>
    <p:spTree>
      <p:nvGrpSpPr>
        <p:cNvPr id="1" name=""/>
        <p:cNvGrpSpPr/>
        <p:nvPr/>
      </p:nvGrpSpPr>
      <p:grpSpPr/>
      <p:pic>
        <p:nvPicPr>
          <p:cNvPr id="45" name="图片 44" descr="图片包含 天空, 户外, 水&#10;&#10;描述已自动生成"/>
          <p:cNvPicPr>
            <a:picLocks noChangeAspect="1"/>
          </p:cNvPicPr>
          <p:nvPr/>
        </p:nvPicPr>
        <p:blipFill>
          <a:blip r:embed="rId1">
            <a:alphaModFix amt="34000"/>
            <a:grayscl/>
            <a:extLst>
              <a:ext uri="{28A0092B-C50C-407E-A947-70E740481C1C}">
                <a14:useLocalDpi xmlns:a14="http://schemas.microsoft.com/office/drawing/2010/main" val="0"/>
              </a:ext>
            </a:extLst>
          </a:blip>
          <a:srcRect l="156" t="6571" r="156"/>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8" name="矩形 47"/>
          <p:cNvSpPr/>
          <p:nvPr/>
        </p:nvSpPr>
        <p:spPr>
          <a:xfrm>
            <a:off x="0" y="0"/>
            <a:ext cx="12192000" cy="6858000"/>
          </a:xfrm>
          <a:prstGeom prst="rect">
            <a:avLst/>
          </a:prstGeom>
          <a:gradFill>
            <a:gsLst>
              <a:gs pos="0">
                <a:schemeClr val="bg2">
                  <a:alpha val="70000"/>
                </a:schemeClr>
              </a:gs>
              <a:gs pos="100000">
                <a:schemeClr val="bg1">
                  <a:lumMod val="85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9654540" y="-987425"/>
            <a:ext cx="3498850" cy="3521710"/>
            <a:chOff x="10983" y="-4258"/>
            <a:chExt cx="12772" cy="12855"/>
          </a:xfrm>
        </p:grpSpPr>
        <p:sp>
          <p:nvSpPr>
            <p:cNvPr id="4" name="椭圆 3"/>
            <p:cNvSpPr/>
            <p:nvPr/>
          </p:nvSpPr>
          <p:spPr>
            <a:xfrm>
              <a:off x="10983" y="-4258"/>
              <a:ext cx="7572" cy="7572"/>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gradFill>
                  <a:gsLst>
                    <a:gs pos="0">
                      <a:srgbClr val="3366FF"/>
                    </a:gs>
                    <a:gs pos="100000">
                      <a:srgbClr val="6D69C3"/>
                    </a:gs>
                  </a:gsLst>
                  <a:lin ang="2700000" scaled="0"/>
                </a:gradFill>
              </a:endParaRPr>
            </a:p>
          </p:txBody>
        </p:sp>
        <p:sp>
          <p:nvSpPr>
            <p:cNvPr id="9" name="椭圆 8"/>
            <p:cNvSpPr/>
            <p:nvPr/>
          </p:nvSpPr>
          <p:spPr>
            <a:xfrm>
              <a:off x="15857" y="2864"/>
              <a:ext cx="2698" cy="2698"/>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sp>
          <p:nvSpPr>
            <p:cNvPr id="10" name="椭圆 9"/>
            <p:cNvSpPr/>
            <p:nvPr/>
          </p:nvSpPr>
          <p:spPr>
            <a:xfrm>
              <a:off x="17849" y="5029"/>
              <a:ext cx="3568" cy="3568"/>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sp>
          <p:nvSpPr>
            <p:cNvPr id="11" name="椭圆 10"/>
            <p:cNvSpPr/>
            <p:nvPr/>
          </p:nvSpPr>
          <p:spPr>
            <a:xfrm>
              <a:off x="18555" y="-171"/>
              <a:ext cx="5200" cy="5200"/>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sp>
          <p:nvSpPr>
            <p:cNvPr id="12" name="椭圆 11"/>
            <p:cNvSpPr/>
            <p:nvPr/>
          </p:nvSpPr>
          <p:spPr>
            <a:xfrm>
              <a:off x="14140" y="3769"/>
              <a:ext cx="1259" cy="1259"/>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sp>
          <p:nvSpPr>
            <p:cNvPr id="13" name="椭圆 12"/>
            <p:cNvSpPr/>
            <p:nvPr/>
          </p:nvSpPr>
          <p:spPr>
            <a:xfrm>
              <a:off x="15857" y="6118"/>
              <a:ext cx="1390" cy="1390"/>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sp>
          <p:nvSpPr>
            <p:cNvPr id="16" name="椭圆 15"/>
            <p:cNvSpPr/>
            <p:nvPr/>
          </p:nvSpPr>
          <p:spPr>
            <a:xfrm>
              <a:off x="12752" y="3781"/>
              <a:ext cx="865" cy="865"/>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grpSp>
      <p:sp>
        <p:nvSpPr>
          <p:cNvPr id="3" name="文本框 2"/>
          <p:cNvSpPr txBox="1"/>
          <p:nvPr/>
        </p:nvSpPr>
        <p:spPr>
          <a:xfrm>
            <a:off x="1049655" y="963930"/>
            <a:ext cx="10093325" cy="4154170"/>
          </a:xfrm>
          <a:prstGeom prst="rect">
            <a:avLst/>
          </a:prstGeom>
          <a:noFill/>
        </p:spPr>
        <p:txBody>
          <a:bodyPr wrap="square" rtlCol="0">
            <a:spAutoFit/>
          </a:bodyPr>
          <a:p>
            <a:r>
              <a:rPr lang="en-US" sz="2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r>
              <a:rPr sz="2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本报告由济宁北湖省级旅游度假区交通运输和港航局按照《中华人民共和国政府信息公开条例》（以下简称《条例》）和《中华人民共和国政府信息公开工作年度报告格式》（国办公开办函〔2021〕30号）要求编制。</a:t>
            </a:r>
            <a:endParaRPr sz="2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sz="2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本报告内容包括总体情况、主动公开政府信息情况、收到和处理政府信息公开申请情况、政府信息公开行政复议和行政诉讼情况、存在的主要问题及改进情况、其他需要报告的事项等六部分内容。</a:t>
            </a:r>
            <a:endParaRPr sz="2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lang="en-US" sz="2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r>
              <a:rPr sz="2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本报告所列数据的统计期限自2022年1月1日起至2022年12月31日止。本报告电子版可在“中国·济宁”政府门户网站</a:t>
            </a:r>
            <a:r>
              <a:rPr lang="zh-CN" sz="2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a:t>
            </a:r>
            <a:r>
              <a:rPr sz="2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http://bhdjq.jining.gov.cn/）查阅或下载。如对本报告有疑问，请与济宁北湖省级旅游度假区交通运输和港航局联系（地址：山东省济宁市许庄街道新城发展大厦A座12楼，联系电话：0537—6537107）。</a:t>
            </a:r>
            <a:endParaRPr sz="2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alpha val="100000"/>
              </a:schemeClr>
            </a:gs>
            <a:gs pos="100000">
              <a:schemeClr val="tx2">
                <a:lumMod val="20000"/>
                <a:lumOff val="80000"/>
                <a:alpha val="50000"/>
              </a:schemeClr>
            </a:gs>
          </a:gsLst>
          <a:lin ang="5400000" scaled="0"/>
        </a:gradFill>
        <a:effectLst/>
      </p:bgPr>
    </p:bg>
    <p:spTree>
      <p:nvGrpSpPr>
        <p:cNvPr id="1" name=""/>
        <p:cNvGrpSpPr/>
        <p:nvPr/>
      </p:nvGrpSpPr>
      <p:grpSpPr/>
      <p:pic>
        <p:nvPicPr>
          <p:cNvPr id="45" name="图片 44" descr="图片包含 天空, 户外, 水&#10;&#10;描述已自动生成"/>
          <p:cNvPicPr>
            <a:picLocks noChangeAspect="1"/>
          </p:cNvPicPr>
          <p:nvPr/>
        </p:nvPicPr>
        <p:blipFill>
          <a:blip r:embed="rId2">
            <a:alphaModFix amt="34000"/>
            <a:grayscl/>
            <a:extLst>
              <a:ext uri="{28A0092B-C50C-407E-A947-70E740481C1C}">
                <a14:useLocalDpi xmlns:a14="http://schemas.microsoft.com/office/drawing/2010/main" val="0"/>
              </a:ext>
            </a:extLst>
          </a:blip>
          <a:srcRect l="156" t="6571" r="156"/>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8" name="矩形 47"/>
          <p:cNvSpPr/>
          <p:nvPr/>
        </p:nvSpPr>
        <p:spPr>
          <a:xfrm>
            <a:off x="635" y="0"/>
            <a:ext cx="12192000" cy="6858000"/>
          </a:xfrm>
          <a:prstGeom prst="rect">
            <a:avLst/>
          </a:prstGeom>
          <a:gradFill>
            <a:gsLst>
              <a:gs pos="0">
                <a:schemeClr val="bg2">
                  <a:alpha val="70000"/>
                </a:schemeClr>
              </a:gs>
              <a:gs pos="100000">
                <a:schemeClr val="bg1">
                  <a:lumMod val="85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812800" y="1751965"/>
            <a:ext cx="10936605" cy="4615815"/>
          </a:xfrm>
          <a:prstGeom prst="rect">
            <a:avLst/>
          </a:prstGeom>
          <a:noFill/>
        </p:spPr>
        <p:txBody>
          <a:bodyPr wrap="square" rtlCol="0">
            <a:spAutoFit/>
          </a:bodyPr>
          <a:p>
            <a:r>
              <a:rPr lang="en-US"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r>
              <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2022年，区交通运输和港航局认真贯彻落实《条例》和省市区有关政府信息公开工作要求，紧扣2022年度太白湖新区政务公开工作要点，不断夯实政府信息公开标准化规范化基础，提高工作透明度，切实增强人民群众满意度、获得感。</a:t>
            </a:r>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自2022年1月1日至12月31日止，我局主动公开政务信息28条，无申请公开政府信息、无因政府信息公开申请行政复议、提起行政诉讼的情况。</a:t>
            </a:r>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lang="en-US"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r>
              <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（一）主动公开情况</a:t>
            </a:r>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lang="en-US"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r>
              <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通过新区政府门户网主动公开政府信息，2022年我局公布信息共28条。</a:t>
            </a:r>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endParaRPr>
          </a:p>
          <a:p>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endParaRPr>
          </a:p>
          <a:p>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endParaRPr>
          </a:p>
          <a:p>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endParaRPr>
          </a:p>
          <a:p>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endParaRPr>
          </a:p>
          <a:p>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endParaRPr>
          </a:p>
          <a:p>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endParaRPr>
          </a:p>
          <a:p>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endParaRPr>
          </a:p>
          <a:p>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endParaRPr>
          </a:p>
          <a:p>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endParaRPr>
          </a:p>
          <a:p>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endParaRPr>
          </a:p>
          <a:p>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endParaRPr>
          </a:p>
          <a:p>
            <a:r>
              <a:rPr lang="en-US"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rPr>
              <a:t>  </a:t>
            </a:r>
            <a:r>
              <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rPr>
              <a:t>（二）依申请公开情况</a:t>
            </a:r>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lang="en-US"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rPr>
              <a:t>  </a:t>
            </a:r>
            <a:r>
              <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rPr>
              <a:t>本着优化信息公开申请工作流程，畅通受理渠道，提升依申请公开办理水平。针对复杂疑难的信息公开申请，加强部门协作研究，防范法律风险。2022年，我局未收到政府信息公开申请。</a:t>
            </a:r>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endParaRPr>
          </a:p>
        </p:txBody>
      </p:sp>
      <p:grpSp>
        <p:nvGrpSpPr>
          <p:cNvPr id="2" name="组合 1"/>
          <p:cNvGrpSpPr/>
          <p:nvPr/>
        </p:nvGrpSpPr>
        <p:grpSpPr>
          <a:xfrm>
            <a:off x="9654540" y="-987425"/>
            <a:ext cx="3498850" cy="3521710"/>
            <a:chOff x="10983" y="-4258"/>
            <a:chExt cx="12772" cy="12855"/>
          </a:xfrm>
        </p:grpSpPr>
        <p:sp>
          <p:nvSpPr>
            <p:cNvPr id="4" name="椭圆 3"/>
            <p:cNvSpPr/>
            <p:nvPr/>
          </p:nvSpPr>
          <p:spPr>
            <a:xfrm>
              <a:off x="10983" y="-4258"/>
              <a:ext cx="7572" cy="7572"/>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gradFill>
                  <a:gsLst>
                    <a:gs pos="0">
                      <a:srgbClr val="3366FF"/>
                    </a:gs>
                    <a:gs pos="100000">
                      <a:srgbClr val="6D69C3"/>
                    </a:gs>
                  </a:gsLst>
                  <a:lin ang="2700000" scaled="0"/>
                </a:gradFill>
              </a:endParaRPr>
            </a:p>
          </p:txBody>
        </p:sp>
        <p:sp>
          <p:nvSpPr>
            <p:cNvPr id="9" name="椭圆 8"/>
            <p:cNvSpPr/>
            <p:nvPr/>
          </p:nvSpPr>
          <p:spPr>
            <a:xfrm>
              <a:off x="15857" y="2864"/>
              <a:ext cx="2698" cy="2698"/>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sp>
          <p:nvSpPr>
            <p:cNvPr id="10" name="椭圆 9"/>
            <p:cNvSpPr/>
            <p:nvPr/>
          </p:nvSpPr>
          <p:spPr>
            <a:xfrm>
              <a:off x="17849" y="5029"/>
              <a:ext cx="3568" cy="3568"/>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sp>
          <p:nvSpPr>
            <p:cNvPr id="11" name="椭圆 10"/>
            <p:cNvSpPr/>
            <p:nvPr/>
          </p:nvSpPr>
          <p:spPr>
            <a:xfrm>
              <a:off x="18555" y="-171"/>
              <a:ext cx="5200" cy="5200"/>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sp>
          <p:nvSpPr>
            <p:cNvPr id="12" name="椭圆 11"/>
            <p:cNvSpPr/>
            <p:nvPr/>
          </p:nvSpPr>
          <p:spPr>
            <a:xfrm>
              <a:off x="14140" y="3769"/>
              <a:ext cx="1259" cy="1259"/>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sp>
          <p:nvSpPr>
            <p:cNvPr id="13" name="椭圆 12"/>
            <p:cNvSpPr/>
            <p:nvPr/>
          </p:nvSpPr>
          <p:spPr>
            <a:xfrm>
              <a:off x="15857" y="6118"/>
              <a:ext cx="1390" cy="1390"/>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sp>
          <p:nvSpPr>
            <p:cNvPr id="16" name="椭圆 15"/>
            <p:cNvSpPr/>
            <p:nvPr/>
          </p:nvSpPr>
          <p:spPr>
            <a:xfrm>
              <a:off x="12752" y="3781"/>
              <a:ext cx="865" cy="865"/>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grpSp>
      <p:grpSp>
        <p:nvGrpSpPr>
          <p:cNvPr id="14" name="组合 13"/>
          <p:cNvGrpSpPr/>
          <p:nvPr/>
        </p:nvGrpSpPr>
        <p:grpSpPr>
          <a:xfrm>
            <a:off x="746125" y="546735"/>
            <a:ext cx="8465185" cy="1009650"/>
            <a:chOff x="1175" y="861"/>
            <a:chExt cx="13331" cy="1590"/>
          </a:xfrm>
        </p:grpSpPr>
        <p:sp>
          <p:nvSpPr>
            <p:cNvPr id="7" name="平行四边形 6"/>
            <p:cNvSpPr/>
            <p:nvPr/>
          </p:nvSpPr>
          <p:spPr>
            <a:xfrm>
              <a:off x="1175" y="861"/>
              <a:ext cx="11910" cy="1590"/>
            </a:xfrm>
            <a:prstGeom prst="parallelogram">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endParaRPr lang="zh-CN" altLang="en-US">
                <a:gradFill>
                  <a:gsLst>
                    <a:gs pos="0">
                      <a:srgbClr val="3366FF"/>
                    </a:gs>
                    <a:gs pos="100000">
                      <a:srgbClr val="6D69C3"/>
                    </a:gs>
                  </a:gsLst>
                  <a:lin ang="2700000" scaled="0"/>
                </a:gradFill>
                <a:sym typeface="+mn-ea"/>
              </a:endParaRPr>
            </a:p>
          </p:txBody>
        </p:sp>
        <p:sp>
          <p:nvSpPr>
            <p:cNvPr id="3" name="任意多边形: 形状 9"/>
            <p:cNvSpPr/>
            <p:nvPr/>
          </p:nvSpPr>
          <p:spPr>
            <a:xfrm>
              <a:off x="1548" y="974"/>
              <a:ext cx="12958" cy="1312"/>
            </a:xfrm>
            <a:custGeom>
              <a:avLst/>
              <a:gdLst>
                <a:gd name="connsiteX0" fmla="*/ 0 w 4764881"/>
                <a:gd name="connsiteY0" fmla="*/ 0 h 433171"/>
                <a:gd name="connsiteX1" fmla="*/ 4764881 w 4764881"/>
                <a:gd name="connsiteY1" fmla="*/ 0 h 433171"/>
                <a:gd name="connsiteX2" fmla="*/ 4764881 w 4764881"/>
                <a:gd name="connsiteY2" fmla="*/ 433171 h 433171"/>
                <a:gd name="connsiteX3" fmla="*/ 0 w 4764881"/>
                <a:gd name="connsiteY3" fmla="*/ 433171 h 433171"/>
                <a:gd name="connsiteX4" fmla="*/ 0 w 4764881"/>
                <a:gd name="connsiteY4" fmla="*/ 0 h 43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881" h="433171">
                  <a:moveTo>
                    <a:pt x="0" y="0"/>
                  </a:moveTo>
                  <a:lnTo>
                    <a:pt x="4764881" y="0"/>
                  </a:lnTo>
                  <a:lnTo>
                    <a:pt x="4764881" y="433171"/>
                  </a:lnTo>
                  <a:lnTo>
                    <a:pt x="0" y="4331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b" anchorCtr="0">
              <a:noAutofit/>
            </a:bodyPr>
            <a:p>
              <a:pPr marL="0" lvl="0" indent="0" algn="l" defTabSz="889000">
                <a:lnSpc>
                  <a:spcPct val="90000"/>
                </a:lnSpc>
                <a:spcBef>
                  <a:spcPct val="0"/>
                </a:spcBef>
                <a:spcAft>
                  <a:spcPct val="35000"/>
                </a:spcAft>
                <a:buNone/>
              </a:pPr>
              <a:r>
                <a:rPr lang="zh-CN" altLang="en-US" sz="4000" kern="1200" dirty="0">
                  <a:solidFill>
                    <a:schemeClr val="bg1"/>
                  </a:solidFill>
                  <a:latin typeface="汉仪旗黑-75S" panose="00020600040101010101" charset="-122"/>
                  <a:ea typeface="汉仪旗黑-75S" panose="00020600040101010101" charset="-122"/>
                  <a:cs typeface="汉仪旗黑-75S" panose="00020600040101010101" charset="-122"/>
                </a:rPr>
                <a:t>一、总体情况</a:t>
              </a:r>
              <a:endParaRPr lang="en-US" altLang="zh-CN" sz="4000" kern="1200" dirty="0">
                <a:solidFill>
                  <a:schemeClr val="bg1"/>
                </a:solidFill>
                <a:latin typeface="汉仪旗黑-75S" panose="00020600040101010101" charset="-122"/>
                <a:ea typeface="汉仪旗黑-75S" panose="00020600040101010101" charset="-122"/>
                <a:cs typeface="汉仪旗黑-75S" panose="00020600040101010101" charset="-122"/>
              </a:endParaRPr>
            </a:p>
          </p:txBody>
        </p:sp>
      </p:grpSp>
      <p:graphicFrame>
        <p:nvGraphicFramePr>
          <p:cNvPr id="8" name="图表 1"/>
          <p:cNvGraphicFramePr/>
          <p:nvPr/>
        </p:nvGraphicFramePr>
        <p:xfrm>
          <a:off x="822325" y="3251200"/>
          <a:ext cx="4268470" cy="228219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ppt_x</p:attrName>
                                        </p:attrNameLst>
                                      </p:cBhvr>
                                      <p:tavLst>
                                        <p:tav tm="0">
                                          <p:val>
                                            <p:strVal val="#ppt_x-#ppt_w*1.125000"/>
                                          </p:val>
                                        </p:tav>
                                        <p:tav tm="100000">
                                          <p:val>
                                            <p:strVal val="#ppt_x"/>
                                          </p:val>
                                        </p:tav>
                                      </p:tavLst>
                                    </p:anim>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alpha val="100000"/>
              </a:schemeClr>
            </a:gs>
            <a:gs pos="100000">
              <a:schemeClr val="tx2">
                <a:lumMod val="20000"/>
                <a:lumOff val="80000"/>
                <a:alpha val="50000"/>
              </a:schemeClr>
            </a:gs>
          </a:gsLst>
          <a:lin ang="5400000" scaled="0"/>
        </a:gradFill>
        <a:effectLst/>
      </p:bgPr>
    </p:bg>
    <p:spTree>
      <p:nvGrpSpPr>
        <p:cNvPr id="1" name=""/>
        <p:cNvGrpSpPr/>
        <p:nvPr/>
      </p:nvGrpSpPr>
      <p:grpSpPr/>
      <p:pic>
        <p:nvPicPr>
          <p:cNvPr id="45" name="图片 44" descr="图片包含 天空, 户外, 水&#10;&#10;描述已自动生成"/>
          <p:cNvPicPr>
            <a:picLocks noChangeAspect="1"/>
          </p:cNvPicPr>
          <p:nvPr/>
        </p:nvPicPr>
        <p:blipFill>
          <a:blip r:embed="rId1">
            <a:alphaModFix amt="34000"/>
            <a:grayscl/>
            <a:extLst>
              <a:ext uri="{28A0092B-C50C-407E-A947-70E740481C1C}">
                <a14:useLocalDpi xmlns:a14="http://schemas.microsoft.com/office/drawing/2010/main" val="0"/>
              </a:ext>
            </a:extLst>
          </a:blip>
          <a:srcRect l="156" t="6571" r="156"/>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8" name="矩形 47"/>
          <p:cNvSpPr/>
          <p:nvPr/>
        </p:nvSpPr>
        <p:spPr>
          <a:xfrm>
            <a:off x="635" y="0"/>
            <a:ext cx="12192000" cy="6858000"/>
          </a:xfrm>
          <a:prstGeom prst="rect">
            <a:avLst/>
          </a:prstGeom>
          <a:gradFill>
            <a:gsLst>
              <a:gs pos="0">
                <a:schemeClr val="bg2">
                  <a:alpha val="70000"/>
                </a:schemeClr>
              </a:gs>
              <a:gs pos="100000">
                <a:schemeClr val="bg1">
                  <a:lumMod val="85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570230" y="1362710"/>
            <a:ext cx="11076305" cy="3588385"/>
          </a:xfrm>
          <a:prstGeom prst="rect">
            <a:avLst/>
          </a:prstGeom>
          <a:noFill/>
        </p:spPr>
        <p:txBody>
          <a:bodyPr wrap="square" rtlCol="0">
            <a:noAutofit/>
          </a:bodyPr>
          <a:p>
            <a:r>
              <a:rPr lang="en-US"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rPr>
              <a:t>  </a:t>
            </a:r>
            <a:r>
              <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rPr>
              <a:t>（三）政府信息管理情况</a:t>
            </a:r>
            <a:endPar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lang="en-US"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rPr>
              <a:t>  </a:t>
            </a:r>
            <a:r>
              <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rPr>
              <a:t>一是加强组织领导，强化责任分工。二是创新公开载体，提升服务水平。三是优化工作流程，突出工作亮点。</a:t>
            </a:r>
            <a:endPar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endParaRPr>
          </a:p>
          <a:p>
            <a:r>
              <a:rPr lang="en-US"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rPr>
              <a:t>  </a:t>
            </a:r>
            <a:r>
              <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rPr>
              <a:t>（四）政府信息公开平台建设情况</a:t>
            </a:r>
            <a:endPar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lang="en-US"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rPr>
              <a:t>  </a:t>
            </a:r>
            <a:r>
              <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rPr>
              <a:t>不定期组织召开政务信息工作会议，邀请专业人员领学讲解新修订的《条例》，要求机关各业务站所人员要开展学习培训，切实增强公开意识和能力，负责政务公开工作人员要自主学、反复学，确保准确理解掌握新条例相关规定，以新条例为根本依据做好信息公开工作。</a:t>
            </a:r>
            <a:endPar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endParaRPr>
          </a:p>
          <a:p>
            <a:r>
              <a:rPr lang="en-US"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rPr>
              <a:t>  </a:t>
            </a:r>
            <a:r>
              <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rPr>
              <a:t>（五）监督保障情况</a:t>
            </a:r>
            <a:endPar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lang="en-US"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rPr>
              <a:t>  </a:t>
            </a:r>
            <a:r>
              <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rPr>
              <a:t>完善政务公开审核制度，严格对照信息发布流程，对发布信息实行主要领导审核制度，确保发布信息准确实用性。</a:t>
            </a:r>
            <a:endPar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alpha val="100000"/>
              </a:schemeClr>
            </a:gs>
            <a:gs pos="100000">
              <a:schemeClr val="tx2">
                <a:lumMod val="20000"/>
                <a:lumOff val="80000"/>
                <a:alpha val="50000"/>
              </a:schemeClr>
            </a:gs>
          </a:gsLst>
          <a:lin ang="5400000" scaled="0"/>
        </a:gradFill>
        <a:effectLst/>
      </p:bgPr>
    </p:bg>
    <p:spTree>
      <p:nvGrpSpPr>
        <p:cNvPr id="1" name=""/>
        <p:cNvGrpSpPr/>
        <p:nvPr/>
      </p:nvGrpSpPr>
      <p:grpSpPr/>
      <p:pic>
        <p:nvPicPr>
          <p:cNvPr id="45" name="图片 44" descr="图片包含 天空, 户外, 水&#10;&#10;描述已自动生成"/>
          <p:cNvPicPr>
            <a:picLocks noChangeAspect="1"/>
          </p:cNvPicPr>
          <p:nvPr/>
        </p:nvPicPr>
        <p:blipFill>
          <a:blip r:embed="rId1">
            <a:alphaModFix amt="34000"/>
            <a:grayscl/>
            <a:extLst>
              <a:ext uri="{28A0092B-C50C-407E-A947-70E740481C1C}">
                <a14:useLocalDpi xmlns:a14="http://schemas.microsoft.com/office/drawing/2010/main" val="0"/>
              </a:ext>
            </a:extLst>
          </a:blip>
          <a:srcRect l="156" t="6571" r="156"/>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8" name="矩形 47"/>
          <p:cNvSpPr/>
          <p:nvPr/>
        </p:nvSpPr>
        <p:spPr>
          <a:xfrm>
            <a:off x="635" y="0"/>
            <a:ext cx="12192000" cy="6858000"/>
          </a:xfrm>
          <a:prstGeom prst="rect">
            <a:avLst/>
          </a:prstGeom>
          <a:gradFill>
            <a:gsLst>
              <a:gs pos="0">
                <a:schemeClr val="bg2">
                  <a:alpha val="70000"/>
                </a:schemeClr>
              </a:gs>
              <a:gs pos="100000">
                <a:schemeClr val="bg1">
                  <a:lumMod val="85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1" name="组合 10"/>
          <p:cNvGrpSpPr/>
          <p:nvPr/>
        </p:nvGrpSpPr>
        <p:grpSpPr>
          <a:xfrm>
            <a:off x="746125" y="546735"/>
            <a:ext cx="8465185" cy="1009650"/>
            <a:chOff x="1175" y="861"/>
            <a:chExt cx="13331" cy="1590"/>
          </a:xfrm>
        </p:grpSpPr>
        <p:sp>
          <p:nvSpPr>
            <p:cNvPr id="12" name="平行四边形 11"/>
            <p:cNvSpPr/>
            <p:nvPr/>
          </p:nvSpPr>
          <p:spPr>
            <a:xfrm>
              <a:off x="1175" y="861"/>
              <a:ext cx="11910" cy="1590"/>
            </a:xfrm>
            <a:prstGeom prst="parallelogram">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endParaRPr lang="zh-CN" altLang="en-US">
                <a:gradFill>
                  <a:gsLst>
                    <a:gs pos="0">
                      <a:srgbClr val="3366FF"/>
                    </a:gs>
                    <a:gs pos="100000">
                      <a:srgbClr val="6D69C3"/>
                    </a:gs>
                  </a:gsLst>
                  <a:lin ang="2700000" scaled="0"/>
                </a:gradFill>
                <a:sym typeface="+mn-ea"/>
              </a:endParaRPr>
            </a:p>
          </p:txBody>
        </p:sp>
        <p:sp>
          <p:nvSpPr>
            <p:cNvPr id="15" name="任意多边形: 形状 9"/>
            <p:cNvSpPr/>
            <p:nvPr/>
          </p:nvSpPr>
          <p:spPr>
            <a:xfrm>
              <a:off x="1548" y="974"/>
              <a:ext cx="12958" cy="1312"/>
            </a:xfrm>
            <a:custGeom>
              <a:avLst/>
              <a:gdLst>
                <a:gd name="connsiteX0" fmla="*/ 0 w 4764881"/>
                <a:gd name="connsiteY0" fmla="*/ 0 h 433171"/>
                <a:gd name="connsiteX1" fmla="*/ 4764881 w 4764881"/>
                <a:gd name="connsiteY1" fmla="*/ 0 h 433171"/>
                <a:gd name="connsiteX2" fmla="*/ 4764881 w 4764881"/>
                <a:gd name="connsiteY2" fmla="*/ 433171 h 433171"/>
                <a:gd name="connsiteX3" fmla="*/ 0 w 4764881"/>
                <a:gd name="connsiteY3" fmla="*/ 433171 h 433171"/>
                <a:gd name="connsiteX4" fmla="*/ 0 w 4764881"/>
                <a:gd name="connsiteY4" fmla="*/ 0 h 43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881" h="433171">
                  <a:moveTo>
                    <a:pt x="0" y="0"/>
                  </a:moveTo>
                  <a:lnTo>
                    <a:pt x="4764881" y="0"/>
                  </a:lnTo>
                  <a:lnTo>
                    <a:pt x="4764881" y="433171"/>
                  </a:lnTo>
                  <a:lnTo>
                    <a:pt x="0" y="4331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b" anchorCtr="0">
              <a:noAutofit/>
            </a:bodyPr>
            <a:p>
              <a:pPr marL="0" lvl="0" indent="0" algn="l" defTabSz="889000">
                <a:lnSpc>
                  <a:spcPct val="90000"/>
                </a:lnSpc>
                <a:spcBef>
                  <a:spcPct val="0"/>
                </a:spcBef>
                <a:spcAft>
                  <a:spcPct val="35000"/>
                </a:spcAft>
                <a:buNone/>
              </a:pPr>
              <a:r>
                <a:rPr lang="zh-CN" altLang="en-US" sz="4000" kern="1200" dirty="0">
                  <a:solidFill>
                    <a:schemeClr val="bg1"/>
                  </a:solidFill>
                  <a:latin typeface="汉仪旗黑-75S" panose="00020600040101010101" charset="-122"/>
                  <a:ea typeface="汉仪旗黑-75S" panose="00020600040101010101" charset="-122"/>
                  <a:cs typeface="汉仪旗黑-75S" panose="00020600040101010101" charset="-122"/>
                </a:rPr>
                <a:t>二、主动公开政府信息情况</a:t>
              </a:r>
              <a:endParaRPr lang="zh-CN" altLang="en-US" sz="4000" kern="1200" dirty="0">
                <a:solidFill>
                  <a:schemeClr val="bg1"/>
                </a:solidFill>
                <a:latin typeface="汉仪旗黑-75S" panose="00020600040101010101" charset="-122"/>
                <a:ea typeface="汉仪旗黑-75S" panose="00020600040101010101" charset="-122"/>
                <a:cs typeface="汉仪旗黑-75S" panose="00020600040101010101" charset="-122"/>
              </a:endParaRPr>
            </a:p>
          </p:txBody>
        </p:sp>
      </p:grpSp>
      <p:graphicFrame>
        <p:nvGraphicFramePr>
          <p:cNvPr id="18" name="表格 17"/>
          <p:cNvGraphicFramePr/>
          <p:nvPr>
            <p:custDataLst>
              <p:tags r:id="rId2"/>
            </p:custDataLst>
          </p:nvPr>
        </p:nvGraphicFramePr>
        <p:xfrm>
          <a:off x="3310572" y="1697355"/>
          <a:ext cx="6615430" cy="4114800"/>
        </p:xfrm>
        <a:graphic>
          <a:graphicData uri="http://schemas.openxmlformats.org/drawingml/2006/table">
            <a:tbl>
              <a:tblPr firstRow="1" bandRow="1">
                <a:tableStyleId>{5940675A-B579-460E-94D1-54222C63F5DA}</a:tableStyleId>
              </a:tblPr>
              <a:tblGrid>
                <a:gridCol w="1690370"/>
                <a:gridCol w="1209993"/>
                <a:gridCol w="1408112"/>
                <a:gridCol w="2306955"/>
              </a:tblGrid>
              <a:tr h="274320">
                <a:tc gridSpan="4">
                  <a:txBody>
                    <a:bodyPr/>
                    <a:p>
                      <a:pPr indent="0" algn="ctr">
                        <a:buNone/>
                      </a:pPr>
                      <a:r>
                        <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第二十条第（一）项</a:t>
                      </a:r>
                      <a:endPar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5900">
                <a:tc>
                  <a:txBody>
                    <a:bodyPr/>
                    <a:p>
                      <a:pPr indent="0" algn="ctr">
                        <a:buNone/>
                      </a:pPr>
                      <a:r>
                        <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信息内容</a:t>
                      </a:r>
                      <a:endPar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本年制发件数</a:t>
                      </a:r>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本年废止件数</a:t>
                      </a:r>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现行有效件数</a:t>
                      </a:r>
                      <a:endPar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5900">
                <a:tc>
                  <a:txBody>
                    <a:bodyPr/>
                    <a:p>
                      <a:pPr indent="0">
                        <a:buNone/>
                      </a:pPr>
                      <a:r>
                        <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规章</a:t>
                      </a:r>
                      <a:endPar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0</a:t>
                      </a:r>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0</a:t>
                      </a:r>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0</a:t>
                      </a:r>
                      <a:endPar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5900">
                <a:tc>
                  <a:txBody>
                    <a:bodyPr/>
                    <a:p>
                      <a:pPr indent="0">
                        <a:buNone/>
                      </a:pPr>
                      <a:r>
                        <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行政规范性文件</a:t>
                      </a:r>
                      <a:endPar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0</a:t>
                      </a:r>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0</a:t>
                      </a:r>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0</a:t>
                      </a:r>
                      <a:endPar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5900">
                <a:tc gridSpan="4">
                  <a:txBody>
                    <a:bodyPr/>
                    <a:p>
                      <a:pPr indent="0" algn="ctr">
                        <a:buNone/>
                      </a:pPr>
                      <a:r>
                        <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第二十条第（五）项</a:t>
                      </a:r>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5900">
                <a:tc>
                  <a:txBody>
                    <a:bodyPr/>
                    <a:p>
                      <a:pPr indent="0" algn="ctr">
                        <a:buNone/>
                      </a:pPr>
                      <a:r>
                        <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信息内容</a:t>
                      </a:r>
                      <a:endPar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本年处理决定数量</a:t>
                      </a:r>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5900">
                <a:tc>
                  <a:txBody>
                    <a:bodyPr/>
                    <a:p>
                      <a:pPr indent="0">
                        <a:buNone/>
                      </a:pPr>
                      <a:r>
                        <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行政许可</a:t>
                      </a:r>
                      <a:endPar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buNone/>
                      </a:pPr>
                      <a:r>
                        <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0</a:t>
                      </a:r>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5900">
                <a:tc gridSpan="4">
                  <a:txBody>
                    <a:bodyPr/>
                    <a:p>
                      <a:pPr indent="0" algn="ctr">
                        <a:buNone/>
                      </a:pPr>
                      <a:r>
                        <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第二十条第（六）项</a:t>
                      </a:r>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5900">
                <a:tc>
                  <a:txBody>
                    <a:bodyPr/>
                    <a:p>
                      <a:pPr indent="0" algn="ctr">
                        <a:buNone/>
                      </a:pPr>
                      <a:r>
                        <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信息内容</a:t>
                      </a:r>
                      <a:endPar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本年处理决定数量</a:t>
                      </a:r>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5900">
                <a:tc>
                  <a:txBody>
                    <a:bodyPr/>
                    <a:p>
                      <a:pPr indent="0">
                        <a:buNone/>
                      </a:pPr>
                      <a:r>
                        <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行政处罚</a:t>
                      </a:r>
                      <a:endPar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buNone/>
                      </a:pPr>
                      <a:r>
                        <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6</a:t>
                      </a:r>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74320">
                <a:tc>
                  <a:txBody>
                    <a:bodyPr/>
                    <a:p>
                      <a:pPr indent="0">
                        <a:buNone/>
                      </a:pPr>
                      <a:r>
                        <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行政强制</a:t>
                      </a:r>
                      <a:endPar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buNone/>
                      </a:pPr>
                      <a:r>
                        <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5900">
                <a:tc gridSpan="4">
                  <a:txBody>
                    <a:bodyPr/>
                    <a:p>
                      <a:pPr indent="0" algn="ctr">
                        <a:buNone/>
                      </a:pPr>
                      <a:r>
                        <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第二十条第（八）项</a:t>
                      </a:r>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5900">
                <a:tc>
                  <a:txBody>
                    <a:bodyPr/>
                    <a:p>
                      <a:pPr indent="0" algn="ctr">
                        <a:buNone/>
                      </a:pPr>
                      <a:r>
                        <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信息内容</a:t>
                      </a:r>
                      <a:endPar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本年收费金额（单位：万元）</a:t>
                      </a:r>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5900">
                <a:tc>
                  <a:txBody>
                    <a:bodyPr/>
                    <a:p>
                      <a:pPr indent="0">
                        <a:buNone/>
                      </a:pPr>
                      <a:r>
                        <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行政事业性收费</a:t>
                      </a:r>
                      <a:endParaRPr sz="18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buNone/>
                      </a:pPr>
                      <a:r>
                        <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14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alpha val="100000"/>
              </a:schemeClr>
            </a:gs>
            <a:gs pos="100000">
              <a:schemeClr val="tx2">
                <a:lumMod val="20000"/>
                <a:lumOff val="80000"/>
                <a:alpha val="50000"/>
              </a:schemeClr>
            </a:gs>
          </a:gsLst>
          <a:lin ang="5400000" scaled="0"/>
        </a:gradFill>
        <a:effectLst/>
      </p:bgPr>
    </p:bg>
    <p:spTree>
      <p:nvGrpSpPr>
        <p:cNvPr id="1" name=""/>
        <p:cNvGrpSpPr/>
        <p:nvPr/>
      </p:nvGrpSpPr>
      <p:grpSpPr/>
      <p:pic>
        <p:nvPicPr>
          <p:cNvPr id="45" name="图片 44" descr="图片包含 天空, 户外, 水&#10;&#10;描述已自动生成"/>
          <p:cNvPicPr>
            <a:picLocks noChangeAspect="1"/>
          </p:cNvPicPr>
          <p:nvPr/>
        </p:nvPicPr>
        <p:blipFill>
          <a:blip r:embed="rId1">
            <a:alphaModFix amt="34000"/>
            <a:grayscl/>
            <a:extLst>
              <a:ext uri="{28A0092B-C50C-407E-A947-70E740481C1C}">
                <a14:useLocalDpi xmlns:a14="http://schemas.microsoft.com/office/drawing/2010/main" val="0"/>
              </a:ext>
            </a:extLst>
          </a:blip>
          <a:srcRect l="156" t="6571" r="156"/>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8" name="矩形 47"/>
          <p:cNvSpPr/>
          <p:nvPr/>
        </p:nvSpPr>
        <p:spPr>
          <a:xfrm>
            <a:off x="635" y="0"/>
            <a:ext cx="12192000" cy="6858000"/>
          </a:xfrm>
          <a:prstGeom prst="rect">
            <a:avLst/>
          </a:prstGeom>
          <a:gradFill>
            <a:gsLst>
              <a:gs pos="0">
                <a:schemeClr val="bg2">
                  <a:alpha val="70000"/>
                </a:schemeClr>
              </a:gs>
              <a:gs pos="100000">
                <a:schemeClr val="bg1">
                  <a:lumMod val="85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746125" y="546735"/>
            <a:ext cx="8465185" cy="1009650"/>
            <a:chOff x="1175" y="861"/>
            <a:chExt cx="13331" cy="1590"/>
          </a:xfrm>
        </p:grpSpPr>
        <p:sp>
          <p:nvSpPr>
            <p:cNvPr id="4" name="平行四边形 3"/>
            <p:cNvSpPr/>
            <p:nvPr/>
          </p:nvSpPr>
          <p:spPr>
            <a:xfrm>
              <a:off x="1175" y="861"/>
              <a:ext cx="11910" cy="1590"/>
            </a:xfrm>
            <a:prstGeom prst="parallelogram">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endParaRPr lang="zh-CN" altLang="en-US">
                <a:gradFill>
                  <a:gsLst>
                    <a:gs pos="0">
                      <a:srgbClr val="3366FF"/>
                    </a:gs>
                    <a:gs pos="100000">
                      <a:srgbClr val="6D69C3"/>
                    </a:gs>
                  </a:gsLst>
                  <a:lin ang="2700000" scaled="0"/>
                </a:gradFill>
                <a:sym typeface="+mn-ea"/>
              </a:endParaRPr>
            </a:p>
          </p:txBody>
        </p:sp>
        <p:sp>
          <p:nvSpPr>
            <p:cNvPr id="5" name="任意多边形: 形状 9"/>
            <p:cNvSpPr/>
            <p:nvPr/>
          </p:nvSpPr>
          <p:spPr>
            <a:xfrm>
              <a:off x="1548" y="974"/>
              <a:ext cx="12958" cy="1312"/>
            </a:xfrm>
            <a:custGeom>
              <a:avLst/>
              <a:gdLst>
                <a:gd name="connsiteX0" fmla="*/ 0 w 4764881"/>
                <a:gd name="connsiteY0" fmla="*/ 0 h 433171"/>
                <a:gd name="connsiteX1" fmla="*/ 4764881 w 4764881"/>
                <a:gd name="connsiteY1" fmla="*/ 0 h 433171"/>
                <a:gd name="connsiteX2" fmla="*/ 4764881 w 4764881"/>
                <a:gd name="connsiteY2" fmla="*/ 433171 h 433171"/>
                <a:gd name="connsiteX3" fmla="*/ 0 w 4764881"/>
                <a:gd name="connsiteY3" fmla="*/ 433171 h 433171"/>
                <a:gd name="connsiteX4" fmla="*/ 0 w 4764881"/>
                <a:gd name="connsiteY4" fmla="*/ 0 h 43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881" h="433171">
                  <a:moveTo>
                    <a:pt x="0" y="0"/>
                  </a:moveTo>
                  <a:lnTo>
                    <a:pt x="4764881" y="0"/>
                  </a:lnTo>
                  <a:lnTo>
                    <a:pt x="4764881" y="433171"/>
                  </a:lnTo>
                  <a:lnTo>
                    <a:pt x="0" y="4331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b" anchorCtr="0">
              <a:noAutofit/>
            </a:bodyPr>
            <a:p>
              <a:pPr marL="0" lvl="0" indent="0" algn="l" defTabSz="889000">
                <a:lnSpc>
                  <a:spcPct val="90000"/>
                </a:lnSpc>
                <a:spcBef>
                  <a:spcPct val="0"/>
                </a:spcBef>
                <a:spcAft>
                  <a:spcPct val="35000"/>
                </a:spcAft>
                <a:buNone/>
              </a:pPr>
              <a:r>
                <a:rPr lang="zh-CN" altLang="en-US" sz="3200" kern="1200" dirty="0">
                  <a:solidFill>
                    <a:schemeClr val="bg1"/>
                  </a:solidFill>
                  <a:latin typeface="汉仪旗黑-75S" panose="00020600040101010101" charset="-122"/>
                  <a:ea typeface="汉仪旗黑-75S" panose="00020600040101010101" charset="-122"/>
                  <a:cs typeface="汉仪旗黑-75S" panose="00020600040101010101" charset="-122"/>
                </a:rPr>
                <a:t>三、收到和处理政府信息公开申请情况</a:t>
              </a:r>
              <a:endParaRPr lang="zh-CN" altLang="en-US" sz="3200" kern="1200" dirty="0">
                <a:solidFill>
                  <a:schemeClr val="bg1"/>
                </a:solidFill>
                <a:latin typeface="汉仪旗黑-75S" panose="00020600040101010101" charset="-122"/>
                <a:ea typeface="汉仪旗黑-75S" panose="00020600040101010101" charset="-122"/>
                <a:cs typeface="汉仪旗黑-75S" panose="00020600040101010101" charset="-122"/>
              </a:endParaRPr>
            </a:p>
          </p:txBody>
        </p:sp>
      </p:grpSp>
      <p:graphicFrame>
        <p:nvGraphicFramePr>
          <p:cNvPr id="3" name="表格 2"/>
          <p:cNvGraphicFramePr/>
          <p:nvPr>
            <p:custDataLst>
              <p:tags r:id="rId2"/>
            </p:custDataLst>
          </p:nvPr>
        </p:nvGraphicFramePr>
        <p:xfrm>
          <a:off x="746125" y="1685925"/>
          <a:ext cx="5174615" cy="4740910"/>
        </p:xfrm>
        <a:graphic>
          <a:graphicData uri="http://schemas.openxmlformats.org/drawingml/2006/table">
            <a:tbl>
              <a:tblPr firstRow="1" bandRow="1">
                <a:tableStyleId>{5940675A-B579-460E-94D1-54222C63F5DA}</a:tableStyleId>
              </a:tblPr>
              <a:tblGrid>
                <a:gridCol w="451485"/>
                <a:gridCol w="552450"/>
                <a:gridCol w="1689735"/>
                <a:gridCol w="463550"/>
                <a:gridCol w="352425"/>
                <a:gridCol w="346710"/>
                <a:gridCol w="350520"/>
                <a:gridCol w="334645"/>
                <a:gridCol w="327025"/>
                <a:gridCol w="306070"/>
              </a:tblGrid>
              <a:tr h="300990">
                <a:tc gridSpan="3">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（本列数据的勾稽关系为：第一项加第二项之和，等于第三项加第四项之和）</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7">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申请人情况</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50495">
                <a:tc gridSpan="3">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自然人</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法人或其他组织</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总计</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2120">
                <a:tc gridSpan="3">
                  <a:txBody>
                    <a:bodyPr/>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商业企业</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科研机构</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社会公益组织</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法律服务机构</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其他</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7810">
                <a:tc gridSpan="3">
                  <a:txBody>
                    <a:bodyPr/>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一、本年新收政府信息公开申请数量</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3680">
                <a:tc gridSpan="3">
                  <a:txBody>
                    <a:bodyPr/>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二、上年结转政府信息公开申请数量</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3230">
                <a:tc rowSpan="13">
                  <a:txBody>
                    <a:bodyPr/>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三、本年度办理结果</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（一）予以公开</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1165">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（二）部分公开（区分处理的，只计这一情形，不计其他情形）</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4005">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8">
                  <a:txBody>
                    <a:bodyPr/>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（三）不予公开</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1.属于国家秘密</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185">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2.其他法律行政法规禁止公开</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8915">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3.危及“三安全一稳定”</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8280">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4.保护第三方合法权益</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185">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5.属于三类内部事务信息</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8280">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6.属于四类过程性信息</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8915">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7.属于行政执法案卷</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8915">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8.属于行政查询事项</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5910">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（四）无法提供</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1.本机关不掌握相关政府信息</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8280">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2.没有现成信息需要另行制作</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9550">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3.补正后申请内容仍不明确</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7" name="表格 6"/>
          <p:cNvGraphicFramePr/>
          <p:nvPr>
            <p:custDataLst>
              <p:tags r:id="rId3"/>
            </p:custDataLst>
          </p:nvPr>
        </p:nvGraphicFramePr>
        <p:xfrm>
          <a:off x="6021705" y="2681605"/>
          <a:ext cx="5975985" cy="2490470"/>
        </p:xfrm>
        <a:graphic>
          <a:graphicData uri="http://schemas.openxmlformats.org/drawingml/2006/table">
            <a:tbl>
              <a:tblPr firstRow="1" bandRow="1">
                <a:tableStyleId>{5940675A-B579-460E-94D1-54222C63F5DA}</a:tableStyleId>
              </a:tblPr>
              <a:tblGrid>
                <a:gridCol w="520700"/>
                <a:gridCol w="638810"/>
                <a:gridCol w="1951355"/>
                <a:gridCol w="535940"/>
                <a:gridCol w="404495"/>
                <a:gridCol w="400050"/>
                <a:gridCol w="405765"/>
                <a:gridCol w="386715"/>
                <a:gridCol w="379730"/>
                <a:gridCol w="352425"/>
              </a:tblGrid>
              <a:tr h="0">
                <a:tc rowSpan="9">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（五）不予处理</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1.信访举报投诉类申请</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2.重复申请</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3.要求提供公开出版物</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7170">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4.无正当理由大量反复申请</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2600">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5.要求行政机关确认或重新出具已获取信息</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（六）其他处理</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1.申请人无正当理由逾期不补正、行政机关不再处理其政府信息公开申请</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2.申请人逾期未按收费通知要求缴纳费用、行政机关不再处理其政府信息公开申请</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3.其他</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0500">
                <a:tc vMerge="1">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（七）总计</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gridSpan="3">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四、结转下年度继续办理</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0</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8" name="表格 7"/>
          <p:cNvGraphicFramePr/>
          <p:nvPr>
            <p:custDataLst>
              <p:tags r:id="rId4"/>
            </p:custDataLst>
          </p:nvPr>
        </p:nvGraphicFramePr>
        <p:xfrm>
          <a:off x="6021705" y="1685925"/>
          <a:ext cx="5975985" cy="995680"/>
        </p:xfrm>
        <a:graphic>
          <a:graphicData uri="http://schemas.openxmlformats.org/drawingml/2006/table">
            <a:tbl>
              <a:tblPr firstRow="1" bandRow="1">
                <a:tableStyleId>{5940675A-B579-460E-94D1-54222C63F5DA}</a:tableStyleId>
              </a:tblPr>
              <a:tblGrid>
                <a:gridCol w="3110865"/>
                <a:gridCol w="534670"/>
                <a:gridCol w="407670"/>
                <a:gridCol w="399415"/>
                <a:gridCol w="405765"/>
                <a:gridCol w="386715"/>
                <a:gridCol w="377825"/>
                <a:gridCol w="353060"/>
              </a:tblGrid>
              <a:tr h="332105">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（本列数据的勾稽关系为：第一项加第二项之和，等于第三项加第四项之和）</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7">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申请人情况</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65100">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自然人</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法人或其他组织</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总计</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8475">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商业企业</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科研机构</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社会公益组织</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法律服务机构</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其他</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ClrTx/>
                        <a:buSzTx/>
                        <a:buFontTx/>
                        <a:buNone/>
                      </a:pPr>
                      <a:r>
                        <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endParaRPr sz="9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alpha val="100000"/>
              </a:schemeClr>
            </a:gs>
            <a:gs pos="100000">
              <a:schemeClr val="tx2">
                <a:lumMod val="20000"/>
                <a:lumOff val="80000"/>
                <a:alpha val="50000"/>
              </a:schemeClr>
            </a:gs>
          </a:gsLst>
          <a:lin ang="5400000" scaled="0"/>
        </a:gradFill>
        <a:effectLst/>
      </p:bgPr>
    </p:bg>
    <p:spTree>
      <p:nvGrpSpPr>
        <p:cNvPr id="1" name=""/>
        <p:cNvGrpSpPr/>
        <p:nvPr/>
      </p:nvGrpSpPr>
      <p:grpSpPr/>
      <p:pic>
        <p:nvPicPr>
          <p:cNvPr id="45" name="图片 44" descr="图片包含 天空, 户外, 水&#10;&#10;描述已自动生成"/>
          <p:cNvPicPr>
            <a:picLocks noChangeAspect="1"/>
          </p:cNvPicPr>
          <p:nvPr/>
        </p:nvPicPr>
        <p:blipFill>
          <a:blip r:embed="rId1">
            <a:alphaModFix amt="34000"/>
            <a:grayscl/>
            <a:extLst>
              <a:ext uri="{28A0092B-C50C-407E-A947-70E740481C1C}">
                <a14:useLocalDpi xmlns:a14="http://schemas.microsoft.com/office/drawing/2010/main" val="0"/>
              </a:ext>
            </a:extLst>
          </a:blip>
          <a:srcRect l="156" t="6571" r="156"/>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8" name="矩形 47"/>
          <p:cNvSpPr/>
          <p:nvPr/>
        </p:nvSpPr>
        <p:spPr>
          <a:xfrm>
            <a:off x="635" y="0"/>
            <a:ext cx="12192000" cy="6858000"/>
          </a:xfrm>
          <a:prstGeom prst="rect">
            <a:avLst/>
          </a:prstGeom>
          <a:gradFill>
            <a:gsLst>
              <a:gs pos="0">
                <a:schemeClr val="bg2">
                  <a:alpha val="70000"/>
                </a:schemeClr>
              </a:gs>
              <a:gs pos="100000">
                <a:schemeClr val="bg1">
                  <a:lumMod val="85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3" name="组合 12"/>
          <p:cNvGrpSpPr/>
          <p:nvPr/>
        </p:nvGrpSpPr>
        <p:grpSpPr>
          <a:xfrm>
            <a:off x="746125" y="546735"/>
            <a:ext cx="8465185" cy="1009650"/>
            <a:chOff x="1175" y="861"/>
            <a:chExt cx="13331" cy="1590"/>
          </a:xfrm>
        </p:grpSpPr>
        <p:sp>
          <p:nvSpPr>
            <p:cNvPr id="15" name="平行四边形 14"/>
            <p:cNvSpPr/>
            <p:nvPr/>
          </p:nvSpPr>
          <p:spPr>
            <a:xfrm>
              <a:off x="1175" y="861"/>
              <a:ext cx="11910" cy="1590"/>
            </a:xfrm>
            <a:prstGeom prst="parallelogram">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endParaRPr lang="zh-CN" altLang="en-US">
                <a:gradFill>
                  <a:gsLst>
                    <a:gs pos="0">
                      <a:srgbClr val="3366FF"/>
                    </a:gs>
                    <a:gs pos="100000">
                      <a:srgbClr val="6D69C3"/>
                    </a:gs>
                  </a:gsLst>
                  <a:lin ang="2700000" scaled="0"/>
                </a:gradFill>
                <a:sym typeface="+mn-ea"/>
              </a:endParaRPr>
            </a:p>
          </p:txBody>
        </p:sp>
        <p:sp>
          <p:nvSpPr>
            <p:cNvPr id="17" name="任意多边形: 形状 9"/>
            <p:cNvSpPr/>
            <p:nvPr/>
          </p:nvSpPr>
          <p:spPr>
            <a:xfrm>
              <a:off x="1548" y="974"/>
              <a:ext cx="12958" cy="1312"/>
            </a:xfrm>
            <a:custGeom>
              <a:avLst/>
              <a:gdLst>
                <a:gd name="connsiteX0" fmla="*/ 0 w 4764881"/>
                <a:gd name="connsiteY0" fmla="*/ 0 h 433171"/>
                <a:gd name="connsiteX1" fmla="*/ 4764881 w 4764881"/>
                <a:gd name="connsiteY1" fmla="*/ 0 h 433171"/>
                <a:gd name="connsiteX2" fmla="*/ 4764881 w 4764881"/>
                <a:gd name="connsiteY2" fmla="*/ 433171 h 433171"/>
                <a:gd name="connsiteX3" fmla="*/ 0 w 4764881"/>
                <a:gd name="connsiteY3" fmla="*/ 433171 h 433171"/>
                <a:gd name="connsiteX4" fmla="*/ 0 w 4764881"/>
                <a:gd name="connsiteY4" fmla="*/ 0 h 43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881" h="433171">
                  <a:moveTo>
                    <a:pt x="0" y="0"/>
                  </a:moveTo>
                  <a:lnTo>
                    <a:pt x="4764881" y="0"/>
                  </a:lnTo>
                  <a:lnTo>
                    <a:pt x="4764881" y="433171"/>
                  </a:lnTo>
                  <a:lnTo>
                    <a:pt x="0" y="4331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b" anchorCtr="0">
              <a:noAutofit/>
            </a:bodyPr>
            <a:p>
              <a:pPr marL="0" lvl="0" indent="0" algn="l" defTabSz="889000">
                <a:lnSpc>
                  <a:spcPct val="90000"/>
                </a:lnSpc>
                <a:spcBef>
                  <a:spcPct val="0"/>
                </a:spcBef>
                <a:spcAft>
                  <a:spcPct val="35000"/>
                </a:spcAft>
                <a:buNone/>
              </a:pPr>
              <a:r>
                <a:rPr lang="zh-CN" altLang="en-US" sz="4000" kern="1200" dirty="0">
                  <a:solidFill>
                    <a:schemeClr val="bg1"/>
                  </a:solidFill>
                  <a:latin typeface="汉仪旗黑-75S" panose="00020600040101010101" charset="-122"/>
                  <a:ea typeface="汉仪旗黑-75S" panose="00020600040101010101" charset="-122"/>
                  <a:cs typeface="汉仪旗黑-75S" panose="00020600040101010101" charset="-122"/>
                </a:rPr>
                <a:t>五、存在的主要问题及改进情况</a:t>
              </a:r>
              <a:endParaRPr lang="zh-CN" altLang="en-US" sz="4000" kern="1200" dirty="0">
                <a:solidFill>
                  <a:schemeClr val="bg1"/>
                </a:solidFill>
                <a:latin typeface="汉仪旗黑-75S" panose="00020600040101010101" charset="-122"/>
                <a:ea typeface="汉仪旗黑-75S" panose="00020600040101010101" charset="-122"/>
                <a:cs typeface="汉仪旗黑-75S" panose="00020600040101010101" charset="-122"/>
              </a:endParaRPr>
            </a:p>
          </p:txBody>
        </p:sp>
      </p:grpSp>
      <p:sp>
        <p:nvSpPr>
          <p:cNvPr id="18" name="文本框 17"/>
          <p:cNvSpPr txBox="1"/>
          <p:nvPr/>
        </p:nvSpPr>
        <p:spPr>
          <a:xfrm>
            <a:off x="1199515" y="2033270"/>
            <a:ext cx="10325100" cy="3415030"/>
          </a:xfrm>
          <a:prstGeom prst="rect">
            <a:avLst/>
          </a:prstGeom>
          <a:noFill/>
        </p:spPr>
        <p:txBody>
          <a:bodyPr wrap="square" rtlCol="0">
            <a:spAutoFit/>
          </a:bodyPr>
          <a:p>
            <a:r>
              <a:rPr lang="en-US"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r>
              <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（一）存在的问题</a:t>
            </a:r>
            <a:endPar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我局立足政府信息公开工作实际，狠抓落实，取得了一定成效，但是也存在一些不足。一是政府信息公开质量不高；二是政府信息公开观念滞后，认识不统一；三是经办人员工作能力与越来越严格的政府信息公开要求仍有一定差距。</a:t>
            </a:r>
            <a:endPar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lang="en-US"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r>
              <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（二）改进措施</a:t>
            </a:r>
            <a:endPar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lang="en-US"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r>
              <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一是认真学习中办、国办《关于全面推进政务公开工作的意见》和省、市、区工作精神，进一步完善工作机制，进一步深化政府信息公开内容，认真研究政府信息公开目录和公开指标，进一步提升信息公开实效。</a:t>
            </a:r>
            <a:endPar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lang="en-US"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r>
              <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二是加强领导，提高认识，进一步转变观念，落实岗位职责。形成“主要领导亲自抓、分管领导具体抓、相关工作人员抓落实”的工作体系，确保政府信息公开工作的常态化、制度化和规范化。  </a:t>
            </a:r>
            <a:endPar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lang="en-US"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r>
              <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三是进一步完善政府信息公开内容，按照“以公开为原则，不公开为例外”的总体要求，进一步做好公开和免予公开两类政府信息的界定，完善主动公开的政府信息目录。</a:t>
            </a:r>
            <a:endParaRPr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alpha val="100000"/>
              </a:schemeClr>
            </a:gs>
            <a:gs pos="100000">
              <a:schemeClr val="tx2">
                <a:lumMod val="20000"/>
                <a:lumOff val="80000"/>
                <a:alpha val="50000"/>
              </a:schemeClr>
            </a:gs>
          </a:gsLst>
          <a:lin ang="5400000" scaled="0"/>
        </a:gradFill>
        <a:effectLst/>
      </p:bgPr>
    </p:bg>
    <p:spTree>
      <p:nvGrpSpPr>
        <p:cNvPr id="1" name=""/>
        <p:cNvGrpSpPr/>
        <p:nvPr/>
      </p:nvGrpSpPr>
      <p:grpSpPr/>
      <p:pic>
        <p:nvPicPr>
          <p:cNvPr id="45" name="图片 44" descr="图片包含 天空, 户外, 水&#10;&#10;描述已自动生成"/>
          <p:cNvPicPr>
            <a:picLocks noChangeAspect="1"/>
          </p:cNvPicPr>
          <p:nvPr/>
        </p:nvPicPr>
        <p:blipFill>
          <a:blip r:embed="rId1">
            <a:alphaModFix amt="34000"/>
            <a:grayscl/>
            <a:extLst>
              <a:ext uri="{28A0092B-C50C-407E-A947-70E740481C1C}">
                <a14:useLocalDpi xmlns:a14="http://schemas.microsoft.com/office/drawing/2010/main" val="0"/>
              </a:ext>
            </a:extLst>
          </a:blip>
          <a:srcRect l="156" t="6571" r="156"/>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8" name="矩形 47"/>
          <p:cNvSpPr/>
          <p:nvPr/>
        </p:nvSpPr>
        <p:spPr>
          <a:xfrm>
            <a:off x="635" y="0"/>
            <a:ext cx="12192000" cy="6858000"/>
          </a:xfrm>
          <a:prstGeom prst="rect">
            <a:avLst/>
          </a:prstGeom>
          <a:gradFill>
            <a:gsLst>
              <a:gs pos="0">
                <a:schemeClr val="bg2">
                  <a:alpha val="70000"/>
                </a:schemeClr>
              </a:gs>
              <a:gs pos="100000">
                <a:schemeClr val="bg1">
                  <a:lumMod val="85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9654540" y="-987425"/>
            <a:ext cx="3498850" cy="3521710"/>
            <a:chOff x="10983" y="-4258"/>
            <a:chExt cx="12772" cy="12855"/>
          </a:xfrm>
        </p:grpSpPr>
        <p:sp>
          <p:nvSpPr>
            <p:cNvPr id="4" name="椭圆 3"/>
            <p:cNvSpPr/>
            <p:nvPr/>
          </p:nvSpPr>
          <p:spPr>
            <a:xfrm>
              <a:off x="10983" y="-4258"/>
              <a:ext cx="7572" cy="7572"/>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gradFill>
                  <a:gsLst>
                    <a:gs pos="0">
                      <a:srgbClr val="3366FF"/>
                    </a:gs>
                    <a:gs pos="100000">
                      <a:srgbClr val="6D69C3"/>
                    </a:gs>
                  </a:gsLst>
                  <a:lin ang="2700000" scaled="0"/>
                </a:gradFill>
              </a:endParaRPr>
            </a:p>
          </p:txBody>
        </p:sp>
        <p:sp>
          <p:nvSpPr>
            <p:cNvPr id="9" name="椭圆 8"/>
            <p:cNvSpPr/>
            <p:nvPr/>
          </p:nvSpPr>
          <p:spPr>
            <a:xfrm>
              <a:off x="15857" y="2864"/>
              <a:ext cx="2698" cy="2698"/>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sp>
          <p:nvSpPr>
            <p:cNvPr id="10" name="椭圆 9"/>
            <p:cNvSpPr/>
            <p:nvPr/>
          </p:nvSpPr>
          <p:spPr>
            <a:xfrm>
              <a:off x="17849" y="5029"/>
              <a:ext cx="3568" cy="3568"/>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sp>
          <p:nvSpPr>
            <p:cNvPr id="11" name="椭圆 10"/>
            <p:cNvSpPr/>
            <p:nvPr/>
          </p:nvSpPr>
          <p:spPr>
            <a:xfrm>
              <a:off x="18555" y="-171"/>
              <a:ext cx="5200" cy="5200"/>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sp>
          <p:nvSpPr>
            <p:cNvPr id="12" name="椭圆 11"/>
            <p:cNvSpPr/>
            <p:nvPr/>
          </p:nvSpPr>
          <p:spPr>
            <a:xfrm>
              <a:off x="14140" y="3769"/>
              <a:ext cx="1259" cy="1259"/>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sp>
          <p:nvSpPr>
            <p:cNvPr id="13" name="椭圆 12"/>
            <p:cNvSpPr/>
            <p:nvPr/>
          </p:nvSpPr>
          <p:spPr>
            <a:xfrm>
              <a:off x="15857" y="6118"/>
              <a:ext cx="1390" cy="1390"/>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sp>
          <p:nvSpPr>
            <p:cNvPr id="16" name="椭圆 15"/>
            <p:cNvSpPr/>
            <p:nvPr/>
          </p:nvSpPr>
          <p:spPr>
            <a:xfrm>
              <a:off x="12752" y="3781"/>
              <a:ext cx="865" cy="865"/>
            </a:xfrm>
            <a:prstGeom prst="ellipse">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gradFill>
                  <a:gsLst>
                    <a:gs pos="0">
                      <a:srgbClr val="3366FF"/>
                    </a:gs>
                    <a:gs pos="100000">
                      <a:srgbClr val="6D69C3"/>
                    </a:gs>
                  </a:gsLst>
                  <a:lin ang="2700000" scaled="0"/>
                </a:gradFill>
                <a:sym typeface="+mn-ea"/>
              </a:endParaRPr>
            </a:p>
          </p:txBody>
        </p:sp>
      </p:grpSp>
      <p:grpSp>
        <p:nvGrpSpPr>
          <p:cNvPr id="8" name="组合 7"/>
          <p:cNvGrpSpPr/>
          <p:nvPr/>
        </p:nvGrpSpPr>
        <p:grpSpPr>
          <a:xfrm>
            <a:off x="746125" y="546735"/>
            <a:ext cx="8465185" cy="1009650"/>
            <a:chOff x="1175" y="861"/>
            <a:chExt cx="13331" cy="1590"/>
          </a:xfrm>
        </p:grpSpPr>
        <p:sp>
          <p:nvSpPr>
            <p:cNvPr id="15" name="平行四边形 14"/>
            <p:cNvSpPr/>
            <p:nvPr/>
          </p:nvSpPr>
          <p:spPr>
            <a:xfrm>
              <a:off x="1175" y="861"/>
              <a:ext cx="11910" cy="1590"/>
            </a:xfrm>
            <a:prstGeom prst="parallelogram">
              <a:avLst/>
            </a:prstGeom>
            <a:gradFill>
              <a:gsLst>
                <a:gs pos="0">
                  <a:srgbClr val="3366FF">
                    <a:alpha val="60000"/>
                  </a:srgbClr>
                </a:gs>
                <a:gs pos="100000">
                  <a:srgbClr val="6D69C3">
                    <a:alpha val="60000"/>
                  </a:srgbClr>
                </a:gs>
              </a:gsLst>
              <a:lin ang="12000000" scaled="0"/>
            </a:gradFill>
            <a:ln>
              <a:noFill/>
            </a:ln>
            <a:effectLst>
              <a:outerShdw blurRad="254000" sx="105000" sy="105000" algn="ctr" rotWithShape="0">
                <a:srgbClr val="3366F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endParaRPr lang="zh-CN" altLang="en-US">
                <a:gradFill>
                  <a:gsLst>
                    <a:gs pos="0">
                      <a:srgbClr val="3366FF"/>
                    </a:gs>
                    <a:gs pos="100000">
                      <a:srgbClr val="6D69C3"/>
                    </a:gs>
                  </a:gsLst>
                  <a:lin ang="2700000" scaled="0"/>
                </a:gradFill>
                <a:sym typeface="+mn-ea"/>
              </a:endParaRPr>
            </a:p>
          </p:txBody>
        </p:sp>
        <p:sp>
          <p:nvSpPr>
            <p:cNvPr id="17" name="任意多边形: 形状 9"/>
            <p:cNvSpPr/>
            <p:nvPr/>
          </p:nvSpPr>
          <p:spPr>
            <a:xfrm>
              <a:off x="1548" y="974"/>
              <a:ext cx="12958" cy="1312"/>
            </a:xfrm>
            <a:custGeom>
              <a:avLst/>
              <a:gdLst>
                <a:gd name="connsiteX0" fmla="*/ 0 w 4764881"/>
                <a:gd name="connsiteY0" fmla="*/ 0 h 433171"/>
                <a:gd name="connsiteX1" fmla="*/ 4764881 w 4764881"/>
                <a:gd name="connsiteY1" fmla="*/ 0 h 433171"/>
                <a:gd name="connsiteX2" fmla="*/ 4764881 w 4764881"/>
                <a:gd name="connsiteY2" fmla="*/ 433171 h 433171"/>
                <a:gd name="connsiteX3" fmla="*/ 0 w 4764881"/>
                <a:gd name="connsiteY3" fmla="*/ 433171 h 433171"/>
                <a:gd name="connsiteX4" fmla="*/ 0 w 4764881"/>
                <a:gd name="connsiteY4" fmla="*/ 0 h 43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881" h="433171">
                  <a:moveTo>
                    <a:pt x="0" y="0"/>
                  </a:moveTo>
                  <a:lnTo>
                    <a:pt x="4764881" y="0"/>
                  </a:lnTo>
                  <a:lnTo>
                    <a:pt x="4764881" y="433171"/>
                  </a:lnTo>
                  <a:lnTo>
                    <a:pt x="0" y="4331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b" anchorCtr="0">
              <a:noAutofit/>
            </a:bodyPr>
            <a:p>
              <a:pPr marL="0" lvl="0" indent="0" algn="l" defTabSz="889000">
                <a:lnSpc>
                  <a:spcPct val="90000"/>
                </a:lnSpc>
                <a:spcBef>
                  <a:spcPct val="0"/>
                </a:spcBef>
                <a:spcAft>
                  <a:spcPct val="35000"/>
                </a:spcAft>
                <a:buNone/>
              </a:pPr>
              <a:r>
                <a:rPr lang="zh-CN" altLang="en-US" sz="4000" kern="1200" dirty="0">
                  <a:solidFill>
                    <a:schemeClr val="bg1"/>
                  </a:solidFill>
                  <a:latin typeface="汉仪旗黑-75S" panose="00020600040101010101" charset="-122"/>
                  <a:ea typeface="汉仪旗黑-75S" panose="00020600040101010101" charset="-122"/>
                  <a:cs typeface="汉仪旗黑-75S" panose="00020600040101010101" charset="-122"/>
                </a:rPr>
                <a:t>六、其他需要报告的事项</a:t>
              </a:r>
              <a:endParaRPr lang="zh-CN" altLang="en-US" sz="4000" kern="1200" dirty="0">
                <a:solidFill>
                  <a:schemeClr val="bg1"/>
                </a:solidFill>
                <a:latin typeface="汉仪旗黑-75S" panose="00020600040101010101" charset="-122"/>
                <a:ea typeface="汉仪旗黑-75S" panose="00020600040101010101" charset="-122"/>
                <a:cs typeface="汉仪旗黑-75S" panose="00020600040101010101" charset="-122"/>
              </a:endParaRPr>
            </a:p>
          </p:txBody>
        </p:sp>
      </p:grpSp>
      <p:sp>
        <p:nvSpPr>
          <p:cNvPr id="19" name="文本框 18"/>
          <p:cNvSpPr txBox="1"/>
          <p:nvPr/>
        </p:nvSpPr>
        <p:spPr>
          <a:xfrm>
            <a:off x="746125" y="1854835"/>
            <a:ext cx="10982960" cy="4821555"/>
          </a:xfrm>
          <a:prstGeom prst="rect">
            <a:avLst/>
          </a:prstGeom>
          <a:noFill/>
        </p:spPr>
        <p:txBody>
          <a:bodyPr wrap="square" rtlCol="0">
            <a:noAutofit/>
          </a:bodyPr>
          <a:p>
            <a:r>
              <a:rPr lang="en-US"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r>
              <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（一）依据《政府信息公开信息处理费管理办法》收取信息处理费的情况需在此专门报告</a:t>
            </a:r>
            <a:endPar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年内，我局在开展政务公开工作中，未收取任何信息处理费。</a:t>
            </a:r>
            <a:endPar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lang="en-US"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r>
              <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（二）上级年度政务公开工作要点情况</a:t>
            </a:r>
            <a:endPar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我局制定了《2022年济宁太白湖新区交通运输和港航局政务公开工作要点》。由分管领导牵头，各科室共同参与，进一步严格了责任分工。明确了措施要求，切实把政务公开工作当成一项重要任务来抓。工作中，积极畅通公开渠道，丰富公开形式，及时通过区管委会门户网站和政务新媒体等平台发布了各类政务信息，圆满完成工作任务。</a:t>
            </a:r>
            <a:endPar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lang="en-US"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r>
              <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（三）人大代表建议和政协提案办理结果公开情况</a:t>
            </a:r>
            <a:endPar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lang="en-US"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r>
              <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年内，我局未收到人大代表建议和政协提案。</a:t>
            </a:r>
            <a:endPar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lang="en-US"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r>
              <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（四）政务公开工作创新情况</a:t>
            </a:r>
            <a:endPar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lang="en-US"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r>
              <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2022年，我局进一步规范了依申请公开工作。一是完善了依申请公开工作制度，基本形成协调互动、齐抓共管的工作机制。二是建立健全了申请渠道，专人做好依申请公开的接收，登记，</a:t>
            </a:r>
            <a:endPar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办理，调查，答复等各个环节的工作。</a:t>
            </a:r>
            <a:endPar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lang="en-US"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r>
              <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（五）本行政机关政府信息公开工作年度报告数据统计需要说明的事项</a:t>
            </a:r>
            <a:endPar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无。</a:t>
            </a:r>
            <a:endPar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lang="en-US"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r>
              <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（六）本行政机关认为需要报告的其他事项</a:t>
            </a:r>
            <a:endPar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受疫情影响，我局行政处罚数量较去年有较大减少。</a:t>
            </a:r>
            <a:endPar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lang="en-US"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a:t>
            </a:r>
            <a:r>
              <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（七）其他有关文件专门要求通过政府信息公开工作年度报告予以报告的事项</a:t>
            </a:r>
            <a:endPar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a:p>
            <a:r>
              <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rPr>
              <a:t>    无。</a:t>
            </a:r>
            <a:endParaRPr sz="1600" noProof="0" dirty="0">
              <a:ln>
                <a:noFill/>
              </a:ln>
              <a:gradFill>
                <a:gsLst>
                  <a:gs pos="0">
                    <a:srgbClr val="3366FF">
                      <a:alpha val="80000"/>
                    </a:srgbClr>
                  </a:gs>
                  <a:gs pos="100000">
                    <a:srgbClr val="6D69C3">
                      <a:alpha val="80000"/>
                    </a:srgbClr>
                  </a:gs>
                </a:gsLst>
                <a:lin ang="13200000" scaled="0"/>
              </a:gradFill>
              <a:effectLst/>
              <a:uLnTx/>
              <a:uFillTx/>
              <a:latin typeface="汉仪旗黑-75S" panose="00020600040101010101" charset="-122"/>
              <a:ea typeface="汉仪旗黑-75S"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ppt_w*1.125000"/>
                                          </p:val>
                                        </p:tav>
                                        <p:tav tm="100000">
                                          <p:val>
                                            <p:strVal val="#ppt_x"/>
                                          </p:val>
                                        </p:tav>
                                      </p:tavLst>
                                    </p:anim>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TABLE_BEAUTIFY" val="smartTable{99289db2-85b2-43b9-912b-ca1026aadec8}"/>
</p:tagLst>
</file>

<file path=ppt/tags/tag2.xml><?xml version="1.0" encoding="utf-8"?>
<p:tagLst xmlns:p="http://schemas.openxmlformats.org/presentationml/2006/main">
  <p:tag name="KSO_WM_UNIT_TABLE_BEAUTIFY" val="smartTable{2d12b435-9986-4900-bc1b-8ad0bd79f4b2}"/>
  <p:tag name="TABLE_ENDDRAG_ORIGIN_RECT" val="407*373"/>
  <p:tag name="TABLE_ENDDRAG_RECT" val="58*132*407*373"/>
</p:tagLst>
</file>

<file path=ppt/tags/tag3.xml><?xml version="1.0" encoding="utf-8"?>
<p:tagLst xmlns:p="http://schemas.openxmlformats.org/presentationml/2006/main">
  <p:tag name="KSO_WM_UNIT_TABLE_BEAUTIFY" val="smartTable{4ef9f9a2-3a78-4b8d-bd03-ecdc93310017}"/>
  <p:tag name="TABLE_ENDDRAG_ORIGIN_RECT" val="470*206"/>
  <p:tag name="TABLE_ENDDRAG_RECT" val="481*200*470*206"/>
</p:tagLst>
</file>

<file path=ppt/tags/tag4.xml><?xml version="1.0" encoding="utf-8"?>
<p:tagLst xmlns:p="http://schemas.openxmlformats.org/presentationml/2006/main">
  <p:tag name="KSO_WM_UNIT_TABLE_BEAUTIFY" val="smartTable{f34b7e97-1cf4-47ea-b744-63711edb8ed6}"/>
  <p:tag name="TABLE_ENDDRAG_ORIGIN_RECT" val="470*78"/>
  <p:tag name="TABLE_ENDDRAG_RECT" val="481*122*470*78"/>
</p:tagLst>
</file>

<file path=ppt/tags/tag5.xml><?xml version="1.0" encoding="utf-8"?>
<p:tagLst xmlns:p="http://schemas.openxmlformats.org/presentationml/2006/main">
  <p:tag name="KSO_WPP_MARK_KEY" val="fbd6bae6-2a00-4ed8-af33-e3842e5696df"/>
  <p:tag name="COMMONDATA" val="eyJjb3VudCI6NiwiaGRpZCI6IjJkNmMwY2FmOTljNjg4YTlmNDc1YjYwNzBjYWZiYTI3IiwidXNlckNvdW50Ijo2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3783</Words>
  <Application>WPS 演示</Application>
  <PresentationFormat>自定义</PresentationFormat>
  <Paragraphs>1068</Paragraphs>
  <Slides>8</Slides>
  <Notes>10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8</vt:i4>
      </vt:variant>
    </vt:vector>
  </HeadingPairs>
  <TitlesOfParts>
    <vt:vector size="16" baseType="lpstr">
      <vt:lpstr>Arial</vt:lpstr>
      <vt:lpstr>宋体</vt:lpstr>
      <vt:lpstr>Wingdings</vt:lpstr>
      <vt:lpstr>微软雅黑</vt:lpstr>
      <vt:lpstr>汉仪旗黑-75S</vt:lpstr>
      <vt:lpstr>黑体</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LENOVO</cp:lastModifiedBy>
  <cp:revision>88</cp:revision>
  <dcterms:created xsi:type="dcterms:W3CDTF">2020-03-05T09:12:00Z</dcterms:created>
  <dcterms:modified xsi:type="dcterms:W3CDTF">2023-02-10T08:24:04Z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KSOTemplateUUID">
    <vt:lpwstr>v1.0_mb_YVuoaGYjq3yqB9JFjq60nQ==</vt:lpwstr>
  </property>
  <property fmtid="{D5CDD505-2E9C-101B-9397-08002B2CF9AE}" pid="4" name="ICV">
    <vt:lpwstr>F0DF4FD6E46B4BBBAA9F8D57587725FB</vt:lpwstr>
  </property>
</Properties>
</file>