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329" r:id="rId5"/>
    <p:sldId id="328" r:id="rId6"/>
    <p:sldId id="268" r:id="rId7"/>
    <p:sldId id="330" r:id="rId8"/>
    <p:sldId id="331" r:id="rId9"/>
    <p:sldId id="266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26"/>
    <a:srgbClr val="E63037"/>
    <a:srgbClr val="C55139"/>
    <a:srgbClr val="D982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50" autoAdjust="0"/>
    <p:restoredTop sz="94660"/>
  </p:normalViewPr>
  <p:slideViewPr>
    <p:cSldViewPr snapToGrid="0">
      <p:cViewPr>
        <p:scale>
          <a:sx n="123" d="100"/>
          <a:sy n="123" d="100"/>
        </p:scale>
        <p:origin x="-210" y="-30"/>
      </p:cViewPr>
      <p:guideLst>
        <p:guide orient="horz" pos="2192"/>
        <p:guide pos="383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2" d="100"/>
        <a:sy n="5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8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C3B22-F5A2-4703-9955-B988AB05013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06C0F-5320-44C6-9E42-40C8EAB7F04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2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5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16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16</a:t>
            </a:r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16</a:t>
            </a:r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21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5620" y="184244"/>
            <a:ext cx="10515600" cy="564265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E63037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748508"/>
            <a:ext cx="12192000" cy="610949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0"/>
            <a:r>
              <a:rPr lang="zh-CN" altLang="en-US"/>
              <a:t>第二级</a:t>
            </a:r>
            <a:endParaRPr lang="zh-CN" altLang="en-US"/>
          </a:p>
          <a:p>
            <a:pPr lvl="0"/>
            <a:r>
              <a:rPr lang="zh-CN" altLang="en-US"/>
              <a:t>第三级</a:t>
            </a:r>
            <a:endParaRPr lang="zh-CN" altLang="en-US"/>
          </a:p>
          <a:p>
            <a:pPr lvl="0"/>
            <a:r>
              <a:rPr lang="zh-CN" altLang="en-US"/>
              <a:t>第四级</a:t>
            </a:r>
            <a:endParaRPr lang="zh-CN" altLang="en-US"/>
          </a:p>
          <a:p>
            <a:pPr lvl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2018/7/25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‹#›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tags" Target="../tags/tag2.xml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A_文本框 10"/>
          <p:cNvSpPr txBox="1"/>
          <p:nvPr>
            <p:custDataLst>
              <p:tags r:id="rId1"/>
            </p:custDataLst>
          </p:nvPr>
        </p:nvSpPr>
        <p:spPr>
          <a:xfrm>
            <a:off x="2918460" y="2914015"/>
            <a:ext cx="8796655" cy="741680"/>
          </a:xfrm>
          <a:prstGeom prst="rect">
            <a:avLst/>
          </a:prstGeom>
          <a:noFill/>
        </p:spPr>
        <p:txBody>
          <a:bodyPr wrap="square" lIns="65024" tIns="32512" rIns="65024" bIns="32512">
            <a:spAutoFit/>
            <a:scene3d>
              <a:camera prst="orthographicFront"/>
              <a:lightRig rig="threePt" dir="t"/>
            </a:scene3d>
          </a:bodyPr>
          <a:lstStyle/>
          <a:p>
            <a:pPr>
              <a:buNone/>
            </a:pPr>
            <a:r>
              <a:rPr lang="en-US" altLang="zh-CN" sz="4400" b="1" cap="all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  <a:cs typeface="Arial" panose="020B0604020202020204" pitchFamily="34" charset="0"/>
              </a:rPr>
              <a:t>2021</a:t>
            </a:r>
            <a:r>
              <a:rPr lang="zh-CN" altLang="en-US" sz="4400" b="1" cap="all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  <a:cs typeface="Arial" panose="020B0604020202020204" pitchFamily="34" charset="0"/>
              </a:rPr>
              <a:t>年政府信息公开工作年度报告</a:t>
            </a:r>
            <a:endParaRPr lang="zh-CN" altLang="en-US" sz="4400" b="1" cap="all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ea"/>
              <a:ea typeface="+mj-ea"/>
              <a:cs typeface="Arial" panose="020B0604020202020204" pitchFamily="34" charset="0"/>
            </a:endParaRPr>
          </a:p>
        </p:txBody>
      </p:sp>
      <p:pic>
        <p:nvPicPr>
          <p:cNvPr id="15" name="PA_LJones - Nakanaid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839200" y="-1592179"/>
            <a:ext cx="609600" cy="609600"/>
          </a:xfrm>
          <a:prstGeom prst="rect">
            <a:avLst/>
          </a:prstGeom>
        </p:spPr>
      </p:pic>
      <p:sp>
        <p:nvSpPr>
          <p:cNvPr id="16" name="PA_文本框 10"/>
          <p:cNvSpPr txBox="1"/>
          <p:nvPr>
            <p:custDataLst>
              <p:tags r:id="rId6"/>
            </p:custDataLst>
          </p:nvPr>
        </p:nvSpPr>
        <p:spPr>
          <a:xfrm>
            <a:off x="3619571" y="2037428"/>
            <a:ext cx="7393940" cy="741680"/>
          </a:xfrm>
          <a:prstGeom prst="rect">
            <a:avLst/>
          </a:prstGeom>
          <a:noFill/>
        </p:spPr>
        <p:txBody>
          <a:bodyPr wrap="none" lIns="65024" tIns="32512" rIns="65024" bIns="32512">
            <a:spAutoFit/>
          </a:bodyPr>
          <a:p>
            <a:pPr>
              <a:buNone/>
            </a:pPr>
            <a:r>
              <a:rPr lang="zh-CN" altLang="en-US" sz="4400" b="1" cap="all" dirty="0">
                <a:solidFill>
                  <a:schemeClr val="bg2"/>
                </a:solidFill>
                <a:latin typeface="+mj-ea"/>
                <a:ea typeface="+mj-ea"/>
                <a:cs typeface="Arial" panose="020B0604020202020204" pitchFamily="34" charset="0"/>
              </a:rPr>
              <a:t>济宁市教育局北湖度假区分局</a:t>
            </a:r>
            <a:endParaRPr lang="zh-CN" altLang="en-US" sz="4400" b="1" cap="all" dirty="0">
              <a:solidFill>
                <a:schemeClr val="bg2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17" name="PA_矩形 25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369685" y="4002405"/>
            <a:ext cx="2201545" cy="354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sz="1705" cap="all">
                <a:solidFill>
                  <a:schemeClr val="bg2"/>
                </a:solidFill>
                <a:cs typeface="Arial" panose="020B0604020202020204" pitchFamily="34" charset="0"/>
              </a:rPr>
              <a:t>2022</a:t>
            </a:r>
            <a:r>
              <a:rPr lang="zh-CN" altLang="en-US" sz="1705" cap="all">
                <a:solidFill>
                  <a:schemeClr val="bg2"/>
                </a:solidFill>
                <a:cs typeface="Arial" panose="020B0604020202020204" pitchFamily="34" charset="0"/>
              </a:rPr>
              <a:t>年</a:t>
            </a:r>
            <a:r>
              <a:rPr lang="en-US" altLang="zh-CN" sz="1705" cap="all">
                <a:solidFill>
                  <a:schemeClr val="bg2"/>
                </a:solidFill>
                <a:cs typeface="Arial" panose="020B0604020202020204" pitchFamily="34" charset="0"/>
              </a:rPr>
              <a:t>1</a:t>
            </a:r>
            <a:r>
              <a:rPr lang="zh-CN" altLang="en-US" sz="1705" cap="all">
                <a:solidFill>
                  <a:schemeClr val="bg2"/>
                </a:solidFill>
                <a:cs typeface="Arial" panose="020B0604020202020204" pitchFamily="34" charset="0"/>
              </a:rPr>
              <a:t>月</a:t>
            </a:r>
            <a:r>
              <a:rPr lang="en-US" altLang="zh-CN" sz="1705" cap="all">
                <a:solidFill>
                  <a:schemeClr val="bg2"/>
                </a:solidFill>
                <a:cs typeface="Arial" panose="020B0604020202020204" pitchFamily="34" charset="0"/>
              </a:rPr>
              <a:t>20</a:t>
            </a:r>
            <a:r>
              <a:rPr lang="zh-CN" altLang="en-US" sz="1705" cap="all">
                <a:solidFill>
                  <a:schemeClr val="bg2"/>
                </a:solidFill>
                <a:cs typeface="Arial" panose="020B0604020202020204" pitchFamily="34" charset="0"/>
              </a:rPr>
              <a:t>日</a:t>
            </a:r>
            <a:endParaRPr lang="zh-CN" altLang="en-US" sz="1705" cap="all" dirty="0">
              <a:solidFill>
                <a:schemeClr val="bg2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2" presetClass="entr" presetSubtype="2" fill="hold" grpId="0" nodeType="afterEffect" p14:presetBounceEnd="21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000">
                                          <p:cBhvr additive="base">
                                            <p:cTn id="10" dur="8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000">
                                          <p:cBhvr additive="base">
                                            <p:cTn id="11" dur="8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">
                    <p:cTn id="12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5"/>
                    </p:tgtEl>
                  </p:cMediaNode>
                </p:audio>
              </p:childTnLst>
            </p:cTn>
          </p:par>
        </p:tnLst>
        <p:bldLst>
          <p:bldP spid="1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8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8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">
                    <p:cTn id="12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5"/>
                    </p:tgtEl>
                  </p:cMediaNode>
                </p:audio>
              </p:childTnLst>
            </p:cTn>
          </p:par>
        </p:tnLst>
        <p:bldLst>
          <p:bldP spid="14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4"/>
          <p:cNvSpPr txBox="1">
            <a:spLocks noChangeArrowheads="1"/>
          </p:cNvSpPr>
          <p:nvPr/>
        </p:nvSpPr>
        <p:spPr bwMode="auto">
          <a:xfrm>
            <a:off x="2470150" y="969010"/>
            <a:ext cx="6024880" cy="433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sz="1460">
                <a:solidFill>
                  <a:sysClr val="windowText" lastClr="000000"/>
                </a:solidFill>
                <a:sym typeface="+mn-ea"/>
              </a:rPr>
              <a:t>本报告由</a:t>
            </a:r>
            <a:r>
              <a:rPr lang="zh-CN" sz="1460">
                <a:solidFill>
                  <a:sysClr val="windowText" lastClr="000000"/>
                </a:solidFill>
                <a:sym typeface="+mn-ea"/>
              </a:rPr>
              <a:t>济宁市教育局北湖度假区分局</a:t>
            </a:r>
            <a:r>
              <a:rPr sz="1460">
                <a:solidFill>
                  <a:sysClr val="windowText" lastClr="000000"/>
                </a:solidFill>
                <a:sym typeface="+mn-ea"/>
              </a:rPr>
              <a:t>按照《中华人民共和国政府信息公开条例》（以下简称《条例》）和《中华人民共和国政府信息公开工作年度报告格式》（国办公开办函〔2021〕30号）要求编制。</a:t>
            </a:r>
            <a:endParaRPr sz="1460">
              <a:solidFill>
                <a:sysClr val="windowText" lastClr="000000"/>
              </a:solidFill>
            </a:endParaRPr>
          </a:p>
          <a:p>
            <a:r>
              <a:rPr sz="1460">
                <a:solidFill>
                  <a:sysClr val="windowText" lastClr="000000"/>
                </a:solidFill>
                <a:sym typeface="+mn-ea"/>
              </a:rPr>
              <a:t>本报告内容包括总体情况、主动公开政府信息情况、收到和处理政府信息公开申请情况、政府信息公开行政复议和行政诉讼情况、存在的主要问题及改进情况、其他需要报告的事项等六部分内容。</a:t>
            </a:r>
            <a:endParaRPr sz="1460">
              <a:solidFill>
                <a:sysClr val="windowText" lastClr="000000"/>
              </a:solidFill>
            </a:endParaRPr>
          </a:p>
          <a:p>
            <a:r>
              <a:rPr sz="1460">
                <a:solidFill>
                  <a:sysClr val="windowText" lastClr="000000"/>
                </a:solidFill>
                <a:sym typeface="+mn-ea"/>
              </a:rPr>
              <a:t>本报告所列数据的统计期限自</a:t>
            </a:r>
            <a:r>
              <a:rPr lang="zh-CN" sz="1460">
                <a:solidFill>
                  <a:sysClr val="windowText" lastClr="000000"/>
                </a:solidFill>
                <a:sym typeface="+mn-ea"/>
              </a:rPr>
              <a:t>我</a:t>
            </a:r>
            <a:r>
              <a:rPr sz="1460">
                <a:solidFill>
                  <a:sysClr val="windowText" lastClr="000000"/>
                </a:solidFill>
                <a:sym typeface="+mn-ea"/>
              </a:rPr>
              <a:t>局成立至2021年12月31日止。如对本报告有疑问，请与区教育分局综合科联系（联系电话：0537-6537033）。</a:t>
            </a:r>
            <a:endParaRPr sz="1460">
              <a:solidFill>
                <a:sysClr val="windowText" lastClr="000000"/>
              </a:solidFill>
              <a:sym typeface="+mn-ea"/>
            </a:endParaRPr>
          </a:p>
          <a:p>
            <a:r>
              <a:rPr sz="1460">
                <a:solidFill>
                  <a:sysClr val="windowText" lastClr="000000"/>
                </a:solidFill>
                <a:sym typeface="+mn-ea"/>
              </a:rPr>
              <a:t>2021年，我局严格按照“应公开，尽公开”原则，坚持主动公开和依申请公开相结合，及时、准确、规范地向社会发布政府信息，加强政策解读和回应关切，深化重点领域信息公开，不断完善政府信息公开的审核、发布、培训等工作机制，严格按照对外公开的流程和期限要求，确保公开的信息科学准确、真实有效。</a:t>
            </a:r>
            <a:endParaRPr sz="1465">
              <a:solidFill>
                <a:sysClr val="windowText" lastClr="000000"/>
              </a:solidFill>
            </a:endParaRPr>
          </a:p>
        </p:txBody>
      </p:sp>
      <p:pic>
        <p:nvPicPr>
          <p:cNvPr id="5" name="Picture 8" descr="D:\360data\重要数据\桌面\未标题-2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3008" y="1660396"/>
            <a:ext cx="1915029" cy="161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4790" y="0"/>
            <a:ext cx="10515600" cy="770255"/>
          </a:xfrm>
        </p:spPr>
        <p:txBody>
          <a:bodyPr>
            <a:normAutofit/>
          </a:bodyPr>
          <a:p>
            <a:r>
              <a:rPr lang="zh-CN" altLang="en-US" sz="2800" b="1" dirty="0">
                <a:solidFill>
                  <a:srgbClr val="E63037"/>
                </a:solidFill>
              </a:rPr>
              <a:t>一、总体情况</a:t>
            </a:r>
            <a:endParaRPr lang="zh-CN" altLang="en-US" sz="2800" b="1" dirty="0">
              <a:solidFill>
                <a:srgbClr val="E6303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7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3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3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3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05"/>
          <p:cNvSpPr/>
          <p:nvPr/>
        </p:nvSpPr>
        <p:spPr bwMode="auto">
          <a:xfrm>
            <a:off x="6168955" y="4354937"/>
            <a:ext cx="1151467" cy="1250661"/>
          </a:xfrm>
          <a:custGeom>
            <a:avLst/>
            <a:gdLst>
              <a:gd name="T0" fmla="*/ 0 w 876"/>
              <a:gd name="T1" fmla="*/ 2147483647 h 952"/>
              <a:gd name="T2" fmla="*/ 0 w 876"/>
              <a:gd name="T3" fmla="*/ 2147483647 h 952"/>
              <a:gd name="T4" fmla="*/ 2147483647 w 876"/>
              <a:gd name="T5" fmla="*/ 2147483647 h 952"/>
              <a:gd name="T6" fmla="*/ 2147483647 w 876"/>
              <a:gd name="T7" fmla="*/ 0 h 952"/>
              <a:gd name="T8" fmla="*/ 2147483647 w 876"/>
              <a:gd name="T9" fmla="*/ 0 h 952"/>
              <a:gd name="T10" fmla="*/ 2147483647 w 876"/>
              <a:gd name="T11" fmla="*/ 2147483647 h 952"/>
              <a:gd name="T12" fmla="*/ 0 w 876"/>
              <a:gd name="T13" fmla="*/ 2147483647 h 9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76" h="952">
                <a:moveTo>
                  <a:pt x="0" y="30"/>
                </a:moveTo>
                <a:lnTo>
                  <a:pt x="0" y="492"/>
                </a:lnTo>
                <a:lnTo>
                  <a:pt x="876" y="952"/>
                </a:lnTo>
                <a:lnTo>
                  <a:pt x="712" y="0"/>
                </a:lnTo>
                <a:lnTo>
                  <a:pt x="378" y="0"/>
                </a:lnTo>
                <a:lnTo>
                  <a:pt x="422" y="252"/>
                </a:lnTo>
                <a:lnTo>
                  <a:pt x="0" y="3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Freeform 107"/>
          <p:cNvSpPr/>
          <p:nvPr/>
        </p:nvSpPr>
        <p:spPr bwMode="auto">
          <a:xfrm>
            <a:off x="4826987" y="4354937"/>
            <a:ext cx="1155700" cy="1250661"/>
          </a:xfrm>
          <a:custGeom>
            <a:avLst/>
            <a:gdLst>
              <a:gd name="T0" fmla="*/ 878 w 878"/>
              <a:gd name="T1" fmla="*/ 30 h 952"/>
              <a:gd name="T2" fmla="*/ 456 w 878"/>
              <a:gd name="T3" fmla="*/ 252 h 952"/>
              <a:gd name="T4" fmla="*/ 498 w 878"/>
              <a:gd name="T5" fmla="*/ 0 h 952"/>
              <a:gd name="T6" fmla="*/ 164 w 878"/>
              <a:gd name="T7" fmla="*/ 0 h 952"/>
              <a:gd name="T8" fmla="*/ 0 w 878"/>
              <a:gd name="T9" fmla="*/ 952 h 952"/>
              <a:gd name="T10" fmla="*/ 878 w 878"/>
              <a:gd name="T11" fmla="*/ 492 h 952"/>
              <a:gd name="T12" fmla="*/ 878 w 878"/>
              <a:gd name="T13" fmla="*/ 30 h 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78" h="952">
                <a:moveTo>
                  <a:pt x="878" y="30"/>
                </a:moveTo>
                <a:lnTo>
                  <a:pt x="456" y="252"/>
                </a:lnTo>
                <a:lnTo>
                  <a:pt x="498" y="0"/>
                </a:lnTo>
                <a:lnTo>
                  <a:pt x="164" y="0"/>
                </a:lnTo>
                <a:lnTo>
                  <a:pt x="0" y="952"/>
                </a:lnTo>
                <a:lnTo>
                  <a:pt x="878" y="492"/>
                </a:lnTo>
                <a:lnTo>
                  <a:pt x="878" y="3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solidFill>
                <a:prstClr val="black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575810" y="2531110"/>
            <a:ext cx="3033395" cy="2636520"/>
            <a:chOff x="3748193" y="2000673"/>
            <a:chExt cx="4030134" cy="3833285"/>
          </a:xfrm>
        </p:grpSpPr>
        <p:sp>
          <p:nvSpPr>
            <p:cNvPr id="5" name="Freeform 104"/>
            <p:cNvSpPr/>
            <p:nvPr/>
          </p:nvSpPr>
          <p:spPr bwMode="auto">
            <a:xfrm>
              <a:off x="5858511" y="4583007"/>
              <a:ext cx="1151467" cy="1250951"/>
            </a:xfrm>
            <a:custGeom>
              <a:avLst/>
              <a:gdLst>
                <a:gd name="T0" fmla="*/ 0 w 876"/>
                <a:gd name="T1" fmla="*/ 2147483647 h 952"/>
                <a:gd name="T2" fmla="*/ 0 w 876"/>
                <a:gd name="T3" fmla="*/ 2147483647 h 952"/>
                <a:gd name="T4" fmla="*/ 2147483647 w 876"/>
                <a:gd name="T5" fmla="*/ 2147483647 h 952"/>
                <a:gd name="T6" fmla="*/ 2147483647 w 876"/>
                <a:gd name="T7" fmla="*/ 0 h 952"/>
                <a:gd name="T8" fmla="*/ 2147483647 w 876"/>
                <a:gd name="T9" fmla="*/ 0 h 952"/>
                <a:gd name="T10" fmla="*/ 2147483647 w 876"/>
                <a:gd name="T11" fmla="*/ 2147483647 h 952"/>
                <a:gd name="T12" fmla="*/ 0 w 876"/>
                <a:gd name="T13" fmla="*/ 2147483647 h 9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6" h="952">
                  <a:moveTo>
                    <a:pt x="0" y="30"/>
                  </a:moveTo>
                  <a:lnTo>
                    <a:pt x="0" y="492"/>
                  </a:lnTo>
                  <a:lnTo>
                    <a:pt x="876" y="952"/>
                  </a:lnTo>
                  <a:lnTo>
                    <a:pt x="712" y="0"/>
                  </a:lnTo>
                  <a:lnTo>
                    <a:pt x="378" y="0"/>
                  </a:lnTo>
                  <a:lnTo>
                    <a:pt x="422" y="252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Freeform 106"/>
            <p:cNvSpPr/>
            <p:nvPr/>
          </p:nvSpPr>
          <p:spPr bwMode="auto">
            <a:xfrm>
              <a:off x="4516545" y="4583007"/>
              <a:ext cx="1155700" cy="1250951"/>
            </a:xfrm>
            <a:custGeom>
              <a:avLst/>
              <a:gdLst>
                <a:gd name="T0" fmla="*/ 2147483647 w 878"/>
                <a:gd name="T1" fmla="*/ 2147483647 h 952"/>
                <a:gd name="T2" fmla="*/ 2147483647 w 878"/>
                <a:gd name="T3" fmla="*/ 2147483647 h 952"/>
                <a:gd name="T4" fmla="*/ 2147483647 w 878"/>
                <a:gd name="T5" fmla="*/ 0 h 952"/>
                <a:gd name="T6" fmla="*/ 2147483647 w 878"/>
                <a:gd name="T7" fmla="*/ 0 h 952"/>
                <a:gd name="T8" fmla="*/ 0 w 878"/>
                <a:gd name="T9" fmla="*/ 2147483647 h 952"/>
                <a:gd name="T10" fmla="*/ 2147483647 w 878"/>
                <a:gd name="T11" fmla="*/ 2147483647 h 952"/>
                <a:gd name="T12" fmla="*/ 2147483647 w 878"/>
                <a:gd name="T13" fmla="*/ 2147483647 h 9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8" h="952">
                  <a:moveTo>
                    <a:pt x="878" y="30"/>
                  </a:moveTo>
                  <a:lnTo>
                    <a:pt x="456" y="252"/>
                  </a:lnTo>
                  <a:lnTo>
                    <a:pt x="498" y="0"/>
                  </a:lnTo>
                  <a:lnTo>
                    <a:pt x="164" y="0"/>
                  </a:lnTo>
                  <a:lnTo>
                    <a:pt x="0" y="952"/>
                  </a:lnTo>
                  <a:lnTo>
                    <a:pt x="878" y="492"/>
                  </a:lnTo>
                  <a:lnTo>
                    <a:pt x="878" y="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Freeform 108"/>
            <p:cNvSpPr/>
            <p:nvPr/>
          </p:nvSpPr>
          <p:spPr bwMode="auto">
            <a:xfrm>
              <a:off x="5763260" y="2000673"/>
              <a:ext cx="2015067" cy="2370667"/>
            </a:xfrm>
            <a:custGeom>
              <a:avLst/>
              <a:gdLst>
                <a:gd name="T0" fmla="*/ 2147483647 w 1534"/>
                <a:gd name="T1" fmla="*/ 2147483647 h 1804"/>
                <a:gd name="T2" fmla="*/ 0 w 1534"/>
                <a:gd name="T3" fmla="*/ 0 h 1804"/>
                <a:gd name="T4" fmla="*/ 0 w 1534"/>
                <a:gd name="T5" fmla="*/ 2147483647 h 1804"/>
                <a:gd name="T6" fmla="*/ 2147483647 w 1534"/>
                <a:gd name="T7" fmla="*/ 2147483647 h 1804"/>
                <a:gd name="T8" fmla="*/ 2147483647 w 1534"/>
                <a:gd name="T9" fmla="*/ 2147483647 h 1804"/>
                <a:gd name="T10" fmla="*/ 2147483647 w 1534"/>
                <a:gd name="T11" fmla="*/ 2147483647 h 1804"/>
                <a:gd name="T12" fmla="*/ 2147483647 w 1534"/>
                <a:gd name="T13" fmla="*/ 2147483647 h 1804"/>
                <a:gd name="T14" fmla="*/ 2147483647 w 1534"/>
                <a:gd name="T15" fmla="*/ 2147483647 h 1804"/>
                <a:gd name="T16" fmla="*/ 2147483647 w 1534"/>
                <a:gd name="T17" fmla="*/ 2147483647 h 1804"/>
                <a:gd name="T18" fmla="*/ 2147483647 w 1534"/>
                <a:gd name="T19" fmla="*/ 2147483647 h 1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4" h="1804">
                  <a:moveTo>
                    <a:pt x="474" y="962"/>
                  </a:moveTo>
                  <a:lnTo>
                    <a:pt x="0" y="0"/>
                  </a:lnTo>
                  <a:lnTo>
                    <a:pt x="0" y="700"/>
                  </a:lnTo>
                  <a:lnTo>
                    <a:pt x="246" y="1200"/>
                  </a:lnTo>
                  <a:lnTo>
                    <a:pt x="798" y="1280"/>
                  </a:lnTo>
                  <a:lnTo>
                    <a:pt x="400" y="1670"/>
                  </a:lnTo>
                  <a:lnTo>
                    <a:pt x="422" y="1804"/>
                  </a:lnTo>
                  <a:lnTo>
                    <a:pt x="826" y="1804"/>
                  </a:lnTo>
                  <a:lnTo>
                    <a:pt x="1534" y="1116"/>
                  </a:lnTo>
                  <a:lnTo>
                    <a:pt x="474" y="9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Freeform 109"/>
            <p:cNvSpPr/>
            <p:nvPr/>
          </p:nvSpPr>
          <p:spPr bwMode="auto">
            <a:xfrm>
              <a:off x="3748193" y="2000673"/>
              <a:ext cx="2015067" cy="2370667"/>
            </a:xfrm>
            <a:custGeom>
              <a:avLst/>
              <a:gdLst>
                <a:gd name="T0" fmla="*/ 2147483647 w 1534"/>
                <a:gd name="T1" fmla="*/ 2147483647 h 1804"/>
                <a:gd name="T2" fmla="*/ 0 w 1534"/>
                <a:gd name="T3" fmla="*/ 2147483647 h 1804"/>
                <a:gd name="T4" fmla="*/ 2147483647 w 1534"/>
                <a:gd name="T5" fmla="*/ 2147483647 h 1804"/>
                <a:gd name="T6" fmla="*/ 2147483647 w 1534"/>
                <a:gd name="T7" fmla="*/ 2147483647 h 1804"/>
                <a:gd name="T8" fmla="*/ 2147483647 w 1534"/>
                <a:gd name="T9" fmla="*/ 2147483647 h 1804"/>
                <a:gd name="T10" fmla="*/ 2147483647 w 1534"/>
                <a:gd name="T11" fmla="*/ 2147483647 h 1804"/>
                <a:gd name="T12" fmla="*/ 2147483647 w 1534"/>
                <a:gd name="T13" fmla="*/ 2147483647 h 1804"/>
                <a:gd name="T14" fmla="*/ 2147483647 w 1534"/>
                <a:gd name="T15" fmla="*/ 2147483647 h 1804"/>
                <a:gd name="T16" fmla="*/ 2147483647 w 1534"/>
                <a:gd name="T17" fmla="*/ 0 h 1804"/>
                <a:gd name="T18" fmla="*/ 2147483647 w 1534"/>
                <a:gd name="T19" fmla="*/ 2147483647 h 1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4" h="1804">
                  <a:moveTo>
                    <a:pt x="1060" y="962"/>
                  </a:moveTo>
                  <a:lnTo>
                    <a:pt x="0" y="1116"/>
                  </a:lnTo>
                  <a:lnTo>
                    <a:pt x="708" y="1804"/>
                  </a:lnTo>
                  <a:lnTo>
                    <a:pt x="1112" y="1804"/>
                  </a:lnTo>
                  <a:lnTo>
                    <a:pt x="1136" y="1670"/>
                  </a:lnTo>
                  <a:lnTo>
                    <a:pt x="736" y="1280"/>
                  </a:lnTo>
                  <a:lnTo>
                    <a:pt x="1288" y="1200"/>
                  </a:lnTo>
                  <a:lnTo>
                    <a:pt x="1534" y="700"/>
                  </a:lnTo>
                  <a:lnTo>
                    <a:pt x="1534" y="0"/>
                  </a:lnTo>
                  <a:lnTo>
                    <a:pt x="1060" y="96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Freeform 121"/>
            <p:cNvSpPr/>
            <p:nvPr/>
          </p:nvSpPr>
          <p:spPr bwMode="auto">
            <a:xfrm>
              <a:off x="5462693" y="3837941"/>
              <a:ext cx="254000" cy="251884"/>
            </a:xfrm>
            <a:custGeom>
              <a:avLst/>
              <a:gdLst>
                <a:gd name="T0" fmla="*/ 2147483647 w 192"/>
                <a:gd name="T1" fmla="*/ 2147483647 h 192"/>
                <a:gd name="T2" fmla="*/ 2147483647 w 192"/>
                <a:gd name="T3" fmla="*/ 2147483647 h 192"/>
                <a:gd name="T4" fmla="*/ 2147483647 w 192"/>
                <a:gd name="T5" fmla="*/ 2147483647 h 192"/>
                <a:gd name="T6" fmla="*/ 2147483647 w 192"/>
                <a:gd name="T7" fmla="*/ 2147483647 h 192"/>
                <a:gd name="T8" fmla="*/ 2147483647 w 192"/>
                <a:gd name="T9" fmla="*/ 2147483647 h 192"/>
                <a:gd name="T10" fmla="*/ 2147483647 w 192"/>
                <a:gd name="T11" fmla="*/ 2147483647 h 192"/>
                <a:gd name="T12" fmla="*/ 2147483647 w 192"/>
                <a:gd name="T13" fmla="*/ 2147483647 h 192"/>
                <a:gd name="T14" fmla="*/ 2147483647 w 192"/>
                <a:gd name="T15" fmla="*/ 2147483647 h 192"/>
                <a:gd name="T16" fmla="*/ 2147483647 w 192"/>
                <a:gd name="T17" fmla="*/ 2147483647 h 192"/>
                <a:gd name="T18" fmla="*/ 2147483647 w 192"/>
                <a:gd name="T19" fmla="*/ 2147483647 h 192"/>
                <a:gd name="T20" fmla="*/ 2147483647 w 192"/>
                <a:gd name="T21" fmla="*/ 2147483647 h 192"/>
                <a:gd name="T22" fmla="*/ 2147483647 w 192"/>
                <a:gd name="T23" fmla="*/ 2147483647 h 192"/>
                <a:gd name="T24" fmla="*/ 2147483647 w 192"/>
                <a:gd name="T25" fmla="*/ 2147483647 h 192"/>
                <a:gd name="T26" fmla="*/ 2147483647 w 192"/>
                <a:gd name="T27" fmla="*/ 2147483647 h 192"/>
                <a:gd name="T28" fmla="*/ 2147483647 w 192"/>
                <a:gd name="T29" fmla="*/ 2147483647 h 192"/>
                <a:gd name="T30" fmla="*/ 2147483647 w 192"/>
                <a:gd name="T31" fmla="*/ 2147483647 h 192"/>
                <a:gd name="T32" fmla="*/ 2147483647 w 192"/>
                <a:gd name="T33" fmla="*/ 2147483647 h 192"/>
                <a:gd name="T34" fmla="*/ 2147483647 w 192"/>
                <a:gd name="T35" fmla="*/ 2147483647 h 192"/>
                <a:gd name="T36" fmla="*/ 0 w 192"/>
                <a:gd name="T37" fmla="*/ 2147483647 h 192"/>
                <a:gd name="T38" fmla="*/ 0 w 192"/>
                <a:gd name="T39" fmla="*/ 2147483647 h 192"/>
                <a:gd name="T40" fmla="*/ 2147483647 w 192"/>
                <a:gd name="T41" fmla="*/ 2147483647 h 192"/>
                <a:gd name="T42" fmla="*/ 2147483647 w 192"/>
                <a:gd name="T43" fmla="*/ 2147483647 h 192"/>
                <a:gd name="T44" fmla="*/ 2147483647 w 192"/>
                <a:gd name="T45" fmla="*/ 2147483647 h 192"/>
                <a:gd name="T46" fmla="*/ 2147483647 w 192"/>
                <a:gd name="T47" fmla="*/ 2147483647 h 192"/>
                <a:gd name="T48" fmla="*/ 2147483647 w 192"/>
                <a:gd name="T49" fmla="*/ 2147483647 h 192"/>
                <a:gd name="T50" fmla="*/ 2147483647 w 192"/>
                <a:gd name="T51" fmla="*/ 2147483647 h 192"/>
                <a:gd name="T52" fmla="*/ 2147483647 w 192"/>
                <a:gd name="T53" fmla="*/ 2147483647 h 192"/>
                <a:gd name="T54" fmla="*/ 2147483647 w 192"/>
                <a:gd name="T55" fmla="*/ 0 h 192"/>
                <a:gd name="T56" fmla="*/ 2147483647 w 192"/>
                <a:gd name="T57" fmla="*/ 0 h 192"/>
                <a:gd name="T58" fmla="*/ 2147483647 w 192"/>
                <a:gd name="T59" fmla="*/ 2147483647 h 192"/>
                <a:gd name="T60" fmla="*/ 2147483647 w 192"/>
                <a:gd name="T61" fmla="*/ 2147483647 h 192"/>
                <a:gd name="T62" fmla="*/ 2147483647 w 192"/>
                <a:gd name="T63" fmla="*/ 2147483647 h 192"/>
                <a:gd name="T64" fmla="*/ 2147483647 w 192"/>
                <a:gd name="T65" fmla="*/ 2147483647 h 192"/>
                <a:gd name="T66" fmla="*/ 2147483647 w 192"/>
                <a:gd name="T67" fmla="*/ 2147483647 h 192"/>
                <a:gd name="T68" fmla="*/ 2147483647 w 192"/>
                <a:gd name="T69" fmla="*/ 2147483647 h 192"/>
                <a:gd name="T70" fmla="*/ 2147483647 w 192"/>
                <a:gd name="T71" fmla="*/ 2147483647 h 192"/>
                <a:gd name="T72" fmla="*/ 2147483647 w 192"/>
                <a:gd name="T73" fmla="*/ 2147483647 h 192"/>
                <a:gd name="T74" fmla="*/ 2147483647 w 192"/>
                <a:gd name="T75" fmla="*/ 2147483647 h 19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92" h="192">
                  <a:moveTo>
                    <a:pt x="192" y="96"/>
                  </a:moveTo>
                  <a:lnTo>
                    <a:pt x="192" y="96"/>
                  </a:lnTo>
                  <a:lnTo>
                    <a:pt x="190" y="116"/>
                  </a:lnTo>
                  <a:lnTo>
                    <a:pt x="184" y="134"/>
                  </a:lnTo>
                  <a:lnTo>
                    <a:pt x="174" y="150"/>
                  </a:lnTo>
                  <a:lnTo>
                    <a:pt x="164" y="164"/>
                  </a:lnTo>
                  <a:lnTo>
                    <a:pt x="150" y="176"/>
                  </a:lnTo>
                  <a:lnTo>
                    <a:pt x="132" y="184"/>
                  </a:lnTo>
                  <a:lnTo>
                    <a:pt x="116" y="190"/>
                  </a:lnTo>
                  <a:lnTo>
                    <a:pt x="96" y="192"/>
                  </a:lnTo>
                  <a:lnTo>
                    <a:pt x="76" y="190"/>
                  </a:lnTo>
                  <a:lnTo>
                    <a:pt x="58" y="184"/>
                  </a:lnTo>
                  <a:lnTo>
                    <a:pt x="42" y="176"/>
                  </a:lnTo>
                  <a:lnTo>
                    <a:pt x="28" y="164"/>
                  </a:lnTo>
                  <a:lnTo>
                    <a:pt x="16" y="150"/>
                  </a:lnTo>
                  <a:lnTo>
                    <a:pt x="8" y="134"/>
                  </a:lnTo>
                  <a:lnTo>
                    <a:pt x="2" y="116"/>
                  </a:lnTo>
                  <a:lnTo>
                    <a:pt x="0" y="96"/>
                  </a:lnTo>
                  <a:lnTo>
                    <a:pt x="2" y="76"/>
                  </a:lnTo>
                  <a:lnTo>
                    <a:pt x="8" y="58"/>
                  </a:lnTo>
                  <a:lnTo>
                    <a:pt x="16" y="42"/>
                  </a:lnTo>
                  <a:lnTo>
                    <a:pt x="28" y="28"/>
                  </a:lnTo>
                  <a:lnTo>
                    <a:pt x="42" y="18"/>
                  </a:lnTo>
                  <a:lnTo>
                    <a:pt x="58" y="8"/>
                  </a:lnTo>
                  <a:lnTo>
                    <a:pt x="76" y="2"/>
                  </a:lnTo>
                  <a:lnTo>
                    <a:pt x="96" y="0"/>
                  </a:lnTo>
                  <a:lnTo>
                    <a:pt x="116" y="2"/>
                  </a:lnTo>
                  <a:lnTo>
                    <a:pt x="132" y="8"/>
                  </a:lnTo>
                  <a:lnTo>
                    <a:pt x="150" y="18"/>
                  </a:lnTo>
                  <a:lnTo>
                    <a:pt x="164" y="28"/>
                  </a:lnTo>
                  <a:lnTo>
                    <a:pt x="174" y="42"/>
                  </a:lnTo>
                  <a:lnTo>
                    <a:pt x="184" y="58"/>
                  </a:lnTo>
                  <a:lnTo>
                    <a:pt x="190" y="76"/>
                  </a:lnTo>
                  <a:lnTo>
                    <a:pt x="192" y="9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122"/>
            <p:cNvSpPr/>
            <p:nvPr/>
          </p:nvSpPr>
          <p:spPr bwMode="auto">
            <a:xfrm>
              <a:off x="5765378" y="3774440"/>
              <a:ext cx="315383" cy="315384"/>
            </a:xfrm>
            <a:custGeom>
              <a:avLst/>
              <a:gdLst>
                <a:gd name="T0" fmla="*/ 2147483647 w 240"/>
                <a:gd name="T1" fmla="*/ 2147483647 h 240"/>
                <a:gd name="T2" fmla="*/ 2147483647 w 240"/>
                <a:gd name="T3" fmla="*/ 2147483647 h 240"/>
                <a:gd name="T4" fmla="*/ 2147483647 w 240"/>
                <a:gd name="T5" fmla="*/ 2147483647 h 240"/>
                <a:gd name="T6" fmla="*/ 2147483647 w 240"/>
                <a:gd name="T7" fmla="*/ 2147483647 h 240"/>
                <a:gd name="T8" fmla="*/ 2147483647 w 240"/>
                <a:gd name="T9" fmla="*/ 2147483647 h 240"/>
                <a:gd name="T10" fmla="*/ 2147483647 w 240"/>
                <a:gd name="T11" fmla="*/ 2147483647 h 240"/>
                <a:gd name="T12" fmla="*/ 2147483647 w 240"/>
                <a:gd name="T13" fmla="*/ 2147483647 h 240"/>
                <a:gd name="T14" fmla="*/ 2147483647 w 240"/>
                <a:gd name="T15" fmla="*/ 2147483647 h 240"/>
                <a:gd name="T16" fmla="*/ 2147483647 w 240"/>
                <a:gd name="T17" fmla="*/ 2147483647 h 240"/>
                <a:gd name="T18" fmla="*/ 2147483647 w 240"/>
                <a:gd name="T19" fmla="*/ 2147483647 h 240"/>
                <a:gd name="T20" fmla="*/ 2147483647 w 240"/>
                <a:gd name="T21" fmla="*/ 2147483647 h 240"/>
                <a:gd name="T22" fmla="*/ 2147483647 w 240"/>
                <a:gd name="T23" fmla="*/ 2147483647 h 240"/>
                <a:gd name="T24" fmla="*/ 2147483647 w 240"/>
                <a:gd name="T25" fmla="*/ 2147483647 h 240"/>
                <a:gd name="T26" fmla="*/ 2147483647 w 240"/>
                <a:gd name="T27" fmla="*/ 2147483647 h 240"/>
                <a:gd name="T28" fmla="*/ 2147483647 w 240"/>
                <a:gd name="T29" fmla="*/ 2147483647 h 240"/>
                <a:gd name="T30" fmla="*/ 2147483647 w 240"/>
                <a:gd name="T31" fmla="*/ 2147483647 h 240"/>
                <a:gd name="T32" fmla="*/ 2147483647 w 240"/>
                <a:gd name="T33" fmla="*/ 2147483647 h 240"/>
                <a:gd name="T34" fmla="*/ 2147483647 w 240"/>
                <a:gd name="T35" fmla="*/ 2147483647 h 240"/>
                <a:gd name="T36" fmla="*/ 2147483647 w 240"/>
                <a:gd name="T37" fmla="*/ 2147483647 h 240"/>
                <a:gd name="T38" fmla="*/ 2147483647 w 240"/>
                <a:gd name="T39" fmla="*/ 2147483647 h 240"/>
                <a:gd name="T40" fmla="*/ 2147483647 w 240"/>
                <a:gd name="T41" fmla="*/ 2147483647 h 240"/>
                <a:gd name="T42" fmla="*/ 0 w 240"/>
                <a:gd name="T43" fmla="*/ 2147483647 h 240"/>
                <a:gd name="T44" fmla="*/ 0 w 240"/>
                <a:gd name="T45" fmla="*/ 2147483647 h 240"/>
                <a:gd name="T46" fmla="*/ 0 w 240"/>
                <a:gd name="T47" fmla="*/ 2147483647 h 240"/>
                <a:gd name="T48" fmla="*/ 0 w 240"/>
                <a:gd name="T49" fmla="*/ 2147483647 h 240"/>
                <a:gd name="T50" fmla="*/ 2147483647 w 240"/>
                <a:gd name="T51" fmla="*/ 2147483647 h 240"/>
                <a:gd name="T52" fmla="*/ 2147483647 w 240"/>
                <a:gd name="T53" fmla="*/ 2147483647 h 240"/>
                <a:gd name="T54" fmla="*/ 2147483647 w 240"/>
                <a:gd name="T55" fmla="*/ 2147483647 h 240"/>
                <a:gd name="T56" fmla="*/ 2147483647 w 240"/>
                <a:gd name="T57" fmla="*/ 2147483647 h 240"/>
                <a:gd name="T58" fmla="*/ 2147483647 w 240"/>
                <a:gd name="T59" fmla="*/ 2147483647 h 240"/>
                <a:gd name="T60" fmla="*/ 2147483647 w 240"/>
                <a:gd name="T61" fmla="*/ 2147483647 h 240"/>
                <a:gd name="T62" fmla="*/ 2147483647 w 240"/>
                <a:gd name="T63" fmla="*/ 2147483647 h 240"/>
                <a:gd name="T64" fmla="*/ 2147483647 w 240"/>
                <a:gd name="T65" fmla="*/ 0 h 240"/>
                <a:gd name="T66" fmla="*/ 2147483647 w 240"/>
                <a:gd name="T67" fmla="*/ 0 h 240"/>
                <a:gd name="T68" fmla="*/ 2147483647 w 240"/>
                <a:gd name="T69" fmla="*/ 0 h 240"/>
                <a:gd name="T70" fmla="*/ 2147483647 w 240"/>
                <a:gd name="T71" fmla="*/ 0 h 240"/>
                <a:gd name="T72" fmla="*/ 2147483647 w 240"/>
                <a:gd name="T73" fmla="*/ 2147483647 h 240"/>
                <a:gd name="T74" fmla="*/ 2147483647 w 240"/>
                <a:gd name="T75" fmla="*/ 2147483647 h 240"/>
                <a:gd name="T76" fmla="*/ 2147483647 w 240"/>
                <a:gd name="T77" fmla="*/ 2147483647 h 240"/>
                <a:gd name="T78" fmla="*/ 2147483647 w 240"/>
                <a:gd name="T79" fmla="*/ 2147483647 h 240"/>
                <a:gd name="T80" fmla="*/ 2147483647 w 240"/>
                <a:gd name="T81" fmla="*/ 2147483647 h 240"/>
                <a:gd name="T82" fmla="*/ 2147483647 w 240"/>
                <a:gd name="T83" fmla="*/ 2147483647 h 240"/>
                <a:gd name="T84" fmla="*/ 2147483647 w 240"/>
                <a:gd name="T85" fmla="*/ 2147483647 h 240"/>
                <a:gd name="T86" fmla="*/ 2147483647 w 240"/>
                <a:gd name="T87" fmla="*/ 2147483647 h 240"/>
                <a:gd name="T88" fmla="*/ 2147483647 w 240"/>
                <a:gd name="T89" fmla="*/ 2147483647 h 240"/>
                <a:gd name="T90" fmla="*/ 2147483647 w 240"/>
                <a:gd name="T91" fmla="*/ 2147483647 h 24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40" h="240">
                  <a:moveTo>
                    <a:pt x="240" y="120"/>
                  </a:moveTo>
                  <a:lnTo>
                    <a:pt x="240" y="120"/>
                  </a:lnTo>
                  <a:lnTo>
                    <a:pt x="238" y="132"/>
                  </a:lnTo>
                  <a:lnTo>
                    <a:pt x="238" y="144"/>
                  </a:lnTo>
                  <a:lnTo>
                    <a:pt x="230" y="166"/>
                  </a:lnTo>
                  <a:lnTo>
                    <a:pt x="218" y="186"/>
                  </a:lnTo>
                  <a:lnTo>
                    <a:pt x="204" y="204"/>
                  </a:lnTo>
                  <a:lnTo>
                    <a:pt x="186" y="218"/>
                  </a:lnTo>
                  <a:lnTo>
                    <a:pt x="166" y="230"/>
                  </a:lnTo>
                  <a:lnTo>
                    <a:pt x="144" y="236"/>
                  </a:lnTo>
                  <a:lnTo>
                    <a:pt x="132" y="238"/>
                  </a:lnTo>
                  <a:lnTo>
                    <a:pt x="120" y="240"/>
                  </a:lnTo>
                  <a:lnTo>
                    <a:pt x="108" y="238"/>
                  </a:lnTo>
                  <a:lnTo>
                    <a:pt x="96" y="236"/>
                  </a:lnTo>
                  <a:lnTo>
                    <a:pt x="72" y="230"/>
                  </a:lnTo>
                  <a:lnTo>
                    <a:pt x="52" y="218"/>
                  </a:lnTo>
                  <a:lnTo>
                    <a:pt x="34" y="204"/>
                  </a:lnTo>
                  <a:lnTo>
                    <a:pt x="20" y="186"/>
                  </a:lnTo>
                  <a:lnTo>
                    <a:pt x="8" y="166"/>
                  </a:lnTo>
                  <a:lnTo>
                    <a:pt x="2" y="144"/>
                  </a:lnTo>
                  <a:lnTo>
                    <a:pt x="0" y="132"/>
                  </a:lnTo>
                  <a:lnTo>
                    <a:pt x="0" y="120"/>
                  </a:lnTo>
                  <a:lnTo>
                    <a:pt x="0" y="108"/>
                  </a:lnTo>
                  <a:lnTo>
                    <a:pt x="2" y="96"/>
                  </a:lnTo>
                  <a:lnTo>
                    <a:pt x="8" y="72"/>
                  </a:lnTo>
                  <a:lnTo>
                    <a:pt x="20" y="52"/>
                  </a:lnTo>
                  <a:lnTo>
                    <a:pt x="34" y="34"/>
                  </a:lnTo>
                  <a:lnTo>
                    <a:pt x="52" y="20"/>
                  </a:lnTo>
                  <a:lnTo>
                    <a:pt x="72" y="8"/>
                  </a:lnTo>
                  <a:lnTo>
                    <a:pt x="96" y="2"/>
                  </a:lnTo>
                  <a:lnTo>
                    <a:pt x="108" y="0"/>
                  </a:lnTo>
                  <a:lnTo>
                    <a:pt x="120" y="0"/>
                  </a:lnTo>
                  <a:lnTo>
                    <a:pt x="132" y="0"/>
                  </a:lnTo>
                  <a:lnTo>
                    <a:pt x="144" y="2"/>
                  </a:lnTo>
                  <a:lnTo>
                    <a:pt x="166" y="8"/>
                  </a:lnTo>
                  <a:lnTo>
                    <a:pt x="186" y="20"/>
                  </a:lnTo>
                  <a:lnTo>
                    <a:pt x="204" y="34"/>
                  </a:lnTo>
                  <a:lnTo>
                    <a:pt x="218" y="52"/>
                  </a:lnTo>
                  <a:lnTo>
                    <a:pt x="230" y="72"/>
                  </a:lnTo>
                  <a:lnTo>
                    <a:pt x="238" y="96"/>
                  </a:lnTo>
                  <a:lnTo>
                    <a:pt x="238" y="108"/>
                  </a:lnTo>
                  <a:lnTo>
                    <a:pt x="240" y="12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123"/>
            <p:cNvSpPr/>
            <p:nvPr/>
          </p:nvSpPr>
          <p:spPr bwMode="auto">
            <a:xfrm>
              <a:off x="5462693" y="4142740"/>
              <a:ext cx="254000" cy="247651"/>
            </a:xfrm>
            <a:custGeom>
              <a:avLst/>
              <a:gdLst>
                <a:gd name="T0" fmla="*/ 2147483647 w 192"/>
                <a:gd name="T1" fmla="*/ 2147483647 h 190"/>
                <a:gd name="T2" fmla="*/ 2147483647 w 192"/>
                <a:gd name="T3" fmla="*/ 2147483647 h 190"/>
                <a:gd name="T4" fmla="*/ 2147483647 w 192"/>
                <a:gd name="T5" fmla="*/ 2147483647 h 190"/>
                <a:gd name="T6" fmla="*/ 2147483647 w 192"/>
                <a:gd name="T7" fmla="*/ 2147483647 h 190"/>
                <a:gd name="T8" fmla="*/ 2147483647 w 192"/>
                <a:gd name="T9" fmla="*/ 2147483647 h 190"/>
                <a:gd name="T10" fmla="*/ 2147483647 w 192"/>
                <a:gd name="T11" fmla="*/ 2147483647 h 190"/>
                <a:gd name="T12" fmla="*/ 2147483647 w 192"/>
                <a:gd name="T13" fmla="*/ 2147483647 h 190"/>
                <a:gd name="T14" fmla="*/ 2147483647 w 192"/>
                <a:gd name="T15" fmla="*/ 2147483647 h 190"/>
                <a:gd name="T16" fmla="*/ 2147483647 w 192"/>
                <a:gd name="T17" fmla="*/ 2147483647 h 190"/>
                <a:gd name="T18" fmla="*/ 2147483647 w 192"/>
                <a:gd name="T19" fmla="*/ 2147483647 h 190"/>
                <a:gd name="T20" fmla="*/ 2147483647 w 192"/>
                <a:gd name="T21" fmla="*/ 2147483647 h 190"/>
                <a:gd name="T22" fmla="*/ 2147483647 w 192"/>
                <a:gd name="T23" fmla="*/ 2147483647 h 190"/>
                <a:gd name="T24" fmla="*/ 2147483647 w 192"/>
                <a:gd name="T25" fmla="*/ 2147483647 h 190"/>
                <a:gd name="T26" fmla="*/ 2147483647 w 192"/>
                <a:gd name="T27" fmla="*/ 2147483647 h 190"/>
                <a:gd name="T28" fmla="*/ 2147483647 w 192"/>
                <a:gd name="T29" fmla="*/ 2147483647 h 190"/>
                <a:gd name="T30" fmla="*/ 2147483647 w 192"/>
                <a:gd name="T31" fmla="*/ 2147483647 h 190"/>
                <a:gd name="T32" fmla="*/ 2147483647 w 192"/>
                <a:gd name="T33" fmla="*/ 2147483647 h 190"/>
                <a:gd name="T34" fmla="*/ 2147483647 w 192"/>
                <a:gd name="T35" fmla="*/ 2147483647 h 190"/>
                <a:gd name="T36" fmla="*/ 0 w 192"/>
                <a:gd name="T37" fmla="*/ 2147483647 h 190"/>
                <a:gd name="T38" fmla="*/ 0 w 192"/>
                <a:gd name="T39" fmla="*/ 2147483647 h 190"/>
                <a:gd name="T40" fmla="*/ 2147483647 w 192"/>
                <a:gd name="T41" fmla="*/ 2147483647 h 190"/>
                <a:gd name="T42" fmla="*/ 2147483647 w 192"/>
                <a:gd name="T43" fmla="*/ 2147483647 h 190"/>
                <a:gd name="T44" fmla="*/ 2147483647 w 192"/>
                <a:gd name="T45" fmla="*/ 2147483647 h 190"/>
                <a:gd name="T46" fmla="*/ 2147483647 w 192"/>
                <a:gd name="T47" fmla="*/ 2147483647 h 190"/>
                <a:gd name="T48" fmla="*/ 2147483647 w 192"/>
                <a:gd name="T49" fmla="*/ 2147483647 h 190"/>
                <a:gd name="T50" fmla="*/ 2147483647 w 192"/>
                <a:gd name="T51" fmla="*/ 2147483647 h 190"/>
                <a:gd name="T52" fmla="*/ 2147483647 w 192"/>
                <a:gd name="T53" fmla="*/ 2147483647 h 190"/>
                <a:gd name="T54" fmla="*/ 2147483647 w 192"/>
                <a:gd name="T55" fmla="*/ 0 h 190"/>
                <a:gd name="T56" fmla="*/ 2147483647 w 192"/>
                <a:gd name="T57" fmla="*/ 0 h 190"/>
                <a:gd name="T58" fmla="*/ 2147483647 w 192"/>
                <a:gd name="T59" fmla="*/ 2147483647 h 190"/>
                <a:gd name="T60" fmla="*/ 2147483647 w 192"/>
                <a:gd name="T61" fmla="*/ 2147483647 h 190"/>
                <a:gd name="T62" fmla="*/ 2147483647 w 192"/>
                <a:gd name="T63" fmla="*/ 2147483647 h 190"/>
                <a:gd name="T64" fmla="*/ 2147483647 w 192"/>
                <a:gd name="T65" fmla="*/ 2147483647 h 190"/>
                <a:gd name="T66" fmla="*/ 2147483647 w 192"/>
                <a:gd name="T67" fmla="*/ 2147483647 h 190"/>
                <a:gd name="T68" fmla="*/ 2147483647 w 192"/>
                <a:gd name="T69" fmla="*/ 2147483647 h 190"/>
                <a:gd name="T70" fmla="*/ 2147483647 w 192"/>
                <a:gd name="T71" fmla="*/ 2147483647 h 190"/>
                <a:gd name="T72" fmla="*/ 2147483647 w 192"/>
                <a:gd name="T73" fmla="*/ 2147483647 h 190"/>
                <a:gd name="T74" fmla="*/ 2147483647 w 192"/>
                <a:gd name="T75" fmla="*/ 2147483647 h 1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92" h="190">
                  <a:moveTo>
                    <a:pt x="192" y="94"/>
                  </a:moveTo>
                  <a:lnTo>
                    <a:pt x="192" y="94"/>
                  </a:lnTo>
                  <a:lnTo>
                    <a:pt x="190" y="114"/>
                  </a:lnTo>
                  <a:lnTo>
                    <a:pt x="184" y="132"/>
                  </a:lnTo>
                  <a:lnTo>
                    <a:pt x="174" y="148"/>
                  </a:lnTo>
                  <a:lnTo>
                    <a:pt x="164" y="162"/>
                  </a:lnTo>
                  <a:lnTo>
                    <a:pt x="150" y="174"/>
                  </a:lnTo>
                  <a:lnTo>
                    <a:pt x="132" y="182"/>
                  </a:lnTo>
                  <a:lnTo>
                    <a:pt x="116" y="188"/>
                  </a:lnTo>
                  <a:lnTo>
                    <a:pt x="96" y="190"/>
                  </a:lnTo>
                  <a:lnTo>
                    <a:pt x="76" y="188"/>
                  </a:lnTo>
                  <a:lnTo>
                    <a:pt x="58" y="182"/>
                  </a:lnTo>
                  <a:lnTo>
                    <a:pt x="42" y="174"/>
                  </a:lnTo>
                  <a:lnTo>
                    <a:pt x="28" y="162"/>
                  </a:lnTo>
                  <a:lnTo>
                    <a:pt x="16" y="148"/>
                  </a:lnTo>
                  <a:lnTo>
                    <a:pt x="8" y="132"/>
                  </a:lnTo>
                  <a:lnTo>
                    <a:pt x="2" y="114"/>
                  </a:lnTo>
                  <a:lnTo>
                    <a:pt x="0" y="94"/>
                  </a:lnTo>
                  <a:lnTo>
                    <a:pt x="2" y="76"/>
                  </a:lnTo>
                  <a:lnTo>
                    <a:pt x="8" y="58"/>
                  </a:lnTo>
                  <a:lnTo>
                    <a:pt x="16" y="42"/>
                  </a:lnTo>
                  <a:lnTo>
                    <a:pt x="28" y="28"/>
                  </a:lnTo>
                  <a:lnTo>
                    <a:pt x="42" y="16"/>
                  </a:lnTo>
                  <a:lnTo>
                    <a:pt x="58" y="8"/>
                  </a:lnTo>
                  <a:lnTo>
                    <a:pt x="76" y="2"/>
                  </a:lnTo>
                  <a:lnTo>
                    <a:pt x="96" y="0"/>
                  </a:lnTo>
                  <a:lnTo>
                    <a:pt x="116" y="2"/>
                  </a:lnTo>
                  <a:lnTo>
                    <a:pt x="132" y="8"/>
                  </a:lnTo>
                  <a:lnTo>
                    <a:pt x="150" y="16"/>
                  </a:lnTo>
                  <a:lnTo>
                    <a:pt x="164" y="28"/>
                  </a:lnTo>
                  <a:lnTo>
                    <a:pt x="174" y="42"/>
                  </a:lnTo>
                  <a:lnTo>
                    <a:pt x="184" y="58"/>
                  </a:lnTo>
                  <a:lnTo>
                    <a:pt x="190" y="76"/>
                  </a:lnTo>
                  <a:lnTo>
                    <a:pt x="192" y="9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124"/>
            <p:cNvSpPr/>
            <p:nvPr/>
          </p:nvSpPr>
          <p:spPr bwMode="auto">
            <a:xfrm>
              <a:off x="5765378" y="4142740"/>
              <a:ext cx="249767" cy="247651"/>
            </a:xfrm>
            <a:custGeom>
              <a:avLst/>
              <a:gdLst>
                <a:gd name="T0" fmla="*/ 2147483647 w 190"/>
                <a:gd name="T1" fmla="*/ 2147483647 h 190"/>
                <a:gd name="T2" fmla="*/ 2147483647 w 190"/>
                <a:gd name="T3" fmla="*/ 2147483647 h 190"/>
                <a:gd name="T4" fmla="*/ 2147483647 w 190"/>
                <a:gd name="T5" fmla="*/ 2147483647 h 190"/>
                <a:gd name="T6" fmla="*/ 2147483647 w 190"/>
                <a:gd name="T7" fmla="*/ 2147483647 h 190"/>
                <a:gd name="T8" fmla="*/ 2147483647 w 190"/>
                <a:gd name="T9" fmla="*/ 2147483647 h 190"/>
                <a:gd name="T10" fmla="*/ 2147483647 w 190"/>
                <a:gd name="T11" fmla="*/ 2147483647 h 190"/>
                <a:gd name="T12" fmla="*/ 2147483647 w 190"/>
                <a:gd name="T13" fmla="*/ 2147483647 h 190"/>
                <a:gd name="T14" fmla="*/ 2147483647 w 190"/>
                <a:gd name="T15" fmla="*/ 2147483647 h 190"/>
                <a:gd name="T16" fmla="*/ 2147483647 w 190"/>
                <a:gd name="T17" fmla="*/ 2147483647 h 190"/>
                <a:gd name="T18" fmla="*/ 2147483647 w 190"/>
                <a:gd name="T19" fmla="*/ 2147483647 h 190"/>
                <a:gd name="T20" fmla="*/ 2147483647 w 190"/>
                <a:gd name="T21" fmla="*/ 2147483647 h 190"/>
                <a:gd name="T22" fmla="*/ 2147483647 w 190"/>
                <a:gd name="T23" fmla="*/ 2147483647 h 190"/>
                <a:gd name="T24" fmla="*/ 2147483647 w 190"/>
                <a:gd name="T25" fmla="*/ 2147483647 h 190"/>
                <a:gd name="T26" fmla="*/ 2147483647 w 190"/>
                <a:gd name="T27" fmla="*/ 2147483647 h 190"/>
                <a:gd name="T28" fmla="*/ 2147483647 w 190"/>
                <a:gd name="T29" fmla="*/ 2147483647 h 190"/>
                <a:gd name="T30" fmla="*/ 2147483647 w 190"/>
                <a:gd name="T31" fmla="*/ 2147483647 h 190"/>
                <a:gd name="T32" fmla="*/ 2147483647 w 190"/>
                <a:gd name="T33" fmla="*/ 2147483647 h 190"/>
                <a:gd name="T34" fmla="*/ 2147483647 w 190"/>
                <a:gd name="T35" fmla="*/ 2147483647 h 190"/>
                <a:gd name="T36" fmla="*/ 0 w 190"/>
                <a:gd name="T37" fmla="*/ 2147483647 h 190"/>
                <a:gd name="T38" fmla="*/ 0 w 190"/>
                <a:gd name="T39" fmla="*/ 2147483647 h 190"/>
                <a:gd name="T40" fmla="*/ 2147483647 w 190"/>
                <a:gd name="T41" fmla="*/ 2147483647 h 190"/>
                <a:gd name="T42" fmla="*/ 2147483647 w 190"/>
                <a:gd name="T43" fmla="*/ 2147483647 h 190"/>
                <a:gd name="T44" fmla="*/ 2147483647 w 190"/>
                <a:gd name="T45" fmla="*/ 2147483647 h 190"/>
                <a:gd name="T46" fmla="*/ 2147483647 w 190"/>
                <a:gd name="T47" fmla="*/ 2147483647 h 190"/>
                <a:gd name="T48" fmla="*/ 2147483647 w 190"/>
                <a:gd name="T49" fmla="*/ 2147483647 h 190"/>
                <a:gd name="T50" fmla="*/ 2147483647 w 190"/>
                <a:gd name="T51" fmla="*/ 2147483647 h 190"/>
                <a:gd name="T52" fmla="*/ 2147483647 w 190"/>
                <a:gd name="T53" fmla="*/ 2147483647 h 190"/>
                <a:gd name="T54" fmla="*/ 2147483647 w 190"/>
                <a:gd name="T55" fmla="*/ 0 h 190"/>
                <a:gd name="T56" fmla="*/ 2147483647 w 190"/>
                <a:gd name="T57" fmla="*/ 0 h 190"/>
                <a:gd name="T58" fmla="*/ 2147483647 w 190"/>
                <a:gd name="T59" fmla="*/ 2147483647 h 190"/>
                <a:gd name="T60" fmla="*/ 2147483647 w 190"/>
                <a:gd name="T61" fmla="*/ 2147483647 h 190"/>
                <a:gd name="T62" fmla="*/ 2147483647 w 190"/>
                <a:gd name="T63" fmla="*/ 2147483647 h 190"/>
                <a:gd name="T64" fmla="*/ 2147483647 w 190"/>
                <a:gd name="T65" fmla="*/ 2147483647 h 190"/>
                <a:gd name="T66" fmla="*/ 2147483647 w 190"/>
                <a:gd name="T67" fmla="*/ 2147483647 h 190"/>
                <a:gd name="T68" fmla="*/ 2147483647 w 190"/>
                <a:gd name="T69" fmla="*/ 2147483647 h 190"/>
                <a:gd name="T70" fmla="*/ 2147483647 w 190"/>
                <a:gd name="T71" fmla="*/ 2147483647 h 190"/>
                <a:gd name="T72" fmla="*/ 2147483647 w 190"/>
                <a:gd name="T73" fmla="*/ 2147483647 h 190"/>
                <a:gd name="T74" fmla="*/ 2147483647 w 190"/>
                <a:gd name="T75" fmla="*/ 2147483647 h 1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90" h="190">
                  <a:moveTo>
                    <a:pt x="190" y="94"/>
                  </a:moveTo>
                  <a:lnTo>
                    <a:pt x="190" y="94"/>
                  </a:lnTo>
                  <a:lnTo>
                    <a:pt x="188" y="114"/>
                  </a:lnTo>
                  <a:lnTo>
                    <a:pt x="182" y="132"/>
                  </a:lnTo>
                  <a:lnTo>
                    <a:pt x="174" y="148"/>
                  </a:lnTo>
                  <a:lnTo>
                    <a:pt x="162" y="162"/>
                  </a:lnTo>
                  <a:lnTo>
                    <a:pt x="148" y="174"/>
                  </a:lnTo>
                  <a:lnTo>
                    <a:pt x="132" y="182"/>
                  </a:lnTo>
                  <a:lnTo>
                    <a:pt x="114" y="188"/>
                  </a:lnTo>
                  <a:lnTo>
                    <a:pt x="94" y="190"/>
                  </a:lnTo>
                  <a:lnTo>
                    <a:pt x="76" y="188"/>
                  </a:lnTo>
                  <a:lnTo>
                    <a:pt x="58" y="182"/>
                  </a:lnTo>
                  <a:lnTo>
                    <a:pt x="42" y="174"/>
                  </a:lnTo>
                  <a:lnTo>
                    <a:pt x="28" y="162"/>
                  </a:lnTo>
                  <a:lnTo>
                    <a:pt x="16" y="148"/>
                  </a:lnTo>
                  <a:lnTo>
                    <a:pt x="8" y="132"/>
                  </a:lnTo>
                  <a:lnTo>
                    <a:pt x="2" y="114"/>
                  </a:lnTo>
                  <a:lnTo>
                    <a:pt x="0" y="94"/>
                  </a:lnTo>
                  <a:lnTo>
                    <a:pt x="2" y="76"/>
                  </a:lnTo>
                  <a:lnTo>
                    <a:pt x="8" y="58"/>
                  </a:lnTo>
                  <a:lnTo>
                    <a:pt x="16" y="42"/>
                  </a:lnTo>
                  <a:lnTo>
                    <a:pt x="28" y="28"/>
                  </a:lnTo>
                  <a:lnTo>
                    <a:pt x="42" y="16"/>
                  </a:lnTo>
                  <a:lnTo>
                    <a:pt x="58" y="8"/>
                  </a:lnTo>
                  <a:lnTo>
                    <a:pt x="76" y="2"/>
                  </a:lnTo>
                  <a:lnTo>
                    <a:pt x="94" y="0"/>
                  </a:lnTo>
                  <a:lnTo>
                    <a:pt x="114" y="2"/>
                  </a:lnTo>
                  <a:lnTo>
                    <a:pt x="132" y="8"/>
                  </a:lnTo>
                  <a:lnTo>
                    <a:pt x="148" y="16"/>
                  </a:lnTo>
                  <a:lnTo>
                    <a:pt x="162" y="28"/>
                  </a:lnTo>
                  <a:lnTo>
                    <a:pt x="174" y="42"/>
                  </a:lnTo>
                  <a:lnTo>
                    <a:pt x="182" y="58"/>
                  </a:lnTo>
                  <a:lnTo>
                    <a:pt x="188" y="76"/>
                  </a:lnTo>
                  <a:lnTo>
                    <a:pt x="190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650105" y="739140"/>
            <a:ext cx="3126106" cy="506730"/>
            <a:chOff x="7939194" y="2030307"/>
            <a:chExt cx="2912786" cy="506847"/>
          </a:xfrm>
        </p:grpSpPr>
        <p:sp>
          <p:nvSpPr>
            <p:cNvPr id="14" name="矩形 1"/>
            <p:cNvSpPr>
              <a:spLocks noChangeArrowheads="1"/>
            </p:cNvSpPr>
            <p:nvPr/>
          </p:nvSpPr>
          <p:spPr bwMode="auto">
            <a:xfrm>
              <a:off x="8250412" y="2030307"/>
              <a:ext cx="2601568" cy="506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（二）依申请公开情况</a:t>
              </a:r>
              <a:endPara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7939194" y="2163657"/>
              <a:ext cx="357717" cy="313267"/>
            </a:xfrm>
            <a:custGeom>
              <a:avLst/>
              <a:gdLst>
                <a:gd name="T0" fmla="*/ 2147483647 w 478"/>
                <a:gd name="T1" fmla="*/ 2147483647 h 420"/>
                <a:gd name="T2" fmla="*/ 2147483647 w 478"/>
                <a:gd name="T3" fmla="*/ 2147483647 h 420"/>
                <a:gd name="T4" fmla="*/ 2147483647 w 478"/>
                <a:gd name="T5" fmla="*/ 2147483647 h 420"/>
                <a:gd name="T6" fmla="*/ 2147483647 w 478"/>
                <a:gd name="T7" fmla="*/ 2147483647 h 420"/>
                <a:gd name="T8" fmla="*/ 2147483647 w 478"/>
                <a:gd name="T9" fmla="*/ 0 h 420"/>
                <a:gd name="T10" fmla="*/ 2147483647 w 478"/>
                <a:gd name="T11" fmla="*/ 0 h 420"/>
                <a:gd name="T12" fmla="*/ 2147483647 w 478"/>
                <a:gd name="T13" fmla="*/ 2147483647 h 420"/>
                <a:gd name="T14" fmla="*/ 2147483647 w 478"/>
                <a:gd name="T15" fmla="*/ 2147483647 h 420"/>
                <a:gd name="T16" fmla="*/ 2147483647 w 478"/>
                <a:gd name="T17" fmla="*/ 2147483647 h 420"/>
                <a:gd name="T18" fmla="*/ 2147483647 w 478"/>
                <a:gd name="T19" fmla="*/ 2147483647 h 420"/>
                <a:gd name="T20" fmla="*/ 2147483647 w 478"/>
                <a:gd name="T21" fmla="*/ 2147483647 h 420"/>
                <a:gd name="T22" fmla="*/ 2147483647 w 478"/>
                <a:gd name="T23" fmla="*/ 2147483647 h 420"/>
                <a:gd name="T24" fmla="*/ 2147483647 w 478"/>
                <a:gd name="T25" fmla="*/ 2147483647 h 420"/>
                <a:gd name="T26" fmla="*/ 2147483647 w 478"/>
                <a:gd name="T27" fmla="*/ 2147483647 h 420"/>
                <a:gd name="T28" fmla="*/ 2147483647 w 478"/>
                <a:gd name="T29" fmla="*/ 2147483647 h 420"/>
                <a:gd name="T30" fmla="*/ 2147483647 w 478"/>
                <a:gd name="T31" fmla="*/ 2147483647 h 420"/>
                <a:gd name="T32" fmla="*/ 2147483647 w 478"/>
                <a:gd name="T33" fmla="*/ 2147483647 h 420"/>
                <a:gd name="T34" fmla="*/ 2147483647 w 478"/>
                <a:gd name="T35" fmla="*/ 2147483647 h 420"/>
                <a:gd name="T36" fmla="*/ 2147483647 w 478"/>
                <a:gd name="T37" fmla="*/ 2147483647 h 420"/>
                <a:gd name="T38" fmla="*/ 0 w 478"/>
                <a:gd name="T39" fmla="*/ 2147483647 h 420"/>
                <a:gd name="T40" fmla="*/ 2147483647 w 478"/>
                <a:gd name="T41" fmla="*/ 2147483647 h 420"/>
                <a:gd name="T42" fmla="*/ 2147483647 w 478"/>
                <a:gd name="T43" fmla="*/ 2147483647 h 420"/>
                <a:gd name="T44" fmla="*/ 2147483647 w 478"/>
                <a:gd name="T45" fmla="*/ 2147483647 h 420"/>
                <a:gd name="T46" fmla="*/ 2147483647 w 478"/>
                <a:gd name="T47" fmla="*/ 2147483647 h 420"/>
                <a:gd name="T48" fmla="*/ 2147483647 w 478"/>
                <a:gd name="T49" fmla="*/ 2147483647 h 420"/>
                <a:gd name="T50" fmla="*/ 2147483647 w 478"/>
                <a:gd name="T51" fmla="*/ 2147483647 h 420"/>
                <a:gd name="T52" fmla="*/ 2147483647 w 478"/>
                <a:gd name="T53" fmla="*/ 2147483647 h 420"/>
                <a:gd name="T54" fmla="*/ 2147483647 w 478"/>
                <a:gd name="T55" fmla="*/ 2147483647 h 420"/>
                <a:gd name="T56" fmla="*/ 2147483647 w 478"/>
                <a:gd name="T57" fmla="*/ 2147483647 h 420"/>
                <a:gd name="T58" fmla="*/ 2147483647 w 478"/>
                <a:gd name="T59" fmla="*/ 2147483647 h 420"/>
                <a:gd name="T60" fmla="*/ 2147483647 w 478"/>
                <a:gd name="T61" fmla="*/ 2147483647 h 420"/>
                <a:gd name="T62" fmla="*/ 2147483647 w 478"/>
                <a:gd name="T63" fmla="*/ 2147483647 h 420"/>
                <a:gd name="T64" fmla="*/ 2147483647 w 478"/>
                <a:gd name="T65" fmla="*/ 2147483647 h 420"/>
                <a:gd name="T66" fmla="*/ 2147483647 w 478"/>
                <a:gd name="T67" fmla="*/ 2147483647 h 420"/>
                <a:gd name="T68" fmla="*/ 2147483647 w 478"/>
                <a:gd name="T69" fmla="*/ 2147483647 h 420"/>
                <a:gd name="T70" fmla="*/ 2147483647 w 478"/>
                <a:gd name="T71" fmla="*/ 2147483647 h 420"/>
                <a:gd name="T72" fmla="*/ 2147483647 w 478"/>
                <a:gd name="T73" fmla="*/ 2147483647 h 42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78" h="420">
                  <a:moveTo>
                    <a:pt x="478" y="72"/>
                  </a:moveTo>
                  <a:lnTo>
                    <a:pt x="478" y="72"/>
                  </a:lnTo>
                  <a:lnTo>
                    <a:pt x="478" y="56"/>
                  </a:lnTo>
                  <a:lnTo>
                    <a:pt x="474" y="44"/>
                  </a:lnTo>
                  <a:lnTo>
                    <a:pt x="466" y="30"/>
                  </a:lnTo>
                  <a:lnTo>
                    <a:pt x="458" y="20"/>
                  </a:lnTo>
                  <a:lnTo>
                    <a:pt x="448" y="12"/>
                  </a:lnTo>
                  <a:lnTo>
                    <a:pt x="434" y="4"/>
                  </a:lnTo>
                  <a:lnTo>
                    <a:pt x="422" y="0"/>
                  </a:lnTo>
                  <a:lnTo>
                    <a:pt x="406" y="0"/>
                  </a:lnTo>
                  <a:lnTo>
                    <a:pt x="392" y="0"/>
                  </a:lnTo>
                  <a:lnTo>
                    <a:pt x="378" y="4"/>
                  </a:lnTo>
                  <a:lnTo>
                    <a:pt x="366" y="12"/>
                  </a:lnTo>
                  <a:lnTo>
                    <a:pt x="356" y="20"/>
                  </a:lnTo>
                  <a:lnTo>
                    <a:pt x="348" y="30"/>
                  </a:lnTo>
                  <a:lnTo>
                    <a:pt x="340" y="44"/>
                  </a:lnTo>
                  <a:lnTo>
                    <a:pt x="336" y="56"/>
                  </a:lnTo>
                  <a:lnTo>
                    <a:pt x="336" y="72"/>
                  </a:lnTo>
                  <a:lnTo>
                    <a:pt x="336" y="86"/>
                  </a:lnTo>
                  <a:lnTo>
                    <a:pt x="342" y="100"/>
                  </a:lnTo>
                  <a:lnTo>
                    <a:pt x="348" y="112"/>
                  </a:lnTo>
                  <a:lnTo>
                    <a:pt x="358" y="124"/>
                  </a:lnTo>
                  <a:lnTo>
                    <a:pt x="276" y="318"/>
                  </a:lnTo>
                  <a:lnTo>
                    <a:pt x="208" y="168"/>
                  </a:lnTo>
                  <a:lnTo>
                    <a:pt x="148" y="160"/>
                  </a:lnTo>
                  <a:lnTo>
                    <a:pt x="96" y="226"/>
                  </a:lnTo>
                  <a:lnTo>
                    <a:pt x="84" y="222"/>
                  </a:lnTo>
                  <a:lnTo>
                    <a:pt x="72" y="222"/>
                  </a:lnTo>
                  <a:lnTo>
                    <a:pt x="58" y="222"/>
                  </a:lnTo>
                  <a:lnTo>
                    <a:pt x="44" y="226"/>
                  </a:lnTo>
                  <a:lnTo>
                    <a:pt x="32" y="234"/>
                  </a:lnTo>
                  <a:lnTo>
                    <a:pt x="22" y="242"/>
                  </a:lnTo>
                  <a:lnTo>
                    <a:pt x="14" y="252"/>
                  </a:lnTo>
                  <a:lnTo>
                    <a:pt x="6" y="264"/>
                  </a:lnTo>
                  <a:lnTo>
                    <a:pt x="2" y="278"/>
                  </a:lnTo>
                  <a:lnTo>
                    <a:pt x="0" y="292"/>
                  </a:lnTo>
                  <a:lnTo>
                    <a:pt x="2" y="308"/>
                  </a:lnTo>
                  <a:lnTo>
                    <a:pt x="6" y="320"/>
                  </a:lnTo>
                  <a:lnTo>
                    <a:pt x="14" y="334"/>
                  </a:lnTo>
                  <a:lnTo>
                    <a:pt x="22" y="344"/>
                  </a:lnTo>
                  <a:lnTo>
                    <a:pt x="32" y="352"/>
                  </a:lnTo>
                  <a:lnTo>
                    <a:pt x="44" y="360"/>
                  </a:lnTo>
                  <a:lnTo>
                    <a:pt x="58" y="364"/>
                  </a:lnTo>
                  <a:lnTo>
                    <a:pt x="72" y="364"/>
                  </a:lnTo>
                  <a:lnTo>
                    <a:pt x="88" y="364"/>
                  </a:lnTo>
                  <a:lnTo>
                    <a:pt x="100" y="360"/>
                  </a:lnTo>
                  <a:lnTo>
                    <a:pt x="112" y="352"/>
                  </a:lnTo>
                  <a:lnTo>
                    <a:pt x="124" y="344"/>
                  </a:lnTo>
                  <a:lnTo>
                    <a:pt x="132" y="334"/>
                  </a:lnTo>
                  <a:lnTo>
                    <a:pt x="138" y="320"/>
                  </a:lnTo>
                  <a:lnTo>
                    <a:pt x="144" y="308"/>
                  </a:lnTo>
                  <a:lnTo>
                    <a:pt x="144" y="292"/>
                  </a:lnTo>
                  <a:lnTo>
                    <a:pt x="144" y="278"/>
                  </a:lnTo>
                  <a:lnTo>
                    <a:pt x="168" y="248"/>
                  </a:lnTo>
                  <a:lnTo>
                    <a:pt x="244" y="420"/>
                  </a:lnTo>
                  <a:lnTo>
                    <a:pt x="308" y="418"/>
                  </a:lnTo>
                  <a:lnTo>
                    <a:pt x="426" y="140"/>
                  </a:lnTo>
                  <a:lnTo>
                    <a:pt x="436" y="136"/>
                  </a:lnTo>
                  <a:lnTo>
                    <a:pt x="448" y="130"/>
                  </a:lnTo>
                  <a:lnTo>
                    <a:pt x="456" y="124"/>
                  </a:lnTo>
                  <a:lnTo>
                    <a:pt x="464" y="114"/>
                  </a:lnTo>
                  <a:lnTo>
                    <a:pt x="470" y="106"/>
                  </a:lnTo>
                  <a:lnTo>
                    <a:pt x="474" y="94"/>
                  </a:lnTo>
                  <a:lnTo>
                    <a:pt x="478" y="84"/>
                  </a:lnTo>
                  <a:lnTo>
                    <a:pt x="478" y="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53670" y="1737422"/>
            <a:ext cx="2650066" cy="506730"/>
            <a:chOff x="1336673" y="2030307"/>
            <a:chExt cx="2650066" cy="506847"/>
          </a:xfrm>
        </p:grpSpPr>
        <p:sp>
          <p:nvSpPr>
            <p:cNvPr id="17" name="矩形 1"/>
            <p:cNvSpPr>
              <a:spLocks noChangeArrowheads="1"/>
            </p:cNvSpPr>
            <p:nvPr/>
          </p:nvSpPr>
          <p:spPr bwMode="auto">
            <a:xfrm>
              <a:off x="1688039" y="2030307"/>
              <a:ext cx="2298700" cy="506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  <a:scene3d>
                <a:camera prst="orthographicFront"/>
                <a:lightRig rig="threePt" dir="t"/>
              </a:scene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（一）主动公开情况</a:t>
              </a:r>
              <a:endParaRPr lang="zh-CN" alt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8" name="组合 122"/>
            <p:cNvGrpSpPr/>
            <p:nvPr/>
          </p:nvGrpSpPr>
          <p:grpSpPr bwMode="auto">
            <a:xfrm>
              <a:off x="1336673" y="2178474"/>
              <a:ext cx="256116" cy="258233"/>
              <a:chOff x="3889445" y="2973091"/>
              <a:chExt cx="319708" cy="324921"/>
            </a:xfrm>
            <a:solidFill>
              <a:schemeClr val="tx2"/>
            </a:solidFill>
          </p:grpSpPr>
          <p:sp>
            <p:nvSpPr>
              <p:cNvPr id="19" name="Rectangle 12"/>
              <p:cNvSpPr>
                <a:spLocks noChangeArrowheads="1"/>
              </p:cNvSpPr>
              <p:nvPr/>
            </p:nvSpPr>
            <p:spPr bwMode="auto">
              <a:xfrm>
                <a:off x="3889445" y="3006104"/>
                <a:ext cx="128578" cy="12684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>
                <a:scene3d>
                  <a:camera prst="orthographicFront"/>
                  <a:lightRig rig="threePt" dir="t"/>
                </a:scene3d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Rectangle 13"/>
              <p:cNvSpPr>
                <a:spLocks noChangeArrowheads="1"/>
              </p:cNvSpPr>
              <p:nvPr/>
            </p:nvSpPr>
            <p:spPr bwMode="auto">
              <a:xfrm>
                <a:off x="4049299" y="2973091"/>
                <a:ext cx="159854" cy="15985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>
                <a:scene3d>
                  <a:camera prst="orthographicFront"/>
                  <a:lightRig rig="threePt" dir="t"/>
                </a:scene3d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Rectangle 14"/>
              <p:cNvSpPr>
                <a:spLocks noChangeArrowheads="1"/>
              </p:cNvSpPr>
              <p:nvPr/>
            </p:nvSpPr>
            <p:spPr bwMode="auto">
              <a:xfrm>
                <a:off x="3889445" y="3171171"/>
                <a:ext cx="128578" cy="12684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>
                <a:scene3d>
                  <a:camera prst="orthographicFront"/>
                  <a:lightRig rig="threePt" dir="t"/>
                </a:scene3d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Rectangle 15"/>
              <p:cNvSpPr>
                <a:spLocks noChangeArrowheads="1"/>
              </p:cNvSpPr>
              <p:nvPr/>
            </p:nvSpPr>
            <p:spPr bwMode="auto">
              <a:xfrm>
                <a:off x="4049299" y="3171171"/>
                <a:ext cx="126841" cy="12684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>
                <a:scene3d>
                  <a:camera prst="orthographicFront"/>
                  <a:lightRig rig="threePt" dir="t"/>
                </a:scene3d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8295640" y="4098925"/>
            <a:ext cx="2308860" cy="506730"/>
            <a:chOff x="7977294" y="4055958"/>
            <a:chExt cx="2571751" cy="506847"/>
          </a:xfrm>
        </p:grpSpPr>
        <p:sp>
          <p:nvSpPr>
            <p:cNvPr id="24" name="矩形 1"/>
            <p:cNvSpPr>
              <a:spLocks noChangeArrowheads="1"/>
            </p:cNvSpPr>
            <p:nvPr/>
          </p:nvSpPr>
          <p:spPr bwMode="auto">
            <a:xfrm>
              <a:off x="8250345" y="4055958"/>
              <a:ext cx="2298700" cy="506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  <a:scene3d>
                <a:camera prst="orthographicFront"/>
                <a:lightRig rig="threePt" dir="t"/>
              </a:scene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（四）平台建设</a:t>
              </a:r>
              <a:endParaRPr lang="zh-CN" alt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5" name="组合 13321"/>
            <p:cNvGrpSpPr/>
            <p:nvPr/>
          </p:nvGrpSpPr>
          <p:grpSpPr bwMode="auto">
            <a:xfrm>
              <a:off x="7977294" y="4233757"/>
              <a:ext cx="281517" cy="279400"/>
              <a:chOff x="1057275" y="3008313"/>
              <a:chExt cx="368300" cy="368300"/>
            </a:xfrm>
            <a:solidFill>
              <a:schemeClr val="accent2"/>
            </a:solidFill>
          </p:grpSpPr>
          <p:sp>
            <p:nvSpPr>
              <p:cNvPr id="26" name="Freeform 11"/>
              <p:cNvSpPr/>
              <p:nvPr/>
            </p:nvSpPr>
            <p:spPr bwMode="auto">
              <a:xfrm>
                <a:off x="1057275" y="3033713"/>
                <a:ext cx="342900" cy="342900"/>
              </a:xfrm>
              <a:custGeom>
                <a:avLst/>
                <a:gdLst>
                  <a:gd name="T0" fmla="*/ 2147483647 w 216"/>
                  <a:gd name="T1" fmla="*/ 0 h 216"/>
                  <a:gd name="T2" fmla="*/ 2147483647 w 216"/>
                  <a:gd name="T3" fmla="*/ 0 h 216"/>
                  <a:gd name="T4" fmla="*/ 2147483647 w 216"/>
                  <a:gd name="T5" fmla="*/ 2147483647 h 216"/>
                  <a:gd name="T6" fmla="*/ 2147483647 w 216"/>
                  <a:gd name="T7" fmla="*/ 2147483647 h 216"/>
                  <a:gd name="T8" fmla="*/ 2147483647 w 216"/>
                  <a:gd name="T9" fmla="*/ 2147483647 h 216"/>
                  <a:gd name="T10" fmla="*/ 2147483647 w 216"/>
                  <a:gd name="T11" fmla="*/ 2147483647 h 216"/>
                  <a:gd name="T12" fmla="*/ 2147483647 w 216"/>
                  <a:gd name="T13" fmla="*/ 2147483647 h 216"/>
                  <a:gd name="T14" fmla="*/ 2147483647 w 216"/>
                  <a:gd name="T15" fmla="*/ 2147483647 h 216"/>
                  <a:gd name="T16" fmla="*/ 2147483647 w 216"/>
                  <a:gd name="T17" fmla="*/ 2147483647 h 216"/>
                  <a:gd name="T18" fmla="*/ 0 w 216"/>
                  <a:gd name="T19" fmla="*/ 2147483647 h 216"/>
                  <a:gd name="T20" fmla="*/ 0 w 216"/>
                  <a:gd name="T21" fmla="*/ 2147483647 h 216"/>
                  <a:gd name="T22" fmla="*/ 0 w 216"/>
                  <a:gd name="T23" fmla="*/ 2147483647 h 216"/>
                  <a:gd name="T24" fmla="*/ 2147483647 w 216"/>
                  <a:gd name="T25" fmla="*/ 2147483647 h 216"/>
                  <a:gd name="T26" fmla="*/ 2147483647 w 216"/>
                  <a:gd name="T27" fmla="*/ 2147483647 h 216"/>
                  <a:gd name="T28" fmla="*/ 2147483647 w 216"/>
                  <a:gd name="T29" fmla="*/ 2147483647 h 216"/>
                  <a:gd name="T30" fmla="*/ 2147483647 w 216"/>
                  <a:gd name="T31" fmla="*/ 2147483647 h 216"/>
                  <a:gd name="T32" fmla="*/ 2147483647 w 216"/>
                  <a:gd name="T33" fmla="*/ 2147483647 h 216"/>
                  <a:gd name="T34" fmla="*/ 2147483647 w 216"/>
                  <a:gd name="T35" fmla="*/ 2147483647 h 216"/>
                  <a:gd name="T36" fmla="*/ 2147483647 w 216"/>
                  <a:gd name="T37" fmla="*/ 2147483647 h 216"/>
                  <a:gd name="T38" fmla="*/ 2147483647 w 216"/>
                  <a:gd name="T39" fmla="*/ 2147483647 h 216"/>
                  <a:gd name="T40" fmla="*/ 2147483647 w 216"/>
                  <a:gd name="T41" fmla="*/ 2147483647 h 216"/>
                  <a:gd name="T42" fmla="*/ 2147483647 w 216"/>
                  <a:gd name="T43" fmla="*/ 2147483647 h 216"/>
                  <a:gd name="T44" fmla="*/ 2147483647 w 216"/>
                  <a:gd name="T45" fmla="*/ 2147483647 h 216"/>
                  <a:gd name="T46" fmla="*/ 2147483647 w 216"/>
                  <a:gd name="T47" fmla="*/ 2147483647 h 216"/>
                  <a:gd name="T48" fmla="*/ 2147483647 w 216"/>
                  <a:gd name="T49" fmla="*/ 2147483647 h 216"/>
                  <a:gd name="T50" fmla="*/ 2147483647 w 216"/>
                  <a:gd name="T51" fmla="*/ 2147483647 h 216"/>
                  <a:gd name="T52" fmla="*/ 2147483647 w 216"/>
                  <a:gd name="T53" fmla="*/ 2147483647 h 216"/>
                  <a:gd name="T54" fmla="*/ 2147483647 w 216"/>
                  <a:gd name="T55" fmla="*/ 2147483647 h 216"/>
                  <a:gd name="T56" fmla="*/ 2147483647 w 216"/>
                  <a:gd name="T57" fmla="*/ 2147483647 h 216"/>
                  <a:gd name="T58" fmla="*/ 2147483647 w 216"/>
                  <a:gd name="T59" fmla="*/ 2147483647 h 216"/>
                  <a:gd name="T60" fmla="*/ 2147483647 w 216"/>
                  <a:gd name="T61" fmla="*/ 0 h 21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16" h="216">
                    <a:moveTo>
                      <a:pt x="100" y="0"/>
                    </a:moveTo>
                    <a:lnTo>
                      <a:pt x="100" y="0"/>
                    </a:lnTo>
                    <a:lnTo>
                      <a:pt x="80" y="2"/>
                    </a:lnTo>
                    <a:lnTo>
                      <a:pt x="62" y="10"/>
                    </a:lnTo>
                    <a:lnTo>
                      <a:pt x="46" y="18"/>
                    </a:lnTo>
                    <a:lnTo>
                      <a:pt x="30" y="32"/>
                    </a:lnTo>
                    <a:lnTo>
                      <a:pt x="16" y="48"/>
                    </a:lnTo>
                    <a:lnTo>
                      <a:pt x="6" y="68"/>
                    </a:lnTo>
                    <a:lnTo>
                      <a:pt x="0" y="88"/>
                    </a:lnTo>
                    <a:lnTo>
                      <a:pt x="0" y="108"/>
                    </a:lnTo>
                    <a:lnTo>
                      <a:pt x="0" y="128"/>
                    </a:lnTo>
                    <a:lnTo>
                      <a:pt x="6" y="148"/>
                    </a:lnTo>
                    <a:lnTo>
                      <a:pt x="16" y="168"/>
                    </a:lnTo>
                    <a:lnTo>
                      <a:pt x="30" y="184"/>
                    </a:lnTo>
                    <a:lnTo>
                      <a:pt x="48" y="198"/>
                    </a:lnTo>
                    <a:lnTo>
                      <a:pt x="66" y="208"/>
                    </a:lnTo>
                    <a:lnTo>
                      <a:pt x="86" y="214"/>
                    </a:lnTo>
                    <a:lnTo>
                      <a:pt x="108" y="216"/>
                    </a:lnTo>
                    <a:lnTo>
                      <a:pt x="128" y="214"/>
                    </a:lnTo>
                    <a:lnTo>
                      <a:pt x="148" y="208"/>
                    </a:lnTo>
                    <a:lnTo>
                      <a:pt x="168" y="198"/>
                    </a:lnTo>
                    <a:lnTo>
                      <a:pt x="184" y="184"/>
                    </a:lnTo>
                    <a:lnTo>
                      <a:pt x="198" y="170"/>
                    </a:lnTo>
                    <a:lnTo>
                      <a:pt x="206" y="152"/>
                    </a:lnTo>
                    <a:lnTo>
                      <a:pt x="212" y="134"/>
                    </a:lnTo>
                    <a:lnTo>
                      <a:pt x="216" y="116"/>
                    </a:lnTo>
                    <a:lnTo>
                      <a:pt x="100" y="116"/>
                    </a:lnTo>
                    <a:lnTo>
                      <a:pt x="10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>
                <a:scene3d>
                  <a:camera prst="orthographicFront"/>
                  <a:lightRig rig="threePt" dir="t"/>
                </a:scene3d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Freeform 12"/>
              <p:cNvSpPr/>
              <p:nvPr/>
            </p:nvSpPr>
            <p:spPr bwMode="auto">
              <a:xfrm>
                <a:off x="1238250" y="3008313"/>
                <a:ext cx="187325" cy="184150"/>
              </a:xfrm>
              <a:custGeom>
                <a:avLst/>
                <a:gdLst>
                  <a:gd name="T0" fmla="*/ 2147483647 w 118"/>
                  <a:gd name="T1" fmla="*/ 2147483647 h 116"/>
                  <a:gd name="T2" fmla="*/ 2147483647 w 118"/>
                  <a:gd name="T3" fmla="*/ 2147483647 h 116"/>
                  <a:gd name="T4" fmla="*/ 2147483647 w 118"/>
                  <a:gd name="T5" fmla="*/ 2147483647 h 116"/>
                  <a:gd name="T6" fmla="*/ 2147483647 w 118"/>
                  <a:gd name="T7" fmla="*/ 2147483647 h 116"/>
                  <a:gd name="T8" fmla="*/ 2147483647 w 118"/>
                  <a:gd name="T9" fmla="*/ 2147483647 h 116"/>
                  <a:gd name="T10" fmla="*/ 2147483647 w 118"/>
                  <a:gd name="T11" fmla="*/ 2147483647 h 116"/>
                  <a:gd name="T12" fmla="*/ 2147483647 w 118"/>
                  <a:gd name="T13" fmla="*/ 2147483647 h 116"/>
                  <a:gd name="T14" fmla="*/ 2147483647 w 118"/>
                  <a:gd name="T15" fmla="*/ 0 h 116"/>
                  <a:gd name="T16" fmla="*/ 2147483647 w 118"/>
                  <a:gd name="T17" fmla="*/ 0 h 116"/>
                  <a:gd name="T18" fmla="*/ 0 w 118"/>
                  <a:gd name="T19" fmla="*/ 0 h 116"/>
                  <a:gd name="T20" fmla="*/ 0 w 118"/>
                  <a:gd name="T21" fmla="*/ 2147483647 h 116"/>
                  <a:gd name="T22" fmla="*/ 2147483647 w 118"/>
                  <a:gd name="T23" fmla="*/ 2147483647 h 116"/>
                  <a:gd name="T24" fmla="*/ 2147483647 w 118"/>
                  <a:gd name="T25" fmla="*/ 2147483647 h 116"/>
                  <a:gd name="T26" fmla="*/ 2147483647 w 118"/>
                  <a:gd name="T27" fmla="*/ 2147483647 h 116"/>
                  <a:gd name="T28" fmla="*/ 2147483647 w 118"/>
                  <a:gd name="T29" fmla="*/ 2147483647 h 116"/>
                  <a:gd name="T30" fmla="*/ 2147483647 w 118"/>
                  <a:gd name="T31" fmla="*/ 2147483647 h 116"/>
                  <a:gd name="T32" fmla="*/ 2147483647 w 118"/>
                  <a:gd name="T33" fmla="*/ 2147483647 h 116"/>
                  <a:gd name="T34" fmla="*/ 2147483647 w 118"/>
                  <a:gd name="T35" fmla="*/ 2147483647 h 116"/>
                  <a:gd name="T36" fmla="*/ 2147483647 w 118"/>
                  <a:gd name="T37" fmla="*/ 2147483647 h 116"/>
                  <a:gd name="T38" fmla="*/ 2147483647 w 118"/>
                  <a:gd name="T39" fmla="*/ 2147483647 h 116"/>
                  <a:gd name="T40" fmla="*/ 2147483647 w 118"/>
                  <a:gd name="T41" fmla="*/ 2147483647 h 116"/>
                  <a:gd name="T42" fmla="*/ 2147483647 w 118"/>
                  <a:gd name="T43" fmla="*/ 2147483647 h 11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8" h="116">
                    <a:moveTo>
                      <a:pt x="86" y="32"/>
                    </a:moveTo>
                    <a:lnTo>
                      <a:pt x="86" y="32"/>
                    </a:lnTo>
                    <a:lnTo>
                      <a:pt x="78" y="24"/>
                    </a:lnTo>
                    <a:lnTo>
                      <a:pt x="68" y="16"/>
                    </a:lnTo>
                    <a:lnTo>
                      <a:pt x="56" y="10"/>
                    </a:lnTo>
                    <a:lnTo>
                      <a:pt x="46" y="6"/>
                    </a:lnTo>
                    <a:lnTo>
                      <a:pt x="36" y="2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16"/>
                    </a:lnTo>
                    <a:lnTo>
                      <a:pt x="118" y="116"/>
                    </a:lnTo>
                    <a:lnTo>
                      <a:pt x="118" y="106"/>
                    </a:lnTo>
                    <a:lnTo>
                      <a:pt x="118" y="94"/>
                    </a:lnTo>
                    <a:lnTo>
                      <a:pt x="114" y="82"/>
                    </a:lnTo>
                    <a:lnTo>
                      <a:pt x="112" y="72"/>
                    </a:lnTo>
                    <a:lnTo>
                      <a:pt x="108" y="60"/>
                    </a:lnTo>
                    <a:lnTo>
                      <a:pt x="102" y="50"/>
                    </a:lnTo>
                    <a:lnTo>
                      <a:pt x="94" y="40"/>
                    </a:lnTo>
                    <a:lnTo>
                      <a:pt x="86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>
                <a:scene3d>
                  <a:camera prst="orthographicFront"/>
                  <a:lightRig rig="threePt" dir="t"/>
                </a:scene3d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8295828" y="1737166"/>
            <a:ext cx="2613228" cy="506730"/>
            <a:chOff x="1324871" y="4058074"/>
            <a:chExt cx="2613228" cy="506847"/>
          </a:xfrm>
        </p:grpSpPr>
        <p:sp>
          <p:nvSpPr>
            <p:cNvPr id="29" name="矩形 1"/>
            <p:cNvSpPr>
              <a:spLocks noChangeArrowheads="1"/>
            </p:cNvSpPr>
            <p:nvPr/>
          </p:nvSpPr>
          <p:spPr bwMode="auto">
            <a:xfrm>
              <a:off x="1639399" y="4058074"/>
              <a:ext cx="2298700" cy="506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（三）政府信息管理</a:t>
              </a:r>
              <a:endParaRPr lang="en-US" altLang="zh-CN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0" name="组合 13322"/>
            <p:cNvGrpSpPr/>
            <p:nvPr/>
          </p:nvGrpSpPr>
          <p:grpSpPr bwMode="auto">
            <a:xfrm>
              <a:off x="1324871" y="4185073"/>
              <a:ext cx="279400" cy="298451"/>
              <a:chOff x="1946500" y="2659080"/>
              <a:chExt cx="249236" cy="264850"/>
            </a:xfrm>
            <a:solidFill>
              <a:schemeClr val="accent3"/>
            </a:solidFill>
          </p:grpSpPr>
          <p:sp>
            <p:nvSpPr>
              <p:cNvPr id="31" name="Rectangle 13"/>
              <p:cNvSpPr>
                <a:spLocks noChangeArrowheads="1"/>
              </p:cNvSpPr>
              <p:nvPr/>
            </p:nvSpPr>
            <p:spPr bwMode="auto">
              <a:xfrm>
                <a:off x="1946500" y="2712050"/>
                <a:ext cx="40474" cy="21188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Rectangle 14"/>
              <p:cNvSpPr>
                <a:spLocks noChangeArrowheads="1"/>
              </p:cNvSpPr>
              <p:nvPr/>
            </p:nvSpPr>
            <p:spPr bwMode="auto">
              <a:xfrm>
                <a:off x="2016797" y="2679947"/>
                <a:ext cx="40474" cy="24398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Rectangle 15"/>
              <p:cNvSpPr>
                <a:spLocks noChangeArrowheads="1"/>
              </p:cNvSpPr>
              <p:nvPr/>
            </p:nvSpPr>
            <p:spPr bwMode="auto">
              <a:xfrm>
                <a:off x="2084964" y="2659080"/>
                <a:ext cx="42604" cy="2648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Rectangle 16"/>
              <p:cNvSpPr>
                <a:spLocks noChangeArrowheads="1"/>
              </p:cNvSpPr>
              <p:nvPr/>
            </p:nvSpPr>
            <p:spPr bwMode="auto">
              <a:xfrm>
                <a:off x="2155262" y="2790702"/>
                <a:ext cx="40474" cy="13322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47" name="矩形 1"/>
          <p:cNvSpPr>
            <a:spLocks noChangeArrowheads="1"/>
          </p:cNvSpPr>
          <p:nvPr/>
        </p:nvSpPr>
        <p:spPr bwMode="auto">
          <a:xfrm>
            <a:off x="653415" y="2336800"/>
            <a:ext cx="405828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我局在太白湖新区管委会网站主动公开信息共9条，其中公开重点领域栏目的学前教育、义务教育相关事项7条，行政权力栏目的权责清单1条，组织机构栏目的部门信息1条。规范性文件主动公开</a:t>
            </a: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条，收到和处理政府信息公开申请0个。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矩形 1"/>
          <p:cNvSpPr>
            <a:spLocks noChangeArrowheads="1"/>
          </p:cNvSpPr>
          <p:nvPr/>
        </p:nvSpPr>
        <p:spPr bwMode="auto">
          <a:xfrm>
            <a:off x="8216265" y="2297430"/>
            <a:ext cx="339280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我局高度重视政务公开工作，明确了政务公开分管领导和工作人员，建立科室联动、共同推进的政务公开工作机制。严格遵守“先审查、后公开”原则，修订完善公开审查流程，建立完善逐级审查制度。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矩形 1"/>
          <p:cNvSpPr>
            <a:spLocks noChangeArrowheads="1"/>
          </p:cNvSpPr>
          <p:nvPr/>
        </p:nvSpPr>
        <p:spPr bwMode="auto">
          <a:xfrm>
            <a:off x="4678195" y="1352989"/>
            <a:ext cx="2713197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2021年，我局未收到政府信息公开申请。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标题 5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一、总体情况</a:t>
            </a:r>
            <a:endParaRPr lang="zh-CN" altLang="en-US" dirty="0"/>
          </a:p>
        </p:txBody>
      </p:sp>
      <p:sp>
        <p:nvSpPr>
          <p:cNvPr id="63" name="矩形 1"/>
          <p:cNvSpPr>
            <a:spLocks noChangeArrowheads="1"/>
          </p:cNvSpPr>
          <p:nvPr/>
        </p:nvSpPr>
        <p:spPr bwMode="auto">
          <a:xfrm>
            <a:off x="7171055" y="4634865"/>
            <a:ext cx="4686300" cy="203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pPr algn="just"/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为维护群众的知晓权，我局在政府网站公开政府信息的同时，拓展了更便于公众知晓的方式开展信息公开工作。2021年，“太白湖教育”微信公共号 推送信息180条，涵盖了学校名录、招生政策、教师招聘、疫情防控指南、校园安全等各个方面。并且依托“太白湖教育”微信公众号挂接民意通服务平台，结合行风热线栏目、网络问政平台、民意“5”来听等渠道，及时回应群众关切。同时，我区各学校设立微信公众号账号，作为校园活动宣传和政策宣传的有力推手。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753933" y="4276531"/>
            <a:ext cx="2613228" cy="506730"/>
            <a:chOff x="1324871" y="4058074"/>
            <a:chExt cx="2613228" cy="506847"/>
          </a:xfrm>
        </p:grpSpPr>
        <p:sp>
          <p:nvSpPr>
            <p:cNvPr id="65" name="矩形 1"/>
            <p:cNvSpPr>
              <a:spLocks noChangeArrowheads="1"/>
            </p:cNvSpPr>
            <p:nvPr/>
          </p:nvSpPr>
          <p:spPr bwMode="auto">
            <a:xfrm>
              <a:off x="1639399" y="4058074"/>
              <a:ext cx="2298700" cy="506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（五）政府信息管理</a:t>
              </a:r>
              <a:endParaRPr lang="en-US" altLang="zh-CN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6" name="组合 13322"/>
            <p:cNvGrpSpPr/>
            <p:nvPr/>
          </p:nvGrpSpPr>
          <p:grpSpPr bwMode="auto">
            <a:xfrm>
              <a:off x="1324871" y="4185073"/>
              <a:ext cx="279400" cy="298451"/>
              <a:chOff x="1946500" y="2659080"/>
              <a:chExt cx="249236" cy="264850"/>
            </a:xfrm>
            <a:solidFill>
              <a:schemeClr val="accent3"/>
            </a:solidFill>
          </p:grpSpPr>
          <p:sp>
            <p:nvSpPr>
              <p:cNvPr id="67" name="Rectangle 13"/>
              <p:cNvSpPr>
                <a:spLocks noChangeArrowheads="1"/>
              </p:cNvSpPr>
              <p:nvPr/>
            </p:nvSpPr>
            <p:spPr bwMode="auto">
              <a:xfrm>
                <a:off x="1946500" y="2712050"/>
                <a:ext cx="40474" cy="21188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" name="Rectangle 14"/>
              <p:cNvSpPr>
                <a:spLocks noChangeArrowheads="1"/>
              </p:cNvSpPr>
              <p:nvPr/>
            </p:nvSpPr>
            <p:spPr bwMode="auto">
              <a:xfrm>
                <a:off x="2016797" y="2679947"/>
                <a:ext cx="40474" cy="24398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" name="Rectangle 15"/>
              <p:cNvSpPr>
                <a:spLocks noChangeArrowheads="1"/>
              </p:cNvSpPr>
              <p:nvPr/>
            </p:nvSpPr>
            <p:spPr bwMode="auto">
              <a:xfrm>
                <a:off x="2084964" y="2659080"/>
                <a:ext cx="42604" cy="2648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" name="Rectangle 16"/>
              <p:cNvSpPr>
                <a:spLocks noChangeArrowheads="1"/>
              </p:cNvSpPr>
              <p:nvPr/>
            </p:nvSpPr>
            <p:spPr bwMode="auto">
              <a:xfrm>
                <a:off x="2155262" y="2790702"/>
                <a:ext cx="40474" cy="13322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80" name="矩形 1"/>
          <p:cNvSpPr>
            <a:spLocks noChangeArrowheads="1"/>
          </p:cNvSpPr>
          <p:nvPr/>
        </p:nvSpPr>
        <p:spPr bwMode="auto">
          <a:xfrm>
            <a:off x="698500" y="4875530"/>
            <a:ext cx="383032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我局充分利用政务公开评估结果，将评估发现问题及时反馈各相关科室，并跟上督导，确保整改落实到位；强化日常督导，通过电话调度、重点督查等形式，强化对公开重点任务落实情况的调度检查和日常监督。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63" grpId="0"/>
      <p:bldP spid="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二、主动公开政府信息情况</a:t>
            </a:r>
            <a:endParaRPr lang="zh-CN" altLang="en-US" dirty="0"/>
          </a:p>
        </p:txBody>
      </p:sp>
      <p:graphicFrame>
        <p:nvGraphicFramePr>
          <p:cNvPr id="13" name="表格 12"/>
          <p:cNvGraphicFramePr/>
          <p:nvPr>
            <p:custDataLst>
              <p:tags r:id="rId1"/>
            </p:custDataLst>
          </p:nvPr>
        </p:nvGraphicFramePr>
        <p:xfrm>
          <a:off x="2074545" y="1402080"/>
          <a:ext cx="8636635" cy="44983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7125"/>
                <a:gridCol w="2099945"/>
                <a:gridCol w="2182495"/>
                <a:gridCol w="1957070"/>
              </a:tblGrid>
              <a:tr h="321310">
                <a:tc grid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黑体简体" panose="02010601030101010101" charset="-122"/>
                          <a:ea typeface="方正黑体简体" panose="02010601030101010101" charset="-122"/>
                          <a:cs typeface="方正黑体简体" panose="02010601030101010101" charset="-122"/>
                        </a:rPr>
                        <a:t>第二十条第（一）项</a:t>
                      </a:r>
                      <a:endParaRPr lang="en-US" altLang="en-US" sz="1200" b="1">
                        <a:latin typeface="方正黑体简体" panose="02010601030101010101" charset="-122"/>
                        <a:ea typeface="方正黑体简体" panose="02010601030101010101" charset="-122"/>
                        <a:cs typeface="方正黑体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2131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信息内容</a:t>
                      </a:r>
                      <a:endParaRPr lang="en-US" altLang="en-US" sz="12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本年制发件数</a:t>
                      </a:r>
                      <a:endParaRPr lang="en-US" altLang="en-US" sz="12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本年废止件数</a:t>
                      </a:r>
                      <a:endParaRPr lang="en-US" altLang="en-US" sz="12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现行有效件数</a:t>
                      </a:r>
                      <a:endParaRPr lang="en-US" altLang="en-US" sz="12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2131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规章</a:t>
                      </a:r>
                      <a:endParaRPr lang="en-US" altLang="en-US" sz="12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2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2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2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2131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行政规范性文件</a:t>
                      </a:r>
                      <a:endParaRPr lang="en-US" altLang="en-US" sz="12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2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2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2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21310">
                <a:tc grid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黑体简体" panose="02010601030101010101" charset="-122"/>
                          <a:ea typeface="方正黑体简体" panose="02010601030101010101" charset="-122"/>
                          <a:cs typeface="方正黑体简体" panose="02010601030101010101" charset="-122"/>
                        </a:rPr>
                        <a:t>第二十条第（五）项</a:t>
                      </a:r>
                      <a:endParaRPr lang="en-US" altLang="en-US" sz="1200" b="1">
                        <a:latin typeface="方正黑体简体" panose="02010601030101010101" charset="-122"/>
                        <a:ea typeface="方正黑体简体" panose="02010601030101010101" charset="-122"/>
                        <a:cs typeface="方正黑体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2131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信息内容</a:t>
                      </a:r>
                      <a:endParaRPr lang="en-US" altLang="en-US" sz="12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本年处理决定数量</a:t>
                      </a:r>
                      <a:endParaRPr lang="en-US" altLang="en-US" sz="12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2131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行政许可</a:t>
                      </a:r>
                      <a:endParaRPr lang="en-US" altLang="en-US" sz="12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2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21310">
                <a:tc grid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黑体简体" panose="02010601030101010101" charset="-122"/>
                          <a:ea typeface="方正黑体简体" panose="02010601030101010101" charset="-122"/>
                          <a:cs typeface="方正黑体简体" panose="02010601030101010101" charset="-122"/>
                        </a:rPr>
                        <a:t>第二十条第（六）项</a:t>
                      </a:r>
                      <a:endParaRPr lang="en-US" altLang="en-US" sz="1200" b="1">
                        <a:latin typeface="方正黑体简体" panose="02010601030101010101" charset="-122"/>
                        <a:ea typeface="方正黑体简体" panose="02010601030101010101" charset="-122"/>
                        <a:cs typeface="方正黑体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2131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信息内容</a:t>
                      </a:r>
                      <a:endParaRPr lang="en-US" altLang="en-US" sz="12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本年处理决定数量</a:t>
                      </a:r>
                      <a:endParaRPr lang="en-US" altLang="en-US" sz="12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2131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行政处罚</a:t>
                      </a:r>
                      <a:endParaRPr lang="en-US" altLang="en-US" sz="12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2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2131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行政强制</a:t>
                      </a:r>
                      <a:endParaRPr lang="en-US" altLang="en-US" sz="12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2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21310">
                <a:tc grid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黑体简体" panose="02010601030101010101" charset="-122"/>
                          <a:ea typeface="方正黑体简体" panose="02010601030101010101" charset="-122"/>
                          <a:cs typeface="方正黑体简体" panose="02010601030101010101" charset="-122"/>
                        </a:rPr>
                        <a:t>第二十条第（八）项</a:t>
                      </a:r>
                      <a:endParaRPr lang="en-US" altLang="en-US" sz="1200" b="1">
                        <a:latin typeface="方正黑体简体" panose="02010601030101010101" charset="-122"/>
                        <a:ea typeface="方正黑体简体" panose="02010601030101010101" charset="-122"/>
                        <a:cs typeface="方正黑体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2131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信息内容</a:t>
                      </a:r>
                      <a:endParaRPr lang="en-US" altLang="en-US" sz="12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本年收费金额（单位：万元）</a:t>
                      </a:r>
                      <a:endParaRPr lang="en-US" altLang="en-US" sz="12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2131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行政事业性收费</a:t>
                      </a:r>
                      <a:endParaRPr lang="en-US" altLang="en-US" sz="12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2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三、收到和处理政府信息公开申请情况</a:t>
            </a:r>
            <a:endParaRPr lang="zh-CN" altLang="en-US" dirty="0"/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428115" y="1154430"/>
          <a:ext cx="9095105" cy="5069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1210"/>
                <a:gridCol w="973455"/>
                <a:gridCol w="2969895"/>
                <a:gridCol w="814070"/>
                <a:gridCol w="617855"/>
                <a:gridCol w="608330"/>
                <a:gridCol w="617220"/>
                <a:gridCol w="588645"/>
                <a:gridCol w="577850"/>
                <a:gridCol w="536575"/>
              </a:tblGrid>
              <a:tr h="0">
                <a:tc rowSpan="3"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黑体简体" panose="02010601030101010101" charset="-122"/>
                          <a:ea typeface="方正黑体简体" panose="02010601030101010101" charset="-122"/>
                          <a:cs typeface="方正黑体简体" panose="02010601030101010101" charset="-122"/>
                        </a:rPr>
                        <a:t>（本列数据的勾稽关系为：第一项加第二项之和，等于第三项加第四项之和）</a:t>
                      </a:r>
                      <a:endParaRPr lang="en-US" altLang="en-US" sz="700" b="1">
                        <a:latin typeface="方正黑体简体" panose="02010601030101010101" charset="-122"/>
                        <a:ea typeface="方正黑体简体" panose="02010601030101010101" charset="-122"/>
                        <a:cs typeface="方正黑体简体" panose="0201060103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 rowSpan="3"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黑体简体" panose="02010601030101010101" charset="-122"/>
                          <a:ea typeface="方正黑体简体" panose="02010601030101010101" charset="-122"/>
                          <a:cs typeface="方正黑体简体" panose="02010601030101010101" charset="-122"/>
                        </a:rPr>
                        <a:t>申请人情况</a:t>
                      </a:r>
                      <a:endParaRPr lang="en-US" altLang="en-US" sz="700" b="1">
                        <a:latin typeface="方正黑体简体" panose="02010601030101010101" charset="-122"/>
                        <a:ea typeface="方正黑体简体" panose="02010601030101010101" charset="-122"/>
                        <a:cs typeface="方正黑体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 gridSpan="3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</a:tcPr>
                </a:tc>
                <a:tc vMerge="1" hMerge="1">
                  <a:tcPr/>
                </a:tc>
                <a:tc vMerge="1"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黑体简体" panose="02010601030101010101" charset="-122"/>
                          <a:ea typeface="方正黑体简体" panose="02010601030101010101" charset="-122"/>
                          <a:cs typeface="方正黑体简体" panose="02010601030101010101" charset="-122"/>
                        </a:rPr>
                        <a:t>自然人</a:t>
                      </a:r>
                      <a:endParaRPr lang="en-US" altLang="en-US" sz="700" b="1">
                        <a:latin typeface="方正黑体简体" panose="02010601030101010101" charset="-122"/>
                        <a:ea typeface="方正黑体简体" panose="02010601030101010101" charset="-122"/>
                        <a:cs typeface="方正黑体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黑体简体" panose="02010601030101010101" charset="-122"/>
                          <a:ea typeface="方正黑体简体" panose="02010601030101010101" charset="-122"/>
                          <a:cs typeface="方正黑体简体" panose="02010601030101010101" charset="-122"/>
                        </a:rPr>
                        <a:t>法人或其他组织</a:t>
                      </a:r>
                      <a:endParaRPr lang="en-US" altLang="en-US" sz="700" b="1">
                        <a:latin typeface="方正黑体简体" panose="02010601030101010101" charset="-122"/>
                        <a:ea typeface="方正黑体简体" panose="02010601030101010101" charset="-122"/>
                        <a:cs typeface="方正黑体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黑体简体" panose="02010601030101010101" charset="-122"/>
                          <a:ea typeface="方正黑体简体" panose="02010601030101010101" charset="-122"/>
                          <a:cs typeface="方正黑体简体" panose="02010601030101010101" charset="-122"/>
                        </a:rPr>
                        <a:t>总计</a:t>
                      </a:r>
                      <a:endParaRPr lang="en-US" altLang="en-US" sz="700" b="1">
                        <a:latin typeface="方正黑体简体" panose="02010601030101010101" charset="-122"/>
                        <a:ea typeface="方正黑体简体" panose="02010601030101010101" charset="-122"/>
                        <a:cs typeface="方正黑体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670">
                <a:tc vMerge="1" gridSpan="3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黑体简体" panose="02010601030101010101" charset="-122"/>
                          <a:ea typeface="方正黑体简体" panose="02010601030101010101" charset="-122"/>
                          <a:cs typeface="方正黑体简体" panose="02010601030101010101" charset="-122"/>
                        </a:rPr>
                        <a:t>商业企业</a:t>
                      </a:r>
                      <a:endParaRPr lang="en-US" altLang="en-US" sz="700" b="1">
                        <a:latin typeface="方正黑体简体" panose="02010601030101010101" charset="-122"/>
                        <a:ea typeface="方正黑体简体" panose="02010601030101010101" charset="-122"/>
                        <a:cs typeface="方正黑体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黑体简体" panose="02010601030101010101" charset="-122"/>
                          <a:ea typeface="方正黑体简体" panose="02010601030101010101" charset="-122"/>
                          <a:cs typeface="方正黑体简体" panose="02010601030101010101" charset="-122"/>
                        </a:rPr>
                        <a:t>科研机构</a:t>
                      </a:r>
                      <a:endParaRPr lang="en-US" altLang="en-US" sz="700" b="1">
                        <a:latin typeface="方正黑体简体" panose="02010601030101010101" charset="-122"/>
                        <a:ea typeface="方正黑体简体" panose="02010601030101010101" charset="-122"/>
                        <a:cs typeface="方正黑体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黑体简体" panose="02010601030101010101" charset="-122"/>
                          <a:ea typeface="方正黑体简体" panose="02010601030101010101" charset="-122"/>
                          <a:cs typeface="方正黑体简体" panose="02010601030101010101" charset="-122"/>
                        </a:rPr>
                        <a:t>社会公益组织</a:t>
                      </a:r>
                      <a:endParaRPr lang="en-US" altLang="en-US" sz="700" b="1">
                        <a:latin typeface="方正黑体简体" panose="02010601030101010101" charset="-122"/>
                        <a:ea typeface="方正黑体简体" panose="02010601030101010101" charset="-122"/>
                        <a:cs typeface="方正黑体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黑体简体" panose="02010601030101010101" charset="-122"/>
                          <a:ea typeface="方正黑体简体" panose="02010601030101010101" charset="-122"/>
                          <a:cs typeface="方正黑体简体" panose="02010601030101010101" charset="-122"/>
                        </a:rPr>
                        <a:t>法律服务机构</a:t>
                      </a:r>
                      <a:endParaRPr lang="en-US" altLang="en-US" sz="700" b="1">
                        <a:latin typeface="方正黑体简体" panose="02010601030101010101" charset="-122"/>
                        <a:ea typeface="方正黑体简体" panose="02010601030101010101" charset="-122"/>
                        <a:cs typeface="方正黑体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黑体简体" panose="02010601030101010101" charset="-122"/>
                          <a:ea typeface="方正黑体简体" panose="02010601030101010101" charset="-122"/>
                          <a:cs typeface="方正黑体简体" panose="02010601030101010101" charset="-122"/>
                        </a:rPr>
                        <a:t>其他</a:t>
                      </a:r>
                      <a:endParaRPr lang="en-US" altLang="en-US" sz="700" b="1">
                        <a:latin typeface="方正黑体简体" panose="02010601030101010101" charset="-122"/>
                        <a:ea typeface="方正黑体简体" panose="02010601030101010101" charset="-122"/>
                        <a:cs typeface="方正黑体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84785">
                <a:tc grid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一、本年新收政府信息公开申请数量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 grid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二、上年结转政府信息公开申请数量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rowSpan="13"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三、本年度办理结果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（一）予以公开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88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（二）部分公开（区分处理的，只计这一情形，不计其他情形）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86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8"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（三）不予公开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1.属于国家秘密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76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2.其他法律行政法规禁止公开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13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3.危及“三安全一稳定”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86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4.保护第三方合法权益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49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5.属于三类内部事务信息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49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6.属于四类过程性信息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76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7.属于行政执法案卷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22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8.属于行政查询事项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859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（四）无法提供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1.本机关不掌握相关政府信息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2.没有现成信息需要另行制作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13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3.补正后申请内容仍不明确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rowSpan="9"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（五）不予处理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1.信访举报投诉类申请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2.重复申请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3.要求提供公开出版物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4.无正当理由大量反复申请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91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5.要求行政机关确认或重新出具已获取信息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83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（六）其他处理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1.申请人无正当理由逾期不补正、行政机关不再处理其政府信息公开申请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56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2.申请人逾期未按收费通知要求缴纳费用、行政机关不再处理其政府信息公开申请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3.其他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（七）总计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840">
                <a:tc grid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四、结转下年度继续办理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7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四、政府信息公开行政复议、行政诉讼情况</a:t>
            </a:r>
            <a:endParaRPr lang="zh-CN" altLang="en-US" dirty="0"/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2026285" y="1517015"/>
          <a:ext cx="7966710" cy="42170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6260"/>
                <a:gridCol w="561340"/>
                <a:gridCol w="542925"/>
                <a:gridCol w="533400"/>
                <a:gridCol w="416560"/>
                <a:gridCol w="587375"/>
                <a:gridCol w="587375"/>
                <a:gridCol w="587375"/>
                <a:gridCol w="574675"/>
                <a:gridCol w="384810"/>
                <a:gridCol w="588645"/>
                <a:gridCol w="586740"/>
                <a:gridCol w="588645"/>
                <a:gridCol w="502920"/>
                <a:gridCol w="367665"/>
              </a:tblGrid>
              <a:tr h="482600"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行政复议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行政诉讼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80695"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结果维持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结果纠正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其他结果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尚未审结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总计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未经复议直接起诉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复议后起诉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92786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结果维持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结果纠正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其他结果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尚未审结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总计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结果维持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结果纠正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其他结果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尚未审结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总计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58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5747385" y="1553845"/>
            <a:ext cx="4963795" cy="4187190"/>
          </a:xfrm>
          <a:prstGeom prst="roundRect">
            <a:avLst>
              <a:gd name="adj" fmla="val 13134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608865" y="2639506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改进情况</a:t>
            </a:r>
            <a:endParaRPr lang="zh-CN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977877" y="3050009"/>
            <a:ext cx="4583206" cy="2607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一步，我局将进一步增强依法公开意识，完善工作制度，不断提升政务公开的广度和深度，努力提升政务公开工作实效，切实保障人民群众对教育的知情权、参与权、表达权和监督权。一是明确责任，进一步做好《中华人民共和国政府信息公开条例》的实施工作，结合《山东省中等及中等以下学校信息公开办法》，进一步做好全区教育系统信息公开工作；二是加强管理，进一步增强信息公开工作实效；三是加大宣传，提高信息公开的社会参与度。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7664665" y="1553819"/>
            <a:ext cx="1025001" cy="1025132"/>
            <a:chOff x="8307502" y="2156378"/>
            <a:chExt cx="1190789" cy="1190789"/>
          </a:xfrm>
        </p:grpSpPr>
        <p:sp>
          <p:nvSpPr>
            <p:cNvPr id="10" name="五角星 9"/>
            <p:cNvSpPr/>
            <p:nvPr/>
          </p:nvSpPr>
          <p:spPr>
            <a:xfrm>
              <a:off x="8307502" y="2156378"/>
              <a:ext cx="1190789" cy="1190789"/>
            </a:xfrm>
            <a:prstGeom prst="star5">
              <a:avLst>
                <a:gd name="adj" fmla="val 36401"/>
                <a:gd name="hf" fmla="val 105146"/>
                <a:gd name="vf" fmla="val 11055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1" name="加号 10"/>
            <p:cNvSpPr/>
            <p:nvPr/>
          </p:nvSpPr>
          <p:spPr>
            <a:xfrm>
              <a:off x="8437361" y="2313225"/>
              <a:ext cx="931069" cy="931069"/>
            </a:xfrm>
            <a:prstGeom prst="mathPlus">
              <a:avLst>
                <a:gd name="adj1" fmla="val 12994"/>
              </a:avLst>
            </a:prstGeom>
            <a:solidFill>
              <a:srgbClr val="F5FB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1515059" y="2018411"/>
            <a:ext cx="4164410" cy="730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一是对部分信息是否可以公开、信息公开范围、公开程度把握不准；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五角星 13"/>
          <p:cNvSpPr/>
          <p:nvPr/>
        </p:nvSpPr>
        <p:spPr>
          <a:xfrm>
            <a:off x="417295" y="1650079"/>
            <a:ext cx="1025001" cy="1025132"/>
          </a:xfrm>
          <a:prstGeom prst="star5">
            <a:avLst>
              <a:gd name="adj" fmla="val 36401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05182" y="1956698"/>
            <a:ext cx="681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8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525111" y="3526226"/>
            <a:ext cx="4164410" cy="730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二是信息公开工作的长效机制需进一步完善，主动公开的意识有待增强；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五角星 20"/>
          <p:cNvSpPr/>
          <p:nvPr/>
        </p:nvSpPr>
        <p:spPr>
          <a:xfrm>
            <a:off x="417295" y="3202183"/>
            <a:ext cx="1025001" cy="1025134"/>
          </a:xfrm>
          <a:prstGeom prst="star5">
            <a:avLst>
              <a:gd name="adj" fmla="val 36401"/>
              <a:gd name="hf" fmla="val 105146"/>
              <a:gd name="vf" fmla="val 1105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05183" y="3526226"/>
            <a:ext cx="681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8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29456" y="962212"/>
            <a:ext cx="1452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存在的问题</a:t>
            </a:r>
            <a:endParaRPr lang="zh-CN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515060" y="5049571"/>
            <a:ext cx="4164410" cy="730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三是政策解读仍以文字和图片解读为主，政策解读的形式有待于进一步丰富。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五角星 24"/>
          <p:cNvSpPr/>
          <p:nvPr/>
        </p:nvSpPr>
        <p:spPr>
          <a:xfrm>
            <a:off x="417295" y="4675404"/>
            <a:ext cx="1025001" cy="1025133"/>
          </a:xfrm>
          <a:prstGeom prst="star5">
            <a:avLst>
              <a:gd name="adj" fmla="val 36401"/>
              <a:gd name="hf" fmla="val 105146"/>
              <a:gd name="vf" fmla="val 11055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88803" y="4936047"/>
            <a:ext cx="681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8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五、存在的问题及改进情况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5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699"/>
                            </p:stCondLst>
                            <p:childTnLst>
                              <p:par>
                                <p:cTn id="4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ldLvl="0" animBg="1"/>
      <p:bldP spid="20" grpId="0"/>
      <p:bldP spid="21" grpId="0" bldLvl="0" animBg="1"/>
      <p:bldP spid="23" grpId="0"/>
      <p:bldP spid="24" grpId="0"/>
      <p:bldP spid="25" grpId="0" bldLvl="0" animBg="1"/>
    </p:bldLst>
  </p:timing>
</p:sld>
</file>

<file path=ppt/tags/tag1.xml><?xml version="1.0" encoding="utf-8"?>
<p:tagLst xmlns:p="http://schemas.openxmlformats.org/presentationml/2006/main">
  <p:tag name="PA" val="v3.0.1"/>
</p:tagLst>
</file>

<file path=ppt/tags/tag2.xml><?xml version="1.0" encoding="utf-8"?>
<p:tagLst xmlns:p="http://schemas.openxmlformats.org/presentationml/2006/main">
  <p:tag name="PA" val="v3.0.1"/>
</p:tagLst>
</file>

<file path=ppt/tags/tag3.xml><?xml version="1.0" encoding="utf-8"?>
<p:tagLst xmlns:p="http://schemas.openxmlformats.org/presentationml/2006/main">
  <p:tag name="PA" val="v3.0.1"/>
</p:tagLst>
</file>

<file path=ppt/tags/tag4.xml><?xml version="1.0" encoding="utf-8"?>
<p:tagLst xmlns:p="http://schemas.openxmlformats.org/presentationml/2006/main">
  <p:tag name="PA" val="v3.0.1"/>
</p:tagLst>
</file>

<file path=ppt/tags/tag5.xml><?xml version="1.0" encoding="utf-8"?>
<p:tagLst xmlns:p="http://schemas.openxmlformats.org/presentationml/2006/main">
  <p:tag name="KSO_WM_UNIT_TABLE_BEAUTIFY" val="smartTable{8cf5ec8b-73b6-4fa5-8f5d-6c26e0d17998}"/>
  <p:tag name="TABLE_ENDDRAG_ORIGIN_RECT" val="680*353"/>
  <p:tag name="TABLE_ENDDRAG_RECT" val="163*110*680*353"/>
</p:tagLst>
</file>

<file path=ppt/tags/tag6.xml><?xml version="1.0" encoding="utf-8"?>
<p:tagLst xmlns:p="http://schemas.openxmlformats.org/presentationml/2006/main">
  <p:tag name="KSO_WM_UNIT_TABLE_BEAUTIFY" val="smartTable{806f7fc7-b2c6-4926-8695-f9e0355d9cfe}"/>
  <p:tag name="TABLE_ENDDRAG_ORIGIN_RECT" val="716*399"/>
  <p:tag name="TABLE_ENDDRAG_RECT" val="112*90*716*399"/>
</p:tagLst>
</file>

<file path=ppt/tags/tag7.xml><?xml version="1.0" encoding="utf-8"?>
<p:tagLst xmlns:p="http://schemas.openxmlformats.org/presentationml/2006/main">
  <p:tag name="KSO_WM_UNIT_TABLE_BEAUTIFY" val="smartTable{5417b3bd-e956-40f4-a0a4-f349bed06966}"/>
  <p:tag name="TABLE_ENDDRAG_ORIGIN_RECT" val="627*332"/>
  <p:tag name="TABLE_ENDDRAG_RECT" val="128*119*627*332"/>
</p:tagLst>
</file>

<file path=ppt/tags/tag8.xml><?xml version="1.0" encoding="utf-8"?>
<p:tagLst xmlns:p="http://schemas.openxmlformats.org/presentationml/2006/main">
  <p:tag name="ISPRING_ULTRA_SCORM_COURSE_ID" val="FD71F456-A85C-4BFF-AC97-944B112D632A"/>
  <p:tag name="ISPRING_SCORM_RATE_SLIDES" val="1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KVIJU+RxJJAmwQAAEISAAAdAAAAdW5pdmVyc2FsL2NvbW1vbl9tZXNzYWdlcy5sbmetWN1u2zYUvi/QdyAEFNiAzW0HtCiGxIEsMbYQWXIlOk72A4GRGJsIJWb6cZtd9bp9iV3tGXqxpxm699ghZSd20kKSHcAGTFrnO3/fOYfUwdH7VKAlywsus0PjZe+FgVgWy4Rn80NjSo5/fGOgoqRZQoXM2KGRSQMd9Z8+ORA0m1d0zuD30ycIHaSsKGBZ9NXqbo14cmhMBpHljyemdx65/tCPBs7Q6FsyvabZDXLlXP6Wf/fT6zfvX756/f3B85VkG6BwbLruNhTSSK9etADySOC7EaBhN/LwGTH6Xz5/+vL5w3///NVN2J8S1/Gw0V/96CY9CfCpUv2xpeppEGCPRKHr2DhywsjziY6Kiwm2jf65rNCCLhkqJVpy9g6VCwY5LXnOUCF4ov+IJWxkFWtSZvtj0/GiAIckcCzi+J7RD2We3/ygYWlVLmQO6gqU8IJeCJZoncAe/f91zgpQTUtgF4JPueDwpEwpz3qNqgNz5njDiPi+G0bYs9c7Rh9nCbJzqtR0RAnMEAcAkNOC5TvIRppvWhyZQnRDGDnDkQtfokwY8flCwLfsascEQw4mLGuSAo7gACgWhjM/sFXQQBWi6JoWxTuZJ1v82ExUE7DjWT5Q0CIb4ERhrIEhxxx6SJ6zuGwCG+MwNIc4GvhnQGSj7/ldJPwTqLmTLhLnOIQSwWGTjGeeOkNTEV6V2Jr/6/qKqaKzuEE0jkFOhW/JZVXAjgopVIGutKKblhC/nULWHNP9ShXXgBBYna85XzIwIU+a2QPtxcK24s/bqfNLdGw6LrYjIJTtzyKi255SRqE9ZLJEVAipHAC9NFnSLGbogsW0AsLfwGMJT/RjKtnakj8q/iei5aq1PFt1Jc/GZ896+5nmEBda6ozmWYs6vwe11RMfOptWBXhaliy9Lpu82IhE71Gs2NcvVXXfdKpNXvb06J7+Hd0JLeyZgeN/k5ApvakJ2YaFBU8rUY+Zvbl4a1lXEjUasVvgt+xpl/zHtiSsh8nAgQ494LK9BIbjgxqYMPFFeynHOwZFk3omwdBysssOOj1/BeBJtCvGKYRqy4RTCGEH+RkehA5RdcEuCl42nrN0cdUJ+npqYzjiClayu9q+YJcSerZgdFkft2Ds6kz3dlDWqYg3ToNbs3WF4oFB85p8YJLgKfiftMCcjvE6gvVI3IrETFYi0cUv+JUei5CbKmUPz5mXuUz1rqDFmvz1VD7ax4rauaBWOulwXrqt39b53Sjf3bMcYjOwRpFlehZWdyRV66KlEJSQCoVLwsg1B0ocaimlZbyAI8ilrLKkJVB9w7HxsQlgK59DRvN48e+Hv1ti3LOk3kWr3Z87gUBjUF0U34L96smSFb83gRBzsC2nF22kVjfCtVzLCyJxgIWPcumi9WhKZQpbvWa9QPJV0kxCTGs0hjoINe1llcfNJ9pNhLEZnEAv1NcWoz+m+RU0UiKl6ISiQ60IWHbTfncpr0rBM9ZFdr9RpBwmziQybVu/poDiEzy+qmduAlewePW+Qsh5azBrZHrQZ+/hsYSXHQH1aFt3ISj0en1X5suHk+52Vei3PQfPN17+/A9QSwMEFAACAAgApUglT+aMskpDAwAAlQwAACcAAAB1bml2ZXJzYWwvZmxhc2hfcHVibGlzaGluZ19zZXR0aW5ncy54bWzVV91O2zAUvu9TWJ64pAFWBquSIkRbDQ3ainbauEJu7DYWjp3FTku54np7iV3tGbjY00zsPXYct6UVjIWfSpsq1Ob4nO/8fzH+3kUs0IilmisZ4M3yBkZMhopyOQzwh15zfRcjbYikRCjJAiwVRnu1kp9kfcF11GXGgKpGACN1NTEBjoxJqp43Ho/LXCepPVUiM4Cvy6GKvSRlmknDUi8RZAJfZpIwjacIBQDgL1ZyalYrlRDyHdKxoplgiFOIXHKbFBFNQXSEPafWJ+H5MFWZpAdKqBSlw36AX+3u289Mx0HVecykrYmugdCKTZVQym0URHT5JUMR48MIwt2pYDTm1EQB3qpYFND27qLk2C51YlEOFNRAmil8zAyhxBD36PwZdmH0TOBEdCJJzMMenCCbf4DrvbN3p53GydFh6/1Zr90+6h12XBC5jbeM43vLjnwISGVpyOZ+fGIMCSOIG2wGRGjme4uimdpAyaXg7DPqKwG1z61gjOI+oy0Ss4VudM+5bILmJkYDSERMAryfciIw4oYIHs6NddbXhpu8681FTQRYMJ4MHXfxrXtXnTAiqWaLYc1OtK15WPuoMkHRRGVI8HOGjEKQfxbDr4ihxeagQariXArjY5AWHDyOOBszupfXdAr4J0en4CLOwBJmNRHMOA+fM36J+mygUsBlZASTDXKuHX75UcAJ0foWlMxiXOseHdYbZ4eteuPTmk2Q0BGR4SPBoeEsTswq8AnkLhW4EEJBNRcgoDIhyTTL+0M5zdWKpFl+ekc0jzPhOv7SfVmAXmF3VuOFTFyPijTmrxEUdhuRUb6Tds9yaNhGDi1xmHAQAnNwmbGigCGRSEkxQSQEhtN2w0dcZRokbpcdtH5SgM4UcZmHOgSCA2cpZWkRtI3NrdeV7Tc7u2+rZe/n1ff1B42mrN8RxHpztH/wIO/Puf8uJfqeper7mduk2b9J3DfXX26ur379+FakuDfXX4srnza6RdRa7SJa7fdFtE7cO6ez8L4pFAIQ09AtGlCT4DE3jL7ksD1hYJ71qnfTtpqBWWHOz1mS/yZl9zS/NS5dE33v3nusPYm55DEUwnLj/PJb265swMXz3qNSCdCW/5WolX4DUEsDBBQAAgAIAKVIJU9Aw/mhswIAAFAKAAAhAAAAdW5pdmVyc2FsL2ZsYXNoX3NraW5fc2V0dGluZ3MueG1slVbbbuIwEH3fr0Dse9O90pVSpJayUqXutmqrvjvJkFg4dmRP6PL3azs2sYFAyqgSnjnHM54bTdWa8vmnySTNBRPyBRApL5XReN2EFtfTrEUU/CIXHIHjBReyJmw6//zbftLEIs+xxAbkWM6K5NC7mdnPGIrz8WNmZIiQi7ohfPsgSnGRkXxdStHy4mxo1bYByShfa+Tlr9liOeiAUYX3CHUU0/LKyDhKI0EpMCH9XBo5y2IkA+Y9XdrPSE7v6vTr92gbqiha2s0XI0O0hpQQJ/nqxsgwnuvb46rMjJwmIPxDDf321cgglJEtyI+UvBFN23yIIEVpEhpzThdxx2GCFHr8NOHu0shZgnmQcXS2Ci493++MBCD3NZz71IyrFOzJ5HVvIZiiZwzmKFtIE3/qbKoS748t6vmA+YowpQGhqgc96aCfSKv8NbGuxz3DO+VFAHKKHvEmWFvDoos3AMb6Hr9Y3NpVEca30wUBStg4ZRBhr+yRf3VaD5CBske+MFrAI2fbA/i+peP4Et8SV8zT2ddW4EQffb78yVuNpwczuCpw7RQeU4sC5sqE80prMFVLE6vrQkoOYko52dCSIBX8j8FlW/sYlSZ7Btdpx/sqRYoMjrWbjVEv6bBe9hx3o7PG7dj9KPSP684T1Dv8ekoQSV7V+kdJTSeOp4dEJ2aaHGeYLanhIO/5Sozk1ESuQb4KwcZ64QIhxNqXDYFFN1lD8DQJUpAmx5OcukuOZZ+3dQZyqYtGwXdNrOtwFS0rpv/wjcI7FDFhwNgxsdLXcUJ3TRkoXAcAkXnlW7Y7dJa6ZUgZbMAPfqCwDx56Wap0iw512w0+wArDfnOaUQ3p9kTfKCEuNhwhvOm4RLxxQsOInkeSKfuyaOz9Bu5vjnayX2Wm9cItZs+uk6KLtf0wg1pp/pP8D1BLAwQUAAIACAClSCVPg0QAVhcDAACmCwAAJgAAAHVuaXZlcnNhbC9odG1sX3B1Ymxpc2hpbmdfc2V0dGluZ3MueG1szVbNThsxEL7nKSxXHMkCpYVGmyBEgoigJCKpWk7IWTtZC6+9tb0J4cS5fYme+gwc+jQVfY+O10lIBE0XRKoqihKPZ7755sdjh3tXiUBDpg1Xsoo3yxsYMRkpyuWgij90D9d3MTKWSEqEkqyKpcJor1YK06wnuIk7zFpQNQhgpKmktopja9NKEIxGozI3qXa7SmQW8E05UkmQamaYtEwHqSBj+LHjlBk8QSgAAN9EyYlZrVRCKPRI7xXNBEOcAnPJXVBEHNlE4MBr9Uh0OdAqk/RACaWRHvSq+NXuvvtMdTxSnSdMupSYGgid2FYIpdyRIKLDrxmKGR/EwHZnG6MRpzau4q1thwLawUOUHNtHThzKgYIUSDuBT5gllFjil96fZVfWTAVeRMeSJDzqwg5y4VdxvXtxdN5unJ00T48vuq3WSbfZ9iRym2ARJwwWHYVASGU6YjM/IbGWRDHwBps+EYaFwbxoqtZXcoGcW6OeEpD63AqjPjAV4yre15wIjLglgkezXUv0gNlDLiAGZ7tZ7kuL7wF9vFFMtGHzjqY7xmUxqn1UmaBorDIk+CVDViGIKEvgX8zQfLpRX6sklwpiLDKCU4aGnI0Y3cuzNAH8k6NzcJFkYAnNlwpmvYfPGb9GPdZXGnAZGUKrgpwbj19+EnBKjLkHJVOOa52TZr1x0TytNz6tuQAJHRIZPREcSsiS1K4Cn0DsUoELIRRkcw4CMhORzLC8PpTTXK1ImOXnV8TwJBO+4i9dlznoFVZnNV7I2NeoSGH+yqCw25gM8zPpzlkODaeRQ0k8JmxEcPK5zFhRwIhIpKQYIxLBzDLuhA+5ygxI/Fn20OZZBL0p4jKnOoD7A5xpynQRtI3Nrdfbb97u7L6rlIOfN9/XlxpN5nhbEOfND/KDpZN8Ns0fjsQwcAP08VlsdfavRvHd7Ze725tfP74VSdfd7dfiyueNThG101YRrdZxEa0zf4u0526QQhRg1Az80YFhI3jCLaMv2T7PaIHl17FvkBdqgRVGsbSR/98g/Gr2+lp4boXBo+/BEsgX39a10m9QSwMEFAACAAgApUglT0M7PDmdAQAALQYAAB8AAAB1bml2ZXJzYWwvaHRtbF9za2luX3NldHRpbmdzLmpzjZRNb8IwDIbv/Ioqu06IfcJ2Q4NJSBwmjdu0QyimVKRxlKQdHeK/ry5fTZsO4kvz9unr2JWz7QTFYiELXoNt+VzuP9x9qQFpVqdw6+qiRU9IZ0bEC5jFCYhYAqsh2fHTk7w7Ez5jJkvTef5Jtqbix5DeLLkwVVx5LLRHMx4t82g/Hm3jS/zrVHaoal9Rpc3z1FqU3RClBWm7EnXCS4bdvJerWmANxgz0BXTJQ3BM++VqI8+OT32KKhdiorjMpxhhd87DdaQxlYu2/KtcgS5++HoP9F76b2PHTsTGTiwk9cTjAUU7qTQYA4e8z2MKLyz4HETFt1euf1DHuFlQjc5iE9sjPbyjqNKKR9Do0mBI4WKy8Gp0s0/R5Cxs7J54uKdwCMFz0Ff8GIUqVddwGiPqSANt9vyECuSLWEZ7btSj8HJ0WLJt69650McRBXNGCGsjtPJMZNJ2cVwx9dY7uKaWdeqbeeETfXnRoynfx9lJdE5j69cI7b8Cxq3l4SopbofiZqSOgymeQU/kEklIuF6DniGKop7vSyevJ+/s/gBQSwMEFAACAAgApUglT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pUglTwzStqxuAAAAbgAAABwAAAB1bml2ZXJzYWwvbG9jYWxfc2V0dGluZ3MueG1ss7GvyM1RKEstKs7Mz7NVMtQzUFJIzUvOT8nMS7dVCg1x07VQUiguScxLSczJz0u1VcrLV1Kwt+OyyclPTswJTi0pASosVijISaxMLQpJzQUySlL9EnOBKp+2rnjZvEJBV+HJ/nXPpuxU0rfjAg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pUglTzXb2a1oAQAA8wIAACkAAAB1bml2ZXJzYWwvc2tpbl9jdXN0b21pemF0aW9uX3NldHRpbmdzLnhtbI1S22obMRB9z1eI/IAljW4LW4OuxZCHQhPyvPWqYYmjLSuFhKKPrzatcdy6tJqnmXPmDDM6fX6ckn3OZX6avg9lmtPnWMqUHvL2CqF+Px/m5dMScyx5c6rcT2mcX3bp67zWWjWXIY3DMtoVzVuMwttDSmrlVMuYYRRJ5qlXyHluG9aB68A2zFFi+81vEj91l7iPqVxW7Tdn6J8Nu5TjUnZpjK9bOGe/h843+LgM49R4eSvYGvU4tTq2BmKES+4r1QAgkOWOOFyl7KQmyGPGMVSjKFBAhHPSiUok5dCy0ImmwnwnEJOMUVepp60baW0ctVVCR4hu07zqbA3BSIwRIQSYq1xAMBg1NjQNDWo9IDgwIKo2mihAwQYTWPXOC8uRol5gXJkxgPHpuKft3p/rVP3vdY7n/IfgxS+4iK7e2lwwV79/XpZGvo1P3w5DiejLkONu/HAd7m5urn958s2/R8Zq1LbxX339A1BLAwQUAAIACACmSCVPorelIoQMAACxIgAAFwAAAHVuaXZlcnNhbC91bml2ZXJzYWwucG5n7Vr7V1NnusZzOmgVdDrVcbgErFocqwUElEuEVEUDEkHkJsUADiKCEAohbAi3nrIqtQgZwBbkOkeQWyCUi0R2CDnWDhHRROSSQthEQQjJJkkhbiIJCWcTWk/XOecvmJUfknzPl+zvffb7Pu9lr5Wb533xplvNtxoZGZl6e3leMDJ6j2Bk9O9JW4zRHd3Jw3j0YxP5Av6kEYNnKUHBezEnzp0wMmqnbVu9/AcUv/+FVyjZyGj7o/XXJm5i4xUjo71nvD1PBKaFyyC/65UUTf+rPpuIL+3+q/XlyUkvYC944cQJ/4Ot25q+2rP1NDFopz94cO/PX3sEnmj85uXJLot7e64ButL07BD15HJFp4Bw1YGs4ttxN1lfcCSLq50KrvCe7uf+GbVstBBlvwn92GL8Ifr+ZaQBGIABGIABGIABGIABGIABGIABGIABGIABGIABGMC/NPhigSnKDvMq3u9dvF9CNf7Qe31V9zhyr36x04ywX7/Ym3tTv7hwxb5Iv/jWxEZ/jXfRQ0/94qBD2cYpp387ZP587sAoPWS3mF8T0auW0vNLDvjZVqdN3xQyQCJFI00dk8mmduh/27WWnQ1YZwRRCIhOo0hMWWMxwrgELpCIbj2tVK04WxEYl3o60ubuxExYZLCCmUwSoNLp7aXcZmWuLPGsTPxVHFhGEZvR4YW4sEZhH8/VOWHm4euF8U6ZaS9EF0JsnHB5KkMhGyV+746MBOQrOGu6G4I1MW4ttHfpyaEM9spchfMlxgpKtU2nZa398miHings+5KUOhMdhRypYKiG/XAyVjxVC1oLotfOpCYV5jIA6UjTdwpxd0E+YquLyfwZX9SDQWm9QKQP/8B6S01ZKHCeusY/GiyQFLrHIx4L6v/4k8UOG2Ci1qdemgoo+MdGMXyWHLyu8L0GpKeuvl20CA+J8mH3yStDVJNk/tRgb/Vck05+/a9NHCXeOuuNaKjuzE1JlD8EiLJ8uAw3RvhYO4Ut6VAD/vs8ice06ce76RrnjnxyCxjObkOWYVEy0cOKSZ/LvvI5W0bRiedT190moCd2VXlkgdryZCGoLKBw48PYdqzVuVf9ud5Arfw2qBL/MIp5Cs58bgdvvwZUtYOdEHSnFb/zFnABTmhVLndlISqPwh3I/Lfm3lK+6ycjLsHWdDW54NIwN978Uj08ysmTfIA/+tktmnGPRs4SDkXHjXOKHlXXTuVJ+HRGiEL5RpHOePj66nGHhKr/cdrQACQoZjViRReBp7bNqias6LJDmWWHpGkbvN2SkpfRO8w6TLPvSR/l7selHj08MmjZIeUP1+LiRsqM882t6uHAYU6e+b6lob2IiO7RPagrsFy2RMRqgPocqX91JRNiVCiHdgZQCuWTUaS8dfm0qu9YQ4IiVjNWrLfZlgsgSoKJTdgxKF1ma0FXvKSJXimasZLh2r845UBckjkh+XgjTjx//pygpnzqKqDNNb6JqqHbnQsKsPPLCQGqFRc81MMFo+YasSr0TEuK+HvUkjT2EEvX83EoMNUuLyMG+T2T8HpijUs+rZD3ppYWzGLG2sGSS6UWPiQSxJUHb7eBhG0mNrCgKqMFe7UQJNMo3MNKHlbRJYhokE+ue4uR8zIuZOO0YA7jAVZhY0bojgeVE8RjQX6dF1OrzH2kMfgUHOukMtiPboZvXowpG4EbGqDAGb49miZ+frFN9TV2F9oqpsZGmmsud0hFj7vFF1VUJtU+HW5l/jkiR4tMsxR92Ddez39HI6XbzKdZT8Ftgtib1q6dSBJQxFZw4Til1JYYx2eTmPH23nB49zlI05kAm9gcvXFYQ2mlHMhUX64ISMcHKwNz+EctCdYV6ouEWi/TPyFJTSeum9+v33Qv3PfRj2kEdlXSN41Ffztug89vz0UjOGeJKJJLhMl045LScGrs4gwNp1N0astpHupGtvyE3rZrYzTzXkpbm55h3SMd5pbe6y+GEuSiMZexqhyUvmBUAz5LpDmVxYdCK5Xyb2wP1Ww/ctR91wHsvCwWGBVR3GfvlRsXSzrMD9YPSv0xwzDXWu1WcHAY6adBTqQRGJ5tPnLXQw7B9HUhzzn92EIOCy44JhzL8ghGcD9EZK/M5tRI8tk4gGbvCsgnp6IRddBaroLnPobpbHHzg75/QexbQIIAORq0N3AbR17gDVEErVgmqo9CElm79RVDvhoFHSF3PeM7HinzKmfLle3lxjc7pB/sQgKrhnZHZA4Vvo+Ka0k9SJXdFywb5w+kjb8RDQ8yUEFDR0qoIhuKRffK9s8AElpYMc+kMdSUCEdeEGDRj+pR+gOO/1Pk3thlkM+ldj2uO/OV3C1g8PXjF1UZ8b2k7rPhiZnjo+uRrifQWszWSFLJ2TzMOZDsg/aGeeSZs6grwo4XCmDXz2rRbQeF7Z/k3qwbhz2sG/AFIwEJwab/hjyKxCON+eZnpQc90yGUVLq2Pah+kFVK1KfEUqwXsqWcGsFMj/PdoMgm9Sf+cwAUHhnDOMYgwHOoMAhtOs/C0SxaeV3iNzHY0N/QeJv602mA3axPp5FPhmehX++XePR2vJJM+JXhaFarCwDJ/gIX3mHJU1ueRHbcTeRoUxfVcJsi60BGS3hIKYXrBbbLlUnJzxNzmwZhfxsk+QWxTboeIMf7T1LSVR10vRGQQmsJDf6VIdi2S8xgYdbjItDTK48zacJ+TDu+9Hj6693hF3tXlwY1bknTP03/Z57VBKvwlafbA72NfYR6KbVEvvR/icOBtG5J9d3OBf+/Qj0fo2XojVv60hUNMl1JYUahUuVJFf9gYegOZZ64tVXldDvXSmhxWsqaGHQjzz2dokhBCkHVvZ9I12RWZp/y1ZqgRlqqvw0gjQYk98MFdix9GlgGaueqB1zKRwbVit7s0aowNGXxbdt22/4/YfQOpO1JXxo4ICyqo6O9NyXR58V9VCWLzg8t33RVqi9VVGIBBtt3Qx3XM9V+ZnYVugzqhlyuVvVzOtE+wIGjJQzRhp3OkIis+9ryJAYotEedG4L0AcxX/zCxORWRhYxOBSQk73Rt3GyVFrn4cLP14b7VJR/oMhttFBl+7BdL0g9MIPGgDaWGFuQOXumId2rit8fubCylZ9f66nMnenSfW3DBB4PhEfrkD2UmOZlRBDLep+jYUTuODh0h2Z+y4Q3LeMRDoJmCbuQ6lJmM7iC31oQW53pBRZo3w36qZpx4lo96eHo8piZB8Xd4uc3i/S6OXBldgt57HNVtoK6aFFATFTDcZlU9Ig5TpdbrHdvSrBN/7oeR2h5CS4E+nhWBOc5NrPANwUB96CSxDPe7Snm4dQL6qsjxRatizy6Kgv/zox24XhVxNsmkKW9NjFmgQmlV1DS+ViXKeYSkxIyYvjcRoVrp8IbEM4HaX15LxCWHA2rPZpFSuTT93d6p3ZDQ9/uG61ikDZMyXg1OlC17AOv5LYCdMfxucbhz7sDzxRmuyvSjIGAz6wkMZSjYMiRFI/idiYvuxbU3Hi8edLunY2VjeSDnLPO3rrXu2YboKO/fYuqWpU7RIDO2MA+L1rNBKXPacrnJJcC45KPcgaEWiy3vPOe6kVDvuuB6eUuZffLdeE6190bDSl1Zml3urbhibyatLg7AHdqjiBTA/XDaWV4V0fmP13LWww/dsrYNEs/z3Oc2RpbmGtlQFqaHDpIL0Vtszt9t1y2edModOK+lvpTn9WWvLnLXpnoYaEiRUxGwYBsN+JEifudNZPKhnJxc2qpc9WSeQo8DpyojSlPFFmjbOs1adUtDR8WrmTEphWMrJDimJqsbENtvLsql/vJw8+71IpIRc4kJ1OToVkxnvlxWvZ2hMWvsKpxUp3TSBIEr6vSNAUYnNfsQEtwWBuJwdVjBRWIDNrVCmiXhUX4+ZkUg9QNnxNeg7ySShprwSpeku5gz4G+J3FZ9yoW7dgtOIC2942cpehom1qkYzK9d+2IfLEY6qNavL+E8sM5+e1kRc+c4OiDKPnOgzD29w4ZHKHCZPEE/TKewQkRfCEe1qxRFjiI5rJHpyHU2RSfo5p4+Rzd83grpuukedMSRNm1BHLjFaEtJUjRtpdxp18/xKQ3MfM1KxdRa3y7xZN0pUxv8PbRgHPatcruvgm9wpRRKKHBLP/iDSsf/PfG/e2zAaFA1C7dtPDsU/u3+d5YaJR8n3Pbx7zbENTkTv98IW7WmOWw8XIDL88UdzmW3OTo1nX1Xv/XCv7G7aICT672iUXB256wu4jP+vvHFGjduW9O51+A/pzkfuThmDTi+Pb/+Zw/v076ejJORX/03UEsDBBQAAgAIAKZIJU+V7pF+SwAAAGsAAAAbAAAAdW5pdmVyc2FsL3VuaXZlcnNhbC5wbmcueG1ss7GvyM1RKEstKs7Mz7NVMtQzULK34+WyKShKLctMLVeoAIoBBSFASaESyDVCcMszU0oygEIG5mYIwYzUzPSMElslCwNzuKA+0EwAUEsBAgAAFAACAAgApUglT5HEkkCbBAAAQhIAAB0AAAAAAAAAAQAAAAAAAAAAAHVuaXZlcnNhbC9jb21tb25fbWVzc2FnZXMubG5nUEsBAgAAFAACAAgApUglT+aMskpDAwAAlQwAACcAAAAAAAAAAQAAAAAA1gQAAHVuaXZlcnNhbC9mbGFzaF9wdWJsaXNoaW5nX3NldHRpbmdzLnhtbFBLAQIAABQAAgAIAKVIJU9Aw/mhswIAAFAKAAAhAAAAAAAAAAEAAAAAAF4IAAB1bml2ZXJzYWwvZmxhc2hfc2tpbl9zZXR0aW5ncy54bWxQSwECAAAUAAIACAClSCVPg0QAVhcDAACmCwAAJgAAAAAAAAABAAAAAABQCwAAdW5pdmVyc2FsL2h0bWxfcHVibGlzaGluZ19zZXR0aW5ncy54bWxQSwECAAAUAAIACAClSCVPQzs8OZ0BAAAtBgAAHwAAAAAAAAABAAAAAACrDgAAdW5pdmVyc2FsL2h0bWxfc2tpbl9zZXR0aW5ncy5qc1BLAQIAABQAAgAIAKVIJU89PC/RwQAAAOUBAAAaAAAAAAAAAAEAAAAAAIUQAAB1bml2ZXJzYWwvaTE4bl9wcmVzZXRzLnhtbFBLAQIAABQAAgAIAKVIJU8M0rasbgAAAG4AAAAcAAAAAAAAAAEAAAAAAH4RAAB1bml2ZXJzYWwvbG9jYWxfc2V0dGluZ3MueG1sUEsBAgAAFAACAAgARJRXRyO0Tvv7AgAAsAgAABQAAAAAAAAAAQAAAAAAJhIAAHVuaXZlcnNhbC9wbGF5ZXIueG1sUEsBAgAAFAACAAgApUglTzXb2a1oAQAA8wIAACkAAAAAAAAAAQAAAAAAUxUAAHVuaXZlcnNhbC9za2luX2N1c3RvbWl6YXRpb25fc2V0dGluZ3MueG1sUEsBAgAAFAACAAgApkglT6K3pSKEDAAAsSIAABcAAAAAAAAAAAAAAAAAAhcAAHVuaXZlcnNhbC91bml2ZXJzYWwucG5nUEsBAgAAFAACAAgApkglT5XukX5LAAAAawAAABsAAAAAAAAAAQAAAAAAuyMAAHVuaXZlcnNhbC91bml2ZXJzYWwucG5nLnhtbFBLBQYAAAAACwALAEkDAAA/JAAAAAA="/>
  <p:tag name="ISPRING_PRESENTATION_TITLE" val="15276468533267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Office 主题">
  <a:themeElements>
    <a:clrScheme name="自定义 1225">
      <a:dk1>
        <a:sysClr val="windowText" lastClr="000000"/>
      </a:dk1>
      <a:lt1>
        <a:sysClr val="window" lastClr="FFFFFF"/>
      </a:lt1>
      <a:dk2>
        <a:srgbClr val="262626"/>
      </a:dk2>
      <a:lt2>
        <a:srgbClr val="E63037"/>
      </a:lt2>
      <a:accent1>
        <a:srgbClr val="E63037"/>
      </a:accent1>
      <a:accent2>
        <a:srgbClr val="262626"/>
      </a:accent2>
      <a:accent3>
        <a:srgbClr val="E63037"/>
      </a:accent3>
      <a:accent4>
        <a:srgbClr val="262626"/>
      </a:accent4>
      <a:accent5>
        <a:srgbClr val="E63037"/>
      </a:accent5>
      <a:accent6>
        <a:srgbClr val="262626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3239</Words>
  <Application>WPS 演示</Application>
  <PresentationFormat>自定义</PresentationFormat>
  <Paragraphs>853</Paragraphs>
  <Slides>7</Slides>
  <Notes>38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Calibri</vt:lpstr>
      <vt:lpstr>方正黑体简体</vt:lpstr>
      <vt:lpstr>方正仿宋简体</vt:lpstr>
      <vt:lpstr>Arial Unicode MS</vt:lpstr>
      <vt:lpstr>Arial Black</vt:lpstr>
      <vt:lpstr>Office 主题</vt:lpstr>
      <vt:lpstr>PowerPoint 演示文稿</vt:lpstr>
      <vt:lpstr>一、总体情况</vt:lpstr>
      <vt:lpstr>一、总体情况</vt:lpstr>
      <vt:lpstr>二、主动公开政府信息情况</vt:lpstr>
      <vt:lpstr>三、收到和处理政府信息公开申请情况</vt:lpstr>
      <vt:lpstr>四、政府信息公开行政复议、行政诉讼情况</vt:lpstr>
      <vt:lpstr>五、存在的问题及改进情况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15276468533267</dc:title>
  <dc:creator>MICHAEL</dc:creator>
  <cp:lastModifiedBy>HP</cp:lastModifiedBy>
  <cp:revision>36</cp:revision>
  <dcterms:created xsi:type="dcterms:W3CDTF">2015-05-05T08:02:00Z</dcterms:created>
  <dcterms:modified xsi:type="dcterms:W3CDTF">2022-03-04T09:06:08Z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0C4AB66BEA364551988B13FFCB4D9AD7</vt:lpwstr>
  </property>
</Properties>
</file>